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5" r:id="rId9"/>
    <p:sldId id="268" r:id="rId10"/>
    <p:sldId id="269" r:id="rId11"/>
    <p:sldId id="271" r:id="rId12"/>
    <p:sldId id="272" r:id="rId13"/>
    <p:sldId id="274" r:id="rId14"/>
    <p:sldId id="273" r:id="rId15"/>
    <p:sldId id="276" r:id="rId16"/>
    <p:sldId id="275" r:id="rId17"/>
    <p:sldId id="277" r:id="rId18"/>
    <p:sldId id="279" r:id="rId19"/>
    <p:sldId id="280" r:id="rId20"/>
    <p:sldId id="281" r:id="rId21"/>
    <p:sldId id="283" r:id="rId22"/>
    <p:sldId id="282" r:id="rId23"/>
    <p:sldId id="284" r:id="rId24"/>
    <p:sldId id="285" r:id="rId25"/>
    <p:sldId id="286" r:id="rId26"/>
    <p:sldId id="287" r:id="rId27"/>
    <p:sldId id="288" r:id="rId28"/>
    <p:sldId id="289" r:id="rId29"/>
    <p:sldId id="290" r:id="rId30"/>
    <p:sldId id="291" r:id="rId31"/>
    <p:sldId id="298" r:id="rId32"/>
    <p:sldId id="292" r:id="rId33"/>
    <p:sldId id="293" r:id="rId34"/>
    <p:sldId id="294" r:id="rId35"/>
    <p:sldId id="296" r:id="rId36"/>
    <p:sldId id="295" r:id="rId37"/>
    <p:sldId id="297" r:id="rId38"/>
    <p:sldId id="319" r:id="rId39"/>
    <p:sldId id="299" r:id="rId40"/>
    <p:sldId id="301" r:id="rId41"/>
    <p:sldId id="300" r:id="rId42"/>
    <p:sldId id="302" r:id="rId43"/>
    <p:sldId id="303" r:id="rId44"/>
    <p:sldId id="304" r:id="rId45"/>
    <p:sldId id="306" r:id="rId46"/>
    <p:sldId id="310" r:id="rId47"/>
    <p:sldId id="308" r:id="rId48"/>
    <p:sldId id="312" r:id="rId49"/>
    <p:sldId id="313" r:id="rId50"/>
    <p:sldId id="314" r:id="rId51"/>
    <p:sldId id="315" r:id="rId52"/>
    <p:sldId id="316" r:id="rId53"/>
    <p:sldId id="318" r:id="rId54"/>
    <p:sldId id="317"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81609"/>
  </p:normalViewPr>
  <p:slideViewPr>
    <p:cSldViewPr snapToGrid="0" snapToObjects="1">
      <p:cViewPr varScale="1">
        <p:scale>
          <a:sx n="110" d="100"/>
          <a:sy n="110" d="100"/>
        </p:scale>
        <p:origin x="1480" y="184"/>
      </p:cViewPr>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A660B-A8A6-7245-8FC5-03CBDEA31CB1}" type="datetimeFigureOut">
              <a:rPr kumimoji="1" lang="zh-TW" altLang="en-US" smtClean="0"/>
              <a:t>2025/8/25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2AC84-3C16-4F42-B4EC-50691BDCF2F5}" type="slidenum">
              <a:rPr kumimoji="1" lang="zh-TW" altLang="en-US" smtClean="0"/>
              <a:t>‹#›</a:t>
            </a:fld>
            <a:endParaRPr kumimoji="1" lang="zh-TW" altLang="en-US"/>
          </a:p>
        </p:txBody>
      </p:sp>
    </p:spTree>
    <p:extLst>
      <p:ext uri="{BB962C8B-B14F-4D97-AF65-F5344CB8AC3E}">
        <p14:creationId xmlns:p14="http://schemas.microsoft.com/office/powerpoint/2010/main" val="3132544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各位老師好，我的主題為</a:t>
            </a:r>
            <a:r>
              <a:rPr kumimoji="1" lang="en-US" altLang="zh-TW" dirty="0"/>
              <a:t>…</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a:t>
            </a:fld>
            <a:endParaRPr kumimoji="1" lang="zh-TW" altLang="en-US"/>
          </a:p>
        </p:txBody>
      </p:sp>
    </p:spTree>
    <p:extLst>
      <p:ext uri="{BB962C8B-B14F-4D97-AF65-F5344CB8AC3E}">
        <p14:creationId xmlns:p14="http://schemas.microsoft.com/office/powerpoint/2010/main" val="395895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再來介紹有關</a:t>
            </a:r>
            <a:r>
              <a:rPr kumimoji="1" lang="en-US" altLang="zh-CN" dirty="0"/>
              <a:t> ANN</a:t>
            </a:r>
            <a:r>
              <a:rPr kumimoji="1" lang="zh-TW" altLang="en-US" dirty="0"/>
              <a:t> </a:t>
            </a:r>
            <a:r>
              <a:rPr kumimoji="1" lang="zh-CN" altLang="en-US" dirty="0"/>
              <a:t>的文獻</a:t>
            </a:r>
            <a:endParaRPr kumimoji="1" lang="en" altLang="zh-TW" dirty="0"/>
          </a:p>
          <a:p>
            <a:r>
              <a:rPr kumimoji="1" lang="en" altLang="zh-TW" dirty="0" err="1"/>
              <a:t>Rumelhart</a:t>
            </a:r>
            <a:r>
              <a:rPr kumimoji="1" lang="en" altLang="zh-TW" dirty="0"/>
              <a:t> / Rum – </a:t>
            </a:r>
            <a:r>
              <a:rPr kumimoji="1" lang="en" altLang="zh-TW" dirty="0" err="1"/>
              <a:t>mel</a:t>
            </a:r>
            <a:r>
              <a:rPr kumimoji="1" lang="en" altLang="zh-TW" dirty="0"/>
              <a:t> – hart   RUM</a:t>
            </a:r>
            <a:r>
              <a:rPr kumimoji="1" lang="zh-TW" altLang="en-US" dirty="0"/>
              <a:t>爾哈特</a:t>
            </a:r>
            <a:r>
              <a:rPr kumimoji="1" lang="en" altLang="zh-TW" dirty="0"/>
              <a:t>/</a:t>
            </a:r>
          </a:p>
          <a:p>
            <a:pPr marL="342900" indent="-342900" algn="just">
              <a:lnSpc>
                <a:spcPct val="200000"/>
              </a:lnSpc>
              <a:spcAft>
                <a:spcPts val="1200"/>
              </a:spcAft>
              <a:buSzPct val="75000"/>
              <a:buFont typeface="Wingdings" pitchFamily="2" charset="2"/>
              <a:buChar char="l"/>
            </a:pPr>
            <a:r>
              <a:rPr lang="en-US" altLang="zh-TW" sz="1200" dirty="0" err="1">
                <a:latin typeface="BiauKaiTC" panose="03000500000000000000" pitchFamily="66" charset="-120"/>
                <a:ea typeface="BiauKaiTC" panose="03000500000000000000" pitchFamily="66" charset="-120"/>
              </a:rPr>
              <a:t>Rumelhart</a:t>
            </a:r>
            <a:r>
              <a:rPr lang="en-US" altLang="zh-TW" sz="1200" dirty="0">
                <a:latin typeface="BiauKaiTC" panose="03000500000000000000" pitchFamily="66" charset="-120"/>
                <a:ea typeface="BiauKaiTC" panose="03000500000000000000" pitchFamily="66" charset="-120"/>
              </a:rPr>
              <a:t> 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1986</a:t>
            </a:r>
            <a:r>
              <a:rPr lang="zh-TW" altLang="en-US" sz="1200" dirty="0">
                <a:latin typeface="BiauKaiTC" panose="03000500000000000000" pitchFamily="66" charset="-120"/>
                <a:ea typeface="BiauKaiTC" panose="03000500000000000000" pitchFamily="66" charset="-120"/>
              </a:rPr>
              <a:t>）所提出的反向傳播演算法，透過調整權重 降低預測誤差，有效學習資料中的隱含特徵。</a:t>
            </a:r>
            <a:endParaRPr lang="en-US" altLang="zh-TW" sz="1200" dirty="0">
              <a:latin typeface="BiauKaiTC" panose="03000500000000000000" pitchFamily="66" charset="-120"/>
              <a:ea typeface="BiauKaiTC" panose="03000500000000000000" pitchFamily="66" charset="-120"/>
            </a:endParaRPr>
          </a:p>
          <a:p>
            <a:endParaRPr kumimoji="1" lang="en"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TW" dirty="0"/>
              <a:t>Zhang</a:t>
            </a:r>
            <a:r>
              <a:rPr kumimoji="1" lang="zh-TW" altLang="en-US" dirty="0"/>
              <a:t> </a:t>
            </a:r>
            <a:r>
              <a:rPr kumimoji="1" lang="en-US" altLang="zh-TW" dirty="0"/>
              <a:t>/ </a:t>
            </a:r>
            <a:r>
              <a:rPr kumimoji="1" lang="zh-CN" altLang="en-US" dirty="0"/>
              <a:t>張</a:t>
            </a:r>
            <a:r>
              <a:rPr kumimoji="1" lang="zh-TW" altLang="en-US" dirty="0"/>
              <a:t> </a:t>
            </a:r>
            <a:r>
              <a:rPr kumimoji="1" lang="en-US" altLang="zh-TW" dirty="0"/>
              <a:t>/</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1200" dirty="0">
                <a:latin typeface="BiauKaiTC" panose="03000500000000000000" pitchFamily="66" charset="-120"/>
                <a:ea typeface="BiauKaiTC" panose="03000500000000000000" pitchFamily="66" charset="-120"/>
              </a:rPr>
              <a:t>Zhang 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1998</a:t>
            </a:r>
            <a:r>
              <a:rPr lang="zh-TW" altLang="en-US" sz="1200" dirty="0">
                <a:latin typeface="BiauKaiTC" panose="03000500000000000000" pitchFamily="66" charset="-120"/>
                <a:ea typeface="BiauKaiTC" panose="03000500000000000000" pitchFamily="66" charset="-120"/>
              </a:rPr>
              <a:t>）對</a:t>
            </a:r>
            <a:r>
              <a:rPr lang="en-US" altLang="zh-TW" sz="1200" dirty="0">
                <a:latin typeface="BiauKaiTC" panose="03000500000000000000" pitchFamily="66" charset="-120"/>
                <a:ea typeface="BiauKaiTC" panose="03000500000000000000" pitchFamily="66" charset="-120"/>
              </a:rPr>
              <a:t>90</a:t>
            </a:r>
            <a:r>
              <a:rPr lang="zh-TW" altLang="en-US" sz="1200" dirty="0">
                <a:latin typeface="BiauKaiTC" panose="03000500000000000000" pitchFamily="66" charset="-120"/>
                <a:ea typeface="BiauKaiTC" panose="03000500000000000000" pitchFamily="66" charset="-120"/>
              </a:rPr>
              <a:t>年代 神經網路預測應用 進行整理，強調模型設計與參數設定對預測效能的影響。</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r>
              <a:rPr kumimoji="1" lang="en-US" altLang="zh-TW" dirty="0"/>
              <a:t>Jose /. Ho – se </a:t>
            </a:r>
            <a:r>
              <a:rPr kumimoji="1" lang="zh-TW" altLang="en-US" dirty="0"/>
              <a:t>何塞</a:t>
            </a:r>
            <a:r>
              <a:rPr kumimoji="1" lang="en-US" altLang="zh-TW" dirty="0"/>
              <a:t> /</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1200" dirty="0">
                <a:latin typeface="BiauKaiTC" panose="03000500000000000000" pitchFamily="66" charset="-120"/>
                <a:ea typeface="BiauKaiTC" panose="03000500000000000000" pitchFamily="66" charset="-120"/>
              </a:rPr>
              <a:t>Jose</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2024</a:t>
            </a:r>
            <a:r>
              <a:rPr lang="zh-TW" altLang="en-US" sz="1200" dirty="0">
                <a:latin typeface="BiauKaiTC" panose="03000500000000000000" pitchFamily="66" charset="-120"/>
                <a:ea typeface="BiauKaiTC" panose="03000500000000000000" pitchFamily="66" charset="-120"/>
              </a:rPr>
              <a:t>）提出具有可解釋性的零膨脹卜瓦松類神經網路（</a:t>
            </a:r>
            <a:r>
              <a:rPr lang="en-US" altLang="zh-TW" sz="1200" dirty="0">
                <a:latin typeface="BiauKaiTC" panose="03000500000000000000" pitchFamily="66" charset="-120"/>
                <a:ea typeface="BiauKaiTC" panose="03000500000000000000" pitchFamily="66" charset="-120"/>
              </a:rPr>
              <a:t>ZIPNN</a:t>
            </a:r>
            <a:r>
              <a:rPr lang="zh-TW" altLang="en-US" sz="1200" dirty="0">
                <a:latin typeface="BiauKaiTC" panose="03000500000000000000" pitchFamily="66" charset="-120"/>
                <a:ea typeface="BiauKaiTC" panose="03000500000000000000" pitchFamily="66" charset="-120"/>
              </a:rPr>
              <a:t>）與結合精算方法的 </a:t>
            </a:r>
            <a:r>
              <a:rPr lang="en-US" altLang="zh-TW" sz="1200" dirty="0">
                <a:latin typeface="BiauKaiTC" panose="03000500000000000000" pitchFamily="66" charset="-120"/>
                <a:ea typeface="BiauKaiTC" panose="03000500000000000000" pitchFamily="66" charset="-120"/>
              </a:rPr>
              <a:t>ZIPCANN</a:t>
            </a:r>
            <a:r>
              <a:rPr lang="zh-TW" altLang="en-US" sz="1200" dirty="0">
                <a:latin typeface="BiauKaiTC" panose="03000500000000000000" pitchFamily="66" charset="-120"/>
                <a:ea typeface="BiauKaiTC" panose="03000500000000000000" pitchFamily="66" charset="-120"/>
              </a:rPr>
              <a:t>，應用於健康保險資料中 呼吸道疾病住院次數 的預測，展現出結合統計模型與 </a:t>
            </a:r>
            <a:r>
              <a:rPr lang="en-US" altLang="zh-TW" sz="1200" dirty="0">
                <a:latin typeface="BiauKaiTC" panose="03000500000000000000" pitchFamily="66" charset="-120"/>
                <a:ea typeface="BiauKaiTC" panose="03000500000000000000" pitchFamily="66" charset="-120"/>
              </a:rPr>
              <a:t>ANN</a:t>
            </a:r>
            <a:r>
              <a:rPr lang="zh-TW" altLang="en-US" sz="1200" dirty="0">
                <a:latin typeface="BiauKaiTC" panose="03000500000000000000" pitchFamily="66" charset="-120"/>
                <a:ea typeface="BiauKaiTC" panose="03000500000000000000" pitchFamily="66" charset="-120"/>
              </a:rPr>
              <a:t> 架構的應用潛力。</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10</a:t>
            </a:fld>
            <a:endParaRPr kumimoji="1" lang="zh-TW" altLang="en-US"/>
          </a:p>
        </p:txBody>
      </p:sp>
    </p:spTree>
    <p:extLst>
      <p:ext uri="{BB962C8B-B14F-4D97-AF65-F5344CB8AC3E}">
        <p14:creationId xmlns:p14="http://schemas.microsoft.com/office/powerpoint/2010/main" val="65579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最後介紹有關</a:t>
            </a:r>
            <a:r>
              <a:rPr kumimoji="1" lang="zh-TW" altLang="en-US" dirty="0"/>
              <a:t> </a:t>
            </a:r>
            <a:r>
              <a:rPr kumimoji="1" lang="en-US" altLang="zh-TW" dirty="0" err="1"/>
              <a:t>CatBoost</a:t>
            </a:r>
            <a:r>
              <a:rPr kumimoji="1" lang="en-US" altLang="zh-TW" dirty="0"/>
              <a:t> </a:t>
            </a:r>
            <a:r>
              <a:rPr kumimoji="1" lang="zh-CN" altLang="en-US" dirty="0"/>
              <a:t>的文獻</a:t>
            </a:r>
            <a:endParaRPr kumimoji="1" lang="en" altLang="zh-TW" dirty="0"/>
          </a:p>
          <a:p>
            <a:r>
              <a:rPr kumimoji="1" lang="en" altLang="zh-TW" dirty="0" err="1"/>
              <a:t>Prokhorenkova</a:t>
            </a:r>
            <a:r>
              <a:rPr kumimoji="1" lang="en" altLang="zh-TW" dirty="0"/>
              <a:t> / Pro - k - </a:t>
            </a:r>
            <a:r>
              <a:rPr kumimoji="1" lang="en" altLang="zh-TW" dirty="0" err="1"/>
              <a:t>ren</a:t>
            </a:r>
            <a:r>
              <a:rPr kumimoji="1" lang="en" altLang="zh-TW" dirty="0"/>
              <a:t> – </a:t>
            </a:r>
            <a:r>
              <a:rPr kumimoji="1" lang="en" altLang="zh-TW" dirty="0" err="1"/>
              <a:t>ko</a:t>
            </a:r>
            <a:r>
              <a:rPr kumimoji="1" lang="en" altLang="zh-TW" dirty="0"/>
              <a:t> - </a:t>
            </a:r>
            <a:r>
              <a:rPr kumimoji="1" lang="en" altLang="zh-TW" dirty="0" err="1"/>
              <a:t>va</a:t>
            </a:r>
            <a:r>
              <a:rPr kumimoji="1" lang="en" altLang="zh-TW" dirty="0"/>
              <a:t> </a:t>
            </a:r>
            <a:r>
              <a:rPr kumimoji="1" lang="zh-TW" altLang="en-US" dirty="0"/>
              <a:t>普羅霍連科娃</a:t>
            </a:r>
            <a:r>
              <a:rPr kumimoji="1" lang="en" altLang="zh-TW" dirty="0"/>
              <a:t>/</a:t>
            </a:r>
          </a:p>
          <a:p>
            <a:pPr marL="342900" indent="-342900" algn="just">
              <a:lnSpc>
                <a:spcPct val="200000"/>
              </a:lnSpc>
              <a:spcAft>
                <a:spcPts val="1200"/>
              </a:spcAft>
              <a:buSzPct val="75000"/>
              <a:buFont typeface="Wingdings" pitchFamily="2" charset="2"/>
              <a:buChar char="l"/>
            </a:pP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由 </a:t>
            </a:r>
            <a:r>
              <a:rPr lang="en-US" altLang="zh-TW" sz="1200" dirty="0" err="1">
                <a:latin typeface="BiauKaiTC" panose="03000500000000000000" pitchFamily="66" charset="-120"/>
                <a:ea typeface="BiauKaiTC" panose="03000500000000000000" pitchFamily="66" charset="-120"/>
              </a:rPr>
              <a:t>Prokhorenkova</a:t>
            </a:r>
            <a:r>
              <a:rPr lang="en-US" altLang="zh-TW" sz="1200" dirty="0">
                <a:latin typeface="BiauKaiTC" panose="03000500000000000000" pitchFamily="66" charset="-120"/>
                <a:ea typeface="BiauKaiTC" panose="03000500000000000000" pitchFamily="66" charset="-120"/>
              </a:rPr>
              <a:t> 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2018</a:t>
            </a:r>
            <a:r>
              <a:rPr lang="zh-TW" altLang="en-US" sz="1200" dirty="0">
                <a:latin typeface="BiauKaiTC" panose="03000500000000000000" pitchFamily="66" charset="-120"/>
                <a:ea typeface="BiauKaiTC" panose="03000500000000000000" pitchFamily="66" charset="-120"/>
              </a:rPr>
              <a:t>）首先提出，解決傳統梯度提升法中的目標洩露與類別特徵處理問題。</a:t>
            </a:r>
            <a:endParaRPr lang="en-US" altLang="zh-TW" sz="1200" dirty="0">
              <a:latin typeface="BiauKaiTC" panose="03000500000000000000" pitchFamily="66" charset="-120"/>
              <a:ea typeface="BiauKaiTC" panose="03000500000000000000" pitchFamily="66" charset="-120"/>
            </a:endParaRPr>
          </a:p>
          <a:p>
            <a:endParaRPr kumimoji="1" lang="en" altLang="zh-TW" dirty="0"/>
          </a:p>
          <a:p>
            <a:r>
              <a:rPr lang="en-US" altLang="zh-TW" sz="1200" dirty="0" err="1">
                <a:latin typeface="BiauKaiTC" panose="03000500000000000000" pitchFamily="66" charset="-120"/>
                <a:ea typeface="BiauKaiTC" panose="03000500000000000000" pitchFamily="66" charset="-120"/>
              </a:rPr>
              <a:t>Dorogush</a:t>
            </a:r>
            <a:r>
              <a:rPr lang="en-US" altLang="zh-TW" sz="1200" dirty="0">
                <a:latin typeface="BiauKaiTC" panose="03000500000000000000" pitchFamily="66" charset="-120"/>
                <a:ea typeface="BiauKaiTC" panose="03000500000000000000" pitchFamily="66" charset="-120"/>
              </a:rPr>
              <a:t>. /. Do – </a:t>
            </a:r>
            <a:r>
              <a:rPr lang="en-US" altLang="zh-TW" sz="1200" dirty="0" err="1">
                <a:latin typeface="BiauKaiTC" panose="03000500000000000000" pitchFamily="66" charset="-120"/>
                <a:ea typeface="BiauKaiTC" panose="03000500000000000000" pitchFamily="66" charset="-120"/>
              </a:rPr>
              <a:t>ro</a:t>
            </a:r>
            <a:r>
              <a:rPr lang="en-US" altLang="zh-TW" sz="1200" dirty="0">
                <a:latin typeface="BiauKaiTC" panose="03000500000000000000" pitchFamily="66" charset="-120"/>
                <a:ea typeface="BiauKaiTC" panose="03000500000000000000" pitchFamily="66" charset="-120"/>
              </a:rPr>
              <a:t> – gush </a:t>
            </a:r>
            <a:r>
              <a:rPr lang="zh-TW" altLang="en-US" sz="1200" dirty="0">
                <a:latin typeface="BiauKaiTC" panose="03000500000000000000" pitchFamily="66" charset="-120"/>
                <a:ea typeface="BiauKaiTC" panose="03000500000000000000" pitchFamily="66" charset="-120"/>
              </a:rPr>
              <a:t>多羅古什</a:t>
            </a:r>
            <a:r>
              <a:rPr lang="en-US" altLang="zh-TW" sz="1200" dirty="0">
                <a:latin typeface="BiauKaiTC" panose="03000500000000000000" pitchFamily="66" charset="-120"/>
                <a:ea typeface="BiauKaiTC" panose="03000500000000000000" pitchFamily="66" charset="-120"/>
              </a:rPr>
              <a:t>/</a:t>
            </a:r>
          </a:p>
          <a:p>
            <a:pPr marL="342900" indent="-342900" algn="just">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1200" dirty="0">
                <a:latin typeface="BiauKaiTC" panose="03000500000000000000" pitchFamily="66" charset="-120"/>
                <a:ea typeface="BiauKaiTC" panose="03000500000000000000" pitchFamily="66" charset="-120"/>
              </a:rPr>
              <a:t>由 </a:t>
            </a:r>
            <a:r>
              <a:rPr lang="en-US" altLang="zh-TW" sz="1200" dirty="0" err="1">
                <a:latin typeface="BiauKaiTC" panose="03000500000000000000" pitchFamily="66" charset="-120"/>
                <a:ea typeface="BiauKaiTC" panose="03000500000000000000" pitchFamily="66" charset="-120"/>
              </a:rPr>
              <a:t>Dorogush</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2018</a:t>
            </a:r>
            <a:r>
              <a:rPr lang="zh-TW" altLang="en-US" sz="1200" dirty="0">
                <a:latin typeface="BiauKaiTC" panose="03000500000000000000" pitchFamily="66" charset="-120"/>
                <a:ea typeface="BiauKaiTC" panose="03000500000000000000" pitchFamily="66" charset="-120"/>
              </a:rPr>
              <a:t>）開發為公開函式庫。</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en-US" altLang="zh-TW" sz="1200" dirty="0" err="1">
                <a:latin typeface="BiauKaiTC" panose="03000500000000000000" pitchFamily="66" charset="-120"/>
                <a:ea typeface="BiauKaiTC" panose="03000500000000000000" pitchFamily="66" charset="-120"/>
              </a:rPr>
              <a:t>Bentéjac</a:t>
            </a:r>
            <a:r>
              <a:rPr lang="en-US" altLang="zh-TW" sz="1200" dirty="0">
                <a:latin typeface="BiauKaiTC" panose="03000500000000000000" pitchFamily="66" charset="-120"/>
                <a:ea typeface="BiauKaiTC" panose="03000500000000000000" pitchFamily="66" charset="-120"/>
              </a:rPr>
              <a:t> / Ben – </a:t>
            </a:r>
            <a:r>
              <a:rPr lang="en-US" altLang="zh-TW" sz="1200" dirty="0" err="1">
                <a:latin typeface="BiauKaiTC" panose="03000500000000000000" pitchFamily="66" charset="-120"/>
                <a:ea typeface="BiauKaiTC" panose="03000500000000000000" pitchFamily="66" charset="-120"/>
              </a:rPr>
              <a:t>jac</a:t>
            </a: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奔傑克</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a:t>
            </a:r>
          </a:p>
          <a:p>
            <a:pPr marL="342900" indent="-342900" algn="just">
              <a:lnSpc>
                <a:spcPct val="200000"/>
              </a:lnSpc>
              <a:spcAft>
                <a:spcPts val="1200"/>
              </a:spcAft>
              <a:buSzPct val="75000"/>
              <a:buFont typeface="Wingdings" pitchFamily="2" charset="2"/>
              <a:buChar char="l"/>
            </a:pPr>
            <a:r>
              <a:rPr lang="en-US" altLang="zh-TW" sz="1200" dirty="0" err="1">
                <a:latin typeface="BiauKaiTC" panose="03000500000000000000" pitchFamily="66" charset="-120"/>
                <a:ea typeface="BiauKaiTC" panose="03000500000000000000" pitchFamily="66" charset="-120"/>
              </a:rPr>
              <a:t>Bentéjac</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2020</a:t>
            </a:r>
            <a:r>
              <a:rPr lang="zh-TW" altLang="en-US" sz="1200" dirty="0">
                <a:latin typeface="BiauKaiTC" panose="03000500000000000000" pitchFamily="66" charset="-120"/>
                <a:ea typeface="BiauKaiTC" panose="03000500000000000000" pitchFamily="66" charset="-120"/>
              </a:rPr>
              <a:t>）系統性比較 </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 </a:t>
            </a:r>
            <a:r>
              <a:rPr lang="en-US" altLang="zh-TW" sz="1200" dirty="0" err="1">
                <a:latin typeface="BiauKaiTC" panose="03000500000000000000" pitchFamily="66" charset="-120"/>
                <a:ea typeface="BiauKaiTC" panose="03000500000000000000" pitchFamily="66" charset="-120"/>
              </a:rPr>
              <a:t>LightGBM</a:t>
            </a:r>
            <a:r>
              <a:rPr lang="zh-TW" altLang="en-US" sz="1200" dirty="0">
                <a:latin typeface="BiauKaiTC" panose="03000500000000000000" pitchFamily="66" charset="-120"/>
                <a:ea typeface="BiauKaiTC" panose="03000500000000000000" pitchFamily="66" charset="-120"/>
              </a:rPr>
              <a:t> 與 </a:t>
            </a:r>
            <a:r>
              <a:rPr lang="en-US" altLang="zh-TW" sz="1200" dirty="0" err="1">
                <a:latin typeface="BiauKaiTC" panose="03000500000000000000" pitchFamily="66" charset="-120"/>
                <a:ea typeface="BiauKaiTC" panose="03000500000000000000" pitchFamily="66" charset="-120"/>
              </a:rPr>
              <a:t>XGBoost</a:t>
            </a:r>
            <a:r>
              <a:rPr lang="zh-TW" altLang="en-US" sz="1200" dirty="0">
                <a:latin typeface="BiauKaiTC" panose="03000500000000000000" pitchFamily="66" charset="-120"/>
                <a:ea typeface="BiauKaiTC" panose="03000500000000000000" pitchFamily="66" charset="-120"/>
              </a:rPr>
              <a:t> ，發現 </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在預測準確率與泛化能力方面最具優勢。</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en-US" altLang="zh-TW" sz="1200" dirty="0">
                <a:latin typeface="BiauKaiTC" panose="03000500000000000000" pitchFamily="66" charset="-120"/>
                <a:ea typeface="BiauKaiTC" panose="03000500000000000000" pitchFamily="66" charset="-120"/>
              </a:rPr>
              <a:t>So</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 So </a:t>
            </a:r>
            <a:r>
              <a:rPr lang="zh-CN" altLang="en-US" sz="1200" dirty="0">
                <a:latin typeface="BiauKaiTC" panose="03000500000000000000" pitchFamily="66" charset="-120"/>
                <a:ea typeface="BiauKaiTC" panose="03000500000000000000" pitchFamily="66" charset="-120"/>
              </a:rPr>
              <a:t>受</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 </a:t>
            </a:r>
          </a:p>
          <a:p>
            <a:pPr marL="342900" indent="-342900" algn="just">
              <a:lnSpc>
                <a:spcPct val="200000"/>
              </a:lnSpc>
              <a:spcAft>
                <a:spcPts val="1200"/>
              </a:spcAft>
              <a:buSzPct val="75000"/>
              <a:buFont typeface="Wingdings" pitchFamily="2" charset="2"/>
              <a:buChar char="l"/>
            </a:pPr>
            <a:r>
              <a:rPr lang="en-US" altLang="zh-TW" sz="1200" dirty="0">
                <a:latin typeface="BiauKaiTC" panose="03000500000000000000" pitchFamily="66" charset="-120"/>
                <a:ea typeface="BiauKaiTC" panose="03000500000000000000" pitchFamily="66" charset="-120"/>
              </a:rPr>
              <a:t>So</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2024</a:t>
            </a:r>
            <a:r>
              <a:rPr lang="zh-TW" altLang="en-US" sz="1200" dirty="0">
                <a:latin typeface="BiauKaiTC" panose="03000500000000000000" pitchFamily="66" charset="-120"/>
                <a:ea typeface="BiauKaiTC" panose="03000500000000000000" pitchFamily="66" charset="-120"/>
              </a:rPr>
              <a:t>）則將 </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應用於 車聯網保險理賠資料 ，並提出 零膨脹卜瓦松提升樹 模型，進一步強化 </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處理零膨脹資料的效能。</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11</a:t>
            </a:fld>
            <a:endParaRPr kumimoji="1" lang="zh-TW" altLang="en-US"/>
          </a:p>
        </p:txBody>
      </p:sp>
    </p:spTree>
    <p:extLst>
      <p:ext uri="{BB962C8B-B14F-4D97-AF65-F5344CB8AC3E}">
        <p14:creationId xmlns:p14="http://schemas.microsoft.com/office/powerpoint/2010/main" val="2169481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kumimoji="1" lang="zh-TW" altLang="en-US" dirty="0"/>
                  <a:t>第三部分為模型介紹</a:t>
                </a:r>
                <a:endParaRPr kumimoji="1" lang="en-US" altLang="zh-TW" dirty="0"/>
              </a:p>
              <a:p>
                <a:r>
                  <a:rPr lang="zh-TW" altLang="en-US" sz="1200" dirty="0">
                    <a:latin typeface="BiauKaiTC" panose="03000500000000000000" pitchFamily="66" charset="-120"/>
                    <a:ea typeface="BiauKaiTC" panose="03000500000000000000" pitchFamily="66" charset="-120"/>
                  </a:rPr>
                  <a:t> 本章會</a:t>
                </a:r>
                <a:r>
                  <a:rPr lang="zh-TW" altLang="zh-TW" sz="1200" dirty="0">
                    <a:latin typeface="BiauKaiTC" panose="03000500000000000000" pitchFamily="66" charset="-120"/>
                    <a:ea typeface="BiauKaiTC" panose="03000500000000000000" pitchFamily="66" charset="-120"/>
                  </a:rPr>
                  <a:t>依序介紹類神經網路、</a:t>
                </a:r>
                <a:r>
                  <a:rPr lang="zh-TW" altLang="en-US" sz="1200" dirty="0">
                    <a:latin typeface="BiauKaiTC" panose="03000500000000000000" pitchFamily="66" charset="-120"/>
                    <a:ea typeface="BiauKaiTC" panose="03000500000000000000" pitchFamily="66" charset="-120"/>
                  </a:rPr>
                  <a:t> </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及零膨脹伯努利模型，</a:t>
                </a:r>
                <a:r>
                  <a:rPr lang="zh-TW" altLang="en-US" sz="1200" dirty="0">
                    <a:latin typeface="BiauKaiTC" panose="03000500000000000000" pitchFamily="66" charset="-120"/>
                    <a:ea typeface="BiauKaiTC" panose="03000500000000000000" pitchFamily="66" charset="-120"/>
                  </a:rPr>
                  <a:t>並</a:t>
                </a:r>
                <a:r>
                  <a:rPr lang="zh-TW" altLang="zh-TW" sz="1200" dirty="0">
                    <a:latin typeface="BiauKaiTC" panose="03000500000000000000" pitchFamily="66" charset="-120"/>
                    <a:ea typeface="BiauKaiTC" panose="03000500000000000000" pitchFamily="66" charset="-120"/>
                  </a:rPr>
                  <a:t>令</a:t>
                </a:r>
                <a:r>
                  <a:rPr lang="zh-TW" altLang="en-US" sz="1200" dirty="0">
                    <a:latin typeface="BiauKaiTC" panose="03000500000000000000" pitchFamily="66" charset="-120"/>
                    <a:ea typeface="BiauKaiTC" panose="03000500000000000000" pitchFamily="66" charset="-120"/>
                  </a:rPr>
                  <a:t> </a:t>
                </a:r>
                <a14:m>
                  <m:oMath xmlns:m="http://schemas.openxmlformats.org/officeDocument/2006/math">
                    <m:r>
                      <a:rPr lang="en-US" altLang="zh-TW" sz="1200">
                        <a:latin typeface="Cambria Math" panose="02040503050406030204" pitchFamily="18" charset="0"/>
                        <a:ea typeface="BiauKaiTC" panose="03000500000000000000" pitchFamily="66" charset="-120"/>
                      </a:rPr>
                      <m:t>𝑌</m:t>
                    </m:r>
                  </m:oMath>
                </a14:m>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為二元分類反應變數，記為</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0</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或</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1</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，分別表示失敗事件及成功事件；解釋變數以</a:t>
                </a:r>
                <a:r>
                  <a:rPr lang="zh-TW" altLang="en-US" sz="1200" dirty="0">
                    <a:latin typeface="BiauKaiTC" panose="03000500000000000000" pitchFamily="66" charset="-120"/>
                    <a:ea typeface="BiauKaiTC" panose="03000500000000000000" pitchFamily="66" charset="-120"/>
                  </a:rPr>
                  <a:t> </a:t>
                </a:r>
                <a14:m>
                  <m:oMath xmlns:m="http://schemas.openxmlformats.org/officeDocument/2006/math">
                    <m:r>
                      <a:rPr lang="en-US" altLang="zh-TW" sz="1200">
                        <a:latin typeface="Cambria Math" panose="02040503050406030204" pitchFamily="18" charset="0"/>
                        <a:ea typeface="BiauKaiTC" panose="03000500000000000000" pitchFamily="66" charset="-120"/>
                      </a:rPr>
                      <m:t>𝑋</m:t>
                    </m:r>
                  </m:oMath>
                </a14:m>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表示，記為</a:t>
                </a:r>
                <a14:m>
                  <m:oMath xmlns:m="http://schemas.openxmlformats.org/officeDocument/2006/math">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𝑋</m:t>
                        </m:r>
                      </m:e>
                      <m:sub>
                        <m:r>
                          <a:rPr lang="en-US" altLang="zh-TW" sz="1200">
                            <a:latin typeface="Cambria Math" panose="02040503050406030204" pitchFamily="18" charset="0"/>
                            <a:ea typeface="BiauKaiTC" panose="03000500000000000000" pitchFamily="66" charset="-120"/>
                          </a:rPr>
                          <m:t>1</m:t>
                        </m:r>
                      </m:sub>
                    </m:sSub>
                    <m:r>
                      <a:rPr lang="zh-TW" altLang="zh-TW" sz="1200">
                        <a:latin typeface="Cambria Math" panose="02040503050406030204" pitchFamily="18" charset="0"/>
                        <a:ea typeface="BiauKaiTC" panose="03000500000000000000" pitchFamily="66" charset="-120"/>
                      </a:rPr>
                      <m:t>，</m:t>
                    </m:r>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𝑋</m:t>
                        </m:r>
                      </m:e>
                      <m:sub>
                        <m:r>
                          <a:rPr lang="en-US" altLang="zh-TW" sz="1200">
                            <a:latin typeface="Cambria Math" panose="02040503050406030204" pitchFamily="18" charset="0"/>
                            <a:ea typeface="BiauKaiTC" panose="03000500000000000000" pitchFamily="66" charset="-120"/>
                          </a:rPr>
                          <m:t>2</m:t>
                        </m:r>
                      </m:sub>
                    </m:sSub>
                    <m:r>
                      <a:rPr lang="zh-TW" altLang="zh-TW" sz="1200">
                        <a:latin typeface="Cambria Math" panose="02040503050406030204" pitchFamily="18" charset="0"/>
                        <a:ea typeface="BiauKaiTC" panose="03000500000000000000" pitchFamily="66" charset="-120"/>
                      </a:rPr>
                      <m:t>，</m:t>
                    </m:r>
                    <m:r>
                      <a:rPr lang="en-US" altLang="zh-TW" sz="1200">
                        <a:latin typeface="Cambria Math" panose="02040503050406030204" pitchFamily="18" charset="0"/>
                        <a:ea typeface="BiauKaiTC" panose="03000500000000000000" pitchFamily="66" charset="-120"/>
                      </a:rPr>
                      <m:t>…</m:t>
                    </m:r>
                    <m:r>
                      <a:rPr lang="zh-TW" altLang="zh-TW" sz="1200">
                        <a:latin typeface="Cambria Math" panose="02040503050406030204" pitchFamily="18" charset="0"/>
                        <a:ea typeface="BiauKaiTC" panose="03000500000000000000" pitchFamily="66" charset="-120"/>
                      </a:rPr>
                      <m:t>，</m:t>
                    </m:r>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𝑋</m:t>
                        </m:r>
                      </m:e>
                      <m:sub>
                        <m:r>
                          <a:rPr lang="en-US" altLang="zh-TW" sz="1200">
                            <a:latin typeface="Cambria Math" panose="02040503050406030204" pitchFamily="18" charset="0"/>
                            <a:ea typeface="BiauKaiTC" panose="03000500000000000000" pitchFamily="66" charset="-120"/>
                          </a:rPr>
                          <m:t>𝑝</m:t>
                        </m:r>
                      </m:sub>
                    </m:sSub>
                  </m:oMath>
                </a14:m>
                <a:r>
                  <a:rPr lang="zh-TW" altLang="zh-TW" sz="1200" dirty="0">
                    <a:latin typeface="BiauKaiTC" panose="03000500000000000000" pitchFamily="66" charset="-120"/>
                    <a:ea typeface="BiauKaiTC" panose="03000500000000000000" pitchFamily="66" charset="-120"/>
                  </a:rPr>
                  <a:t>。 </a:t>
                </a:r>
                <a:endParaRPr kumimoji="1" lang="zh-TW" altLang="en-US" dirty="0"/>
              </a:p>
            </p:txBody>
          </p:sp>
        </mc:Choice>
        <mc:Fallback xmlns="">
          <p:sp>
            <p:nvSpPr>
              <p:cNvPr id="3" name="備忘稿版面配置區 2"/>
              <p:cNvSpPr>
                <a:spLocks noGrp="1"/>
              </p:cNvSpPr>
              <p:nvPr>
                <p:ph type="body" idx="1"/>
              </p:nvPr>
            </p:nvSpPr>
            <p:spPr/>
            <p:txBody>
              <a:bodyPr/>
              <a:lstStyle/>
              <a:p>
                <a:r>
                  <a:rPr kumimoji="1" lang="zh-TW" altLang="en-US" dirty="0"/>
                  <a:t>第三部分為模型介紹</a:t>
                </a:r>
                <a:endParaRPr kumimoji="1" lang="en-US" altLang="zh-TW" dirty="0"/>
              </a:p>
              <a:p>
                <a:r>
                  <a:rPr lang="zh-TW" altLang="en-US" sz="1200" dirty="0">
                    <a:latin typeface="BiauKaiTC" panose="03000500000000000000" pitchFamily="66" charset="-120"/>
                    <a:ea typeface="BiauKaiTC" panose="03000500000000000000" pitchFamily="66" charset="-120"/>
                  </a:rPr>
                  <a:t> 本章會</a:t>
                </a:r>
                <a:r>
                  <a:rPr lang="zh-TW" altLang="zh-TW" sz="1200" dirty="0">
                    <a:latin typeface="BiauKaiTC" panose="03000500000000000000" pitchFamily="66" charset="-120"/>
                    <a:ea typeface="BiauKaiTC" panose="03000500000000000000" pitchFamily="66" charset="-120"/>
                  </a:rPr>
                  <a:t>依序介紹類神經網路、</a:t>
                </a:r>
                <a:r>
                  <a:rPr lang="zh-TW" altLang="en-US" sz="1200" dirty="0">
                    <a:latin typeface="BiauKaiTC" panose="03000500000000000000" pitchFamily="66" charset="-120"/>
                    <a:ea typeface="BiauKaiTC" panose="03000500000000000000" pitchFamily="66" charset="-120"/>
                  </a:rPr>
                  <a:t> </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及零膨脹伯努利模型，</a:t>
                </a:r>
                <a:r>
                  <a:rPr lang="zh-TW" altLang="en-US" sz="1200" dirty="0">
                    <a:latin typeface="BiauKaiTC" panose="03000500000000000000" pitchFamily="66" charset="-120"/>
                    <a:ea typeface="BiauKaiTC" panose="03000500000000000000" pitchFamily="66" charset="-120"/>
                  </a:rPr>
                  <a:t>並</a:t>
                </a:r>
                <a:r>
                  <a:rPr lang="zh-TW" altLang="zh-TW" sz="1200" dirty="0">
                    <a:latin typeface="BiauKaiTC" panose="03000500000000000000" pitchFamily="66" charset="-120"/>
                    <a:ea typeface="BiauKaiTC" panose="03000500000000000000" pitchFamily="66" charset="-120"/>
                  </a:rPr>
                  <a:t>令</a:t>
                </a:r>
                <a:r>
                  <a:rPr lang="zh-TW" altLang="en-US" sz="1200" dirty="0">
                    <a:latin typeface="BiauKaiTC" panose="03000500000000000000" pitchFamily="66" charset="-120"/>
                    <a:ea typeface="BiauKaiTC" panose="03000500000000000000" pitchFamily="66" charset="-120"/>
                  </a:rPr>
                  <a:t> </a:t>
                </a:r>
                <a:r>
                  <a:rPr lang="en-US" altLang="zh-TW" sz="1200" i="0">
                    <a:latin typeface="Cambria Math" panose="02040503050406030204" pitchFamily="18" charset="0"/>
                    <a:ea typeface="BiauKaiTC" panose="03000500000000000000" pitchFamily="66" charset="-120"/>
                  </a:rPr>
                  <a:t>𝑌</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為二元分類反應變數，記為</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0</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或</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1</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，分別表示失敗事件及成功事件；解釋變數以</a:t>
                </a:r>
                <a:r>
                  <a:rPr lang="zh-TW" altLang="en-US" sz="1200" dirty="0">
                    <a:latin typeface="BiauKaiTC" panose="03000500000000000000" pitchFamily="66" charset="-120"/>
                    <a:ea typeface="BiauKaiTC" panose="03000500000000000000" pitchFamily="66" charset="-120"/>
                  </a:rPr>
                  <a:t> </a:t>
                </a:r>
                <a:r>
                  <a:rPr lang="en-US" altLang="zh-TW" sz="1200" i="0">
                    <a:latin typeface="Cambria Math" panose="02040503050406030204" pitchFamily="18" charset="0"/>
                    <a:ea typeface="BiauKaiTC" panose="03000500000000000000" pitchFamily="66" charset="-120"/>
                  </a:rPr>
                  <a:t>𝑋</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表示，記為</a:t>
                </a:r>
                <a:r>
                  <a:rPr lang="en-US" altLang="zh-TW" sz="1200" i="0">
                    <a:latin typeface="Cambria Math" panose="02040503050406030204" pitchFamily="18" charset="0"/>
                    <a:ea typeface="BiauKaiTC" panose="03000500000000000000" pitchFamily="66" charset="-120"/>
                  </a:rPr>
                  <a:t>𝑋</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1</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𝑋</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2</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𝑋</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𝑝</a:t>
                </a:r>
                <a:r>
                  <a:rPr lang="zh-TW" altLang="zh-TW" sz="1200" dirty="0">
                    <a:latin typeface="BiauKaiTC" panose="03000500000000000000" pitchFamily="66" charset="-120"/>
                    <a:ea typeface="BiauKaiTC" panose="03000500000000000000" pitchFamily="66" charset="-120"/>
                  </a:rPr>
                  <a:t>。 </a:t>
                </a:r>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12</a:t>
            </a:fld>
            <a:endParaRPr kumimoji="1" lang="zh-TW" altLang="en-US"/>
          </a:p>
        </p:txBody>
      </p:sp>
    </p:spTree>
    <p:extLst>
      <p:ext uri="{BB962C8B-B14F-4D97-AF65-F5344CB8AC3E}">
        <p14:creationId xmlns:p14="http://schemas.microsoft.com/office/powerpoint/2010/main" val="499959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sz="1200" b="1" dirty="0">
                <a:solidFill>
                  <a:srgbClr val="002060"/>
                </a:solidFill>
                <a:latin typeface="BiauKaiTC" panose="03000500000000000000" pitchFamily="66" charset="-120"/>
                <a:ea typeface="BiauKaiTC" panose="03000500000000000000" pitchFamily="66" charset="-120"/>
              </a:rPr>
              <a:t>首先先說明類神經網路</a:t>
            </a:r>
            <a:endParaRPr lang="en-US" altLang="zh-TW" sz="1200" b="1" dirty="0">
              <a:solidFill>
                <a:srgbClr val="002060"/>
              </a:solidFill>
              <a:latin typeface="BiauKaiTC" panose="03000500000000000000" pitchFamily="66" charset="-120"/>
              <a:ea typeface="BiauKaiTC" panose="03000500000000000000" pitchFamily="66" charset="-120"/>
            </a:endParaRPr>
          </a:p>
          <a:p>
            <a:pPr algn="l">
              <a:lnSpc>
                <a:spcPct val="200000"/>
              </a:lnSpc>
            </a:pPr>
            <a:r>
              <a:rPr lang="en-US" altLang="zh-TW" sz="1200" dirty="0">
                <a:latin typeface="BiauKaiTC" panose="03000500000000000000" pitchFamily="66" charset="-120"/>
                <a:ea typeface="BiauKaiTC" panose="03000500000000000000" pitchFamily="66" charset="-120"/>
              </a:rPr>
              <a:t>ANN </a:t>
            </a:r>
            <a:r>
              <a:rPr lang="zh-TW" altLang="en-US" sz="1200" dirty="0">
                <a:latin typeface="BiauKaiTC" panose="03000500000000000000" pitchFamily="66" charset="-120"/>
                <a:ea typeface="BiauKaiTC" panose="03000500000000000000" pitchFamily="66" charset="-120"/>
              </a:rPr>
              <a:t>的架構是一個基於</a:t>
            </a:r>
            <a:r>
              <a:rPr lang="zh-TW" altLang="en-US" sz="1200" b="1" dirty="0">
                <a:solidFill>
                  <a:srgbClr val="FF0000"/>
                </a:solidFill>
                <a:latin typeface="BiauKaiTC" panose="03000500000000000000" pitchFamily="66" charset="-120"/>
                <a:ea typeface="BiauKaiTC" panose="03000500000000000000" pitchFamily="66" charset="-120"/>
              </a:rPr>
              <a:t>多層感知機</a:t>
            </a:r>
            <a:r>
              <a:rPr lang="zh-TW" altLang="en-US" sz="1200" dirty="0">
                <a:latin typeface="BiauKaiTC" panose="03000500000000000000" pitchFamily="66" charset="-120"/>
                <a:ea typeface="BiauKaiTC" panose="03000500000000000000" pitchFamily="66" charset="-120"/>
              </a:rPr>
              <a:t>，感知機是一種簡單的單元，</a:t>
            </a:r>
            <a:endParaRPr lang="en-US" altLang="zh-TW" sz="1200" dirty="0">
              <a:latin typeface="BiauKaiTC" panose="03000500000000000000" pitchFamily="66" charset="-120"/>
              <a:ea typeface="BiauKaiTC" panose="03000500000000000000" pitchFamily="66" charset="-120"/>
            </a:endParaRPr>
          </a:p>
          <a:p>
            <a:pPr algn="l">
              <a:lnSpc>
                <a:spcPct val="200000"/>
              </a:lnSpc>
            </a:pPr>
            <a:endParaRPr lang="en-US" altLang="zh-TW" sz="1200" dirty="0">
              <a:latin typeface="BiauKaiTC" panose="03000500000000000000" pitchFamily="66" charset="-120"/>
              <a:ea typeface="BiauKaiTC" panose="03000500000000000000" pitchFamily="66" charset="-120"/>
            </a:endParaRPr>
          </a:p>
          <a:p>
            <a:pPr algn="l">
              <a:lnSpc>
                <a:spcPct val="200000"/>
              </a:lnSpc>
            </a:pPr>
            <a:r>
              <a:rPr lang="zh-TW" altLang="en-US" sz="1200" dirty="0">
                <a:latin typeface="BiauKaiTC" panose="03000500000000000000" pitchFamily="66" charset="-120"/>
                <a:ea typeface="BiauKaiTC" panose="03000500000000000000" pitchFamily="66" charset="-120"/>
              </a:rPr>
              <a:t>其接收高維度的資料當作輸入，乘上權重、加上偏置，</a:t>
            </a:r>
            <a:r>
              <a:rPr lang="zh-CN" altLang="en-US" sz="1200" dirty="0">
                <a:latin typeface="BiauKaiTC" panose="03000500000000000000" pitchFamily="66" charset="-120"/>
                <a:ea typeface="BiauKaiTC" panose="03000500000000000000" pitchFamily="66" charset="-120"/>
              </a:rPr>
              <a:t>再</a:t>
            </a:r>
            <a:r>
              <a:rPr lang="zh-TW" altLang="en-US" sz="1200" dirty="0">
                <a:latin typeface="BiauKaiTC" panose="03000500000000000000" pitchFamily="66" charset="-120"/>
                <a:ea typeface="BiauKaiTC" panose="03000500000000000000" pitchFamily="66" charset="-120"/>
              </a:rPr>
              <a:t>經過激勵函數轉換後再傳值給下一個神經元，這個過程也被稱為</a:t>
            </a:r>
            <a:r>
              <a:rPr lang="zh-TW" altLang="en-US" sz="1200" b="1" dirty="0">
                <a:solidFill>
                  <a:srgbClr val="FF0000"/>
                </a:solidFill>
                <a:latin typeface="BiauKaiTC" panose="03000500000000000000" pitchFamily="66" charset="-120"/>
                <a:ea typeface="BiauKaiTC" panose="03000500000000000000" pitchFamily="66" charset="-120"/>
              </a:rPr>
              <a:t>前向傳遞</a:t>
            </a:r>
            <a:r>
              <a:rPr lang="zh-TW" altLang="en-US" sz="1200" dirty="0">
                <a:latin typeface="BiauKaiTC" panose="03000500000000000000" pitchFamily="66" charset="-120"/>
                <a:ea typeface="BiauKaiTC" panose="03000500000000000000" pitchFamily="66" charset="-120"/>
              </a:rPr>
              <a:t>，其函數表示為（</a:t>
            </a:r>
            <a:r>
              <a:rPr lang="en-US" altLang="zh-TW" sz="1200" dirty="0">
                <a:latin typeface="BiauKaiTC" panose="03000500000000000000" pitchFamily="66" charset="-120"/>
                <a:ea typeface="BiauKaiTC" panose="03000500000000000000" pitchFamily="66" charset="-120"/>
              </a:rPr>
              <a:t>3.1.1</a:t>
            </a:r>
            <a:r>
              <a:rPr lang="zh-TW" altLang="en-US" sz="1200" dirty="0">
                <a:latin typeface="BiauKaiTC" panose="03000500000000000000" pitchFamily="66" charset="-120"/>
                <a:ea typeface="BiauKaiTC" panose="03000500000000000000" pitchFamily="66" charset="-120"/>
              </a:rPr>
              <a:t>）式。</a:t>
            </a:r>
          </a:p>
          <a:p>
            <a:pPr algn="l">
              <a:lnSpc>
                <a:spcPct val="200000"/>
              </a:lnSpc>
            </a:pPr>
            <a:endParaRPr lang="zh-TW" altLang="en-US" sz="1200" dirty="0">
              <a:latin typeface="BiauKaiTC" panose="03000500000000000000" pitchFamily="66" charset="-120"/>
              <a:ea typeface="BiauKaiTC" panose="03000500000000000000" pitchFamily="66" charset="-120"/>
            </a:endParaRPr>
          </a:p>
          <a:p>
            <a:pPr algn="l"/>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13</a:t>
            </a:fld>
            <a:endParaRPr kumimoji="1" lang="zh-TW" altLang="en-US"/>
          </a:p>
        </p:txBody>
      </p:sp>
    </p:spTree>
    <p:extLst>
      <p:ext uri="{BB962C8B-B14F-4D97-AF65-F5344CB8AC3E}">
        <p14:creationId xmlns:p14="http://schemas.microsoft.com/office/powerpoint/2010/main" val="1447763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本論文使用 </a:t>
            </a:r>
            <a:r>
              <a:rPr lang="en-US" altLang="zh-TW" sz="1200" dirty="0">
                <a:latin typeface="BiauKaiTC" panose="03000500000000000000" pitchFamily="66" charset="-120"/>
                <a:ea typeface="BiauKaiTC" panose="03000500000000000000" pitchFamily="66" charset="-120"/>
              </a:rPr>
              <a:t>Sigmoid </a:t>
            </a:r>
            <a:r>
              <a:rPr lang="zh-TW" altLang="en-US" sz="1200" dirty="0">
                <a:latin typeface="BiauKaiTC" panose="03000500000000000000" pitchFamily="66" charset="-120"/>
                <a:ea typeface="BiauKaiTC" panose="03000500000000000000" pitchFamily="66" charset="-120"/>
              </a:rPr>
              <a:t>函數來為激勵函數來架構類神經網路，</a:t>
            </a:r>
            <a:r>
              <a:rPr lang="en-US" altLang="zh-TW" sz="1200" dirty="0">
                <a:latin typeface="BiauKaiTC" panose="03000500000000000000" pitchFamily="66" charset="-120"/>
                <a:ea typeface="BiauKaiTC" panose="03000500000000000000" pitchFamily="66" charset="-120"/>
              </a:rPr>
              <a:t>Sigmoid </a:t>
            </a:r>
            <a:r>
              <a:rPr lang="zh-TW" altLang="en-US" sz="1200" dirty="0">
                <a:latin typeface="BiauKaiTC" panose="03000500000000000000" pitchFamily="66" charset="-120"/>
                <a:ea typeface="BiauKaiTC" panose="03000500000000000000" pitchFamily="66" charset="-120"/>
              </a:rPr>
              <a:t>函數可表示為（</a:t>
            </a:r>
            <a:r>
              <a:rPr lang="en-US" altLang="zh-TW" sz="1200" dirty="0">
                <a:latin typeface="BiauKaiTC" panose="03000500000000000000" pitchFamily="66" charset="-120"/>
                <a:ea typeface="BiauKaiTC" panose="03000500000000000000" pitchFamily="66" charset="-120"/>
              </a:rPr>
              <a:t>3.2.1</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為了提高 </a:t>
            </a:r>
            <a:r>
              <a:rPr lang="en-US" altLang="zh-TW" sz="1200" dirty="0">
                <a:latin typeface="BiauKaiTC" panose="03000500000000000000" pitchFamily="66" charset="-120"/>
                <a:ea typeface="BiauKaiTC" panose="03000500000000000000" pitchFamily="66" charset="-120"/>
              </a:rPr>
              <a:t>ANN</a:t>
            </a:r>
            <a:r>
              <a:rPr lang="zh-TW" altLang="en-US" sz="1200" dirty="0">
                <a:latin typeface="BiauKaiTC" panose="03000500000000000000" pitchFamily="66" charset="-120"/>
                <a:ea typeface="BiauKaiTC" panose="03000500000000000000" pitchFamily="66" charset="-120"/>
              </a:rPr>
              <a:t> 的效率，可透過反向傳遞演算法調整每個神經元上的權重，以提升預測能力。</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其中反向傳遞演算法是針對 多層類神經網路 進行梯度下降的演算法，也就是用 鏈式法則 以網路每層的權重為變數 計算損失函式的梯度，以更新權重來最小化損失函式，藉此減少運算量。</a:t>
            </a:r>
            <a:endParaRPr kumimoji="1" lang="zh-TW" altLang="en-US" dirty="0"/>
          </a:p>
          <a:p>
            <a:endParaRPr kumimoji="1" lang="en-US" altLang="zh-TW" dirty="0"/>
          </a:p>
          <a:p>
            <a:r>
              <a:rPr kumimoji="1" lang="zh-TW" altLang="en-US" dirty="0"/>
              <a:t>透過</a:t>
            </a:r>
            <a:r>
              <a:rPr lang="zh-TW" altLang="zh-TW" sz="1200" kern="1200" dirty="0">
                <a:solidFill>
                  <a:schemeClr val="tx1"/>
                </a:solidFill>
                <a:effectLst/>
                <a:latin typeface="+mn-lt"/>
                <a:ea typeface="+mn-ea"/>
                <a:cs typeface="+mn-cs"/>
              </a:rPr>
              <a:t>反覆迭代</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的傳遞過程，更新相關參數，最終隱藏層的輸出會傳遞至輸出層，以產生預測結果。</a:t>
            </a:r>
            <a:r>
              <a:rPr lang="zh-TW" altLang="zh-TW" dirty="0">
                <a:effectLst/>
              </a:rPr>
              <a:t> </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14</a:t>
            </a:fld>
            <a:endParaRPr kumimoji="1" lang="zh-TW" altLang="en-US"/>
          </a:p>
        </p:txBody>
      </p:sp>
    </p:spTree>
    <p:extLst>
      <p:ext uri="{BB962C8B-B14F-4D97-AF65-F5344CB8AC3E}">
        <p14:creationId xmlns:p14="http://schemas.microsoft.com/office/powerpoint/2010/main" val="2598532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再來介紹 </a:t>
            </a:r>
            <a:r>
              <a:rPr kumimoji="1" lang="en-US" altLang="zh-TW" dirty="0" err="1"/>
              <a:t>CatBoost</a:t>
            </a:r>
            <a:endParaRPr kumimoji="1" lang="en-US" altLang="zh-TW" dirty="0"/>
          </a:p>
          <a:p>
            <a:pPr marL="342900" indent="-342900" algn="l">
              <a:lnSpc>
                <a:spcPct val="200000"/>
              </a:lnSpc>
              <a:spcAft>
                <a:spcPts val="1200"/>
              </a:spcAft>
              <a:buSzPct val="75000"/>
              <a:buFont typeface="Wingdings" pitchFamily="2" charset="2"/>
              <a:buChar char="l"/>
            </a:pPr>
            <a:r>
              <a:rPr lang="en" altLang="zh-TW" sz="1200" dirty="0" err="1">
                <a:latin typeface="BiauKaiTC" panose="03000500000000000000" pitchFamily="66" charset="-120"/>
                <a:ea typeface="BiauKaiTC" panose="03000500000000000000" pitchFamily="66" charset="-120"/>
              </a:rPr>
              <a:t>CatBoost</a:t>
            </a:r>
            <a:r>
              <a:rPr lang="en"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是俄文最大搜尋引擎</a:t>
            </a:r>
            <a:r>
              <a:rPr lang="en-US" altLang="zh-TW" sz="1200" dirty="0">
                <a:latin typeface="BiauKaiTC" panose="03000500000000000000" pitchFamily="66" charset="-120"/>
                <a:ea typeface="BiauKaiTC" panose="03000500000000000000" pitchFamily="66" charset="-120"/>
              </a:rPr>
              <a:t> </a:t>
            </a:r>
            <a:r>
              <a:rPr lang="en" altLang="zh-TW" sz="1200" dirty="0">
                <a:latin typeface="BiauKaiTC" panose="03000500000000000000" pitchFamily="66" charset="-120"/>
                <a:ea typeface="BiauKaiTC" panose="03000500000000000000" pitchFamily="66" charset="-120"/>
              </a:rPr>
              <a:t>Yandex </a:t>
            </a:r>
            <a:r>
              <a:rPr lang="zh-TW" altLang="en-US" sz="1200" dirty="0">
                <a:latin typeface="BiauKaiTC" panose="03000500000000000000" pitchFamily="66" charset="-120"/>
                <a:ea typeface="BiauKaiTC" panose="03000500000000000000" pitchFamily="66" charset="-120"/>
              </a:rPr>
              <a:t>開源的機器學習演算法，名字來自</a:t>
            </a:r>
            <a:r>
              <a:rPr lang="en-US" altLang="zh-TW" sz="1200" dirty="0">
                <a:latin typeface="BiauKaiTC" panose="03000500000000000000" pitchFamily="66" charset="-120"/>
                <a:ea typeface="BiauKaiTC" panose="03000500000000000000" pitchFamily="66" charset="-120"/>
              </a:rPr>
              <a:t> </a:t>
            </a:r>
            <a:r>
              <a:rPr lang="en" altLang="zh-TW" sz="1200" dirty="0">
                <a:latin typeface="BiauKaiTC" panose="03000500000000000000" pitchFamily="66" charset="-120"/>
                <a:ea typeface="BiauKaiTC" panose="03000500000000000000" pitchFamily="66" charset="-120"/>
              </a:rPr>
              <a:t>Category </a:t>
            </a:r>
            <a:r>
              <a:rPr lang="zh-TW" altLang="en-US" sz="1200" dirty="0">
                <a:latin typeface="BiauKaiTC" panose="03000500000000000000" pitchFamily="66" charset="-120"/>
                <a:ea typeface="BiauKaiTC" panose="03000500000000000000" pitchFamily="66" charset="-120"/>
              </a:rPr>
              <a:t>跟</a:t>
            </a:r>
            <a:r>
              <a:rPr lang="en-US" altLang="zh-TW" sz="1200" dirty="0">
                <a:latin typeface="BiauKaiTC" panose="03000500000000000000" pitchFamily="66" charset="-120"/>
                <a:ea typeface="BiauKaiTC" panose="03000500000000000000" pitchFamily="66" charset="-120"/>
              </a:rPr>
              <a:t> </a:t>
            </a:r>
            <a:r>
              <a:rPr lang="en" altLang="zh-TW" sz="1200" dirty="0">
                <a:latin typeface="BiauKaiTC" panose="03000500000000000000" pitchFamily="66" charset="-120"/>
                <a:ea typeface="BiauKaiTC" panose="03000500000000000000" pitchFamily="66" charset="-120"/>
              </a:rPr>
              <a:t>Boost </a:t>
            </a:r>
            <a:r>
              <a:rPr lang="zh-TW" altLang="en-US" sz="1200" dirty="0">
                <a:latin typeface="BiauKaiTC" panose="03000500000000000000" pitchFamily="66" charset="-120"/>
                <a:ea typeface="BiauKaiTC" panose="03000500000000000000" pitchFamily="66" charset="-120"/>
              </a:rPr>
              <a:t>的組合。</a:t>
            </a: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r>
              <a:rPr lang="en" altLang="zh-TW" sz="1200" dirty="0" err="1">
                <a:latin typeface="BiauKaiTC" panose="03000500000000000000" pitchFamily="66" charset="-120"/>
                <a:ea typeface="BiauKaiTC" panose="03000500000000000000" pitchFamily="66" charset="-120"/>
              </a:rPr>
              <a:t>CatBoost</a:t>
            </a:r>
            <a:r>
              <a:rPr lang="en" altLang="zh-TW" sz="1200" dirty="0">
                <a:latin typeface="BiauKaiTC" panose="03000500000000000000" pitchFamily="66" charset="-120"/>
                <a:ea typeface="BiauKaiTC" panose="03000500000000000000" pitchFamily="66" charset="-120"/>
              </a:rPr>
              <a:t> </a:t>
            </a:r>
            <a:r>
              <a:rPr lang="zh-TW" altLang="en" sz="1200" dirty="0">
                <a:latin typeface="BiauKaiTC" panose="03000500000000000000" pitchFamily="66" charset="-120"/>
                <a:ea typeface="BiauKaiTC" panose="03000500000000000000" pitchFamily="66" charset="-120"/>
              </a:rPr>
              <a:t>、</a:t>
            </a:r>
            <a:r>
              <a:rPr lang="en" altLang="zh-TW" sz="1200" dirty="0">
                <a:latin typeface="BiauKaiTC" panose="03000500000000000000" pitchFamily="66" charset="-120"/>
                <a:ea typeface="BiauKaiTC" panose="03000500000000000000" pitchFamily="66" charset="-120"/>
              </a:rPr>
              <a:t> </a:t>
            </a:r>
            <a:r>
              <a:rPr lang="en" altLang="zh-TW" sz="1200" dirty="0" err="1">
                <a:latin typeface="BiauKaiTC" panose="03000500000000000000" pitchFamily="66" charset="-120"/>
                <a:ea typeface="BiauKaiTC" panose="03000500000000000000" pitchFamily="66" charset="-120"/>
              </a:rPr>
              <a:t>XGBoost</a:t>
            </a:r>
            <a:r>
              <a:rPr lang="en"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和</a:t>
            </a:r>
            <a:r>
              <a:rPr lang="en-US" altLang="zh-TW" sz="1200" dirty="0">
                <a:latin typeface="BiauKaiTC" panose="03000500000000000000" pitchFamily="66" charset="-120"/>
                <a:ea typeface="BiauKaiTC" panose="03000500000000000000" pitchFamily="66" charset="-120"/>
              </a:rPr>
              <a:t> </a:t>
            </a:r>
            <a:r>
              <a:rPr lang="en" altLang="zh-TW" sz="1200" dirty="0" err="1">
                <a:latin typeface="BiauKaiTC" panose="03000500000000000000" pitchFamily="66" charset="-120"/>
                <a:ea typeface="BiauKaiTC" panose="03000500000000000000" pitchFamily="66" charset="-120"/>
              </a:rPr>
              <a:t>LightGBM</a:t>
            </a:r>
            <a:r>
              <a:rPr lang="en"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均屬於梯度提升樹（</a:t>
            </a:r>
            <a:r>
              <a:rPr lang="en" altLang="zh-TW" sz="1200" dirty="0">
                <a:latin typeface="BiauKaiTC" panose="03000500000000000000" pitchFamily="66" charset="-120"/>
                <a:ea typeface="BiauKaiTC" panose="03000500000000000000" pitchFamily="66" charset="-120"/>
              </a:rPr>
              <a:t>GBDT</a:t>
            </a:r>
            <a:r>
              <a:rPr lang="zh-TW" altLang="en" sz="1200" dirty="0">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類別的演算法，三者皆透過迭代學習 構建決策樹，以提高模型的預測能力</a:t>
            </a: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r>
              <a:rPr lang="en" altLang="zh-TW" sz="1200" dirty="0" err="1">
                <a:latin typeface="BiauKaiTC" panose="03000500000000000000" pitchFamily="66" charset="-120"/>
                <a:ea typeface="BiauKaiTC" panose="03000500000000000000" pitchFamily="66" charset="-120"/>
              </a:rPr>
              <a:t>CatBoost</a:t>
            </a:r>
            <a:r>
              <a:rPr lang="en"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在處理類別型特徵與提升模型穩健性方面與</a:t>
            </a:r>
            <a:r>
              <a:rPr lang="en-US" altLang="zh-TW" sz="1200" dirty="0">
                <a:latin typeface="BiauKaiTC" panose="03000500000000000000" pitchFamily="66" charset="-120"/>
                <a:ea typeface="BiauKaiTC" panose="03000500000000000000" pitchFamily="66" charset="-120"/>
              </a:rPr>
              <a:t> </a:t>
            </a:r>
            <a:r>
              <a:rPr lang="en" altLang="zh-TW" sz="1200" dirty="0" err="1">
                <a:latin typeface="BiauKaiTC" panose="03000500000000000000" pitchFamily="66" charset="-120"/>
                <a:ea typeface="BiauKaiTC" panose="03000500000000000000" pitchFamily="66" charset="-120"/>
              </a:rPr>
              <a:t>XGBoost</a:t>
            </a:r>
            <a:r>
              <a:rPr lang="en"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和</a:t>
            </a:r>
            <a:r>
              <a:rPr lang="en-US" altLang="zh-TW" sz="1200" dirty="0">
                <a:latin typeface="BiauKaiTC" panose="03000500000000000000" pitchFamily="66" charset="-120"/>
                <a:ea typeface="BiauKaiTC" panose="03000500000000000000" pitchFamily="66" charset="-120"/>
              </a:rPr>
              <a:t> </a:t>
            </a:r>
            <a:r>
              <a:rPr lang="en" altLang="zh-TW" sz="1200" dirty="0" err="1">
                <a:latin typeface="BiauKaiTC" panose="03000500000000000000" pitchFamily="66" charset="-120"/>
                <a:ea typeface="BiauKaiTC" panose="03000500000000000000" pitchFamily="66" charset="-120"/>
              </a:rPr>
              <a:t>LightGBM</a:t>
            </a:r>
            <a:r>
              <a:rPr lang="en"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存在差異，特別是在</a:t>
            </a:r>
            <a:r>
              <a:rPr lang="zh-CN" altLang="en-US" sz="1200" dirty="0">
                <a:latin typeface="BiauKaiTC" panose="03000500000000000000" pitchFamily="66" charset="-120"/>
                <a:ea typeface="BiauKaiTC" panose="03000500000000000000" pitchFamily="66" charset="-120"/>
              </a:rPr>
              <a:t>類別變數處理上採用</a:t>
            </a:r>
            <a:r>
              <a:rPr lang="zh-TW" altLang="en-US" sz="1200" b="1" dirty="0">
                <a:solidFill>
                  <a:srgbClr val="FF0000"/>
                </a:solidFill>
                <a:latin typeface="BiauKaiTC" panose="03000500000000000000" pitchFamily="66" charset="-120"/>
                <a:ea typeface="BiauKaiTC" panose="03000500000000000000" pitchFamily="66" charset="-120"/>
              </a:rPr>
              <a:t>目標統計量（</a:t>
            </a:r>
            <a:r>
              <a:rPr lang="en" altLang="zh-TW" sz="1200" b="1" dirty="0">
                <a:solidFill>
                  <a:srgbClr val="FF0000"/>
                </a:solidFill>
                <a:latin typeface="BiauKaiTC" panose="03000500000000000000" pitchFamily="66" charset="-120"/>
                <a:ea typeface="BiauKaiTC" panose="03000500000000000000" pitchFamily="66" charset="-120"/>
              </a:rPr>
              <a:t>TS</a:t>
            </a:r>
            <a:r>
              <a:rPr lang="zh-TW" altLang="en" sz="1200" b="1" dirty="0">
                <a:solidFill>
                  <a:srgbClr val="FF0000"/>
                </a:solidFill>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與</a:t>
            </a:r>
            <a:r>
              <a:rPr lang="zh-TW" altLang="en-US" sz="1200" b="1" dirty="0">
                <a:solidFill>
                  <a:srgbClr val="FF0000"/>
                </a:solidFill>
                <a:latin typeface="BiauKaiTC" panose="03000500000000000000" pitchFamily="66" charset="-120"/>
                <a:ea typeface="BiauKaiTC" panose="03000500000000000000" pitchFamily="66" charset="-120"/>
              </a:rPr>
              <a:t>對稱樹</a:t>
            </a:r>
            <a:r>
              <a:rPr lang="zh-TW" altLang="en-US" sz="1200" dirty="0">
                <a:latin typeface="BiauKaiTC" panose="03000500000000000000" pitchFamily="66" charset="-120"/>
                <a:ea typeface="BiauKaiTC" panose="03000500000000000000" pitchFamily="66" charset="-120"/>
              </a:rPr>
              <a:t>的應用上。</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15</a:t>
            </a:fld>
            <a:endParaRPr kumimoji="1" lang="zh-TW" altLang="en-US"/>
          </a:p>
        </p:txBody>
      </p:sp>
    </p:spTree>
    <p:extLst>
      <p:ext uri="{BB962C8B-B14F-4D97-AF65-F5344CB8AC3E}">
        <p14:creationId xmlns:p14="http://schemas.microsoft.com/office/powerpoint/2010/main" val="2708580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en-US" sz="1200" kern="1200" baseline="0" dirty="0">
                    <a:solidFill>
                      <a:schemeClr val="tx1"/>
                    </a:solidFill>
                    <a:effectLst/>
                    <a:latin typeface="+mn-lt"/>
                    <a:ea typeface="+mn-ea"/>
                    <a:cs typeface="+mn-cs"/>
                  </a:rPr>
                  <a:t>唸 </a:t>
                </a:r>
                <a:r>
                  <a:rPr lang="en-US" altLang="zh-TW" sz="1200" kern="1200" baseline="0" dirty="0">
                    <a:solidFill>
                      <a:schemeClr val="tx1"/>
                    </a:solidFill>
                    <a:effectLst/>
                    <a:latin typeface="+mn-lt"/>
                    <a:ea typeface="+mn-ea"/>
                    <a:cs typeface="+mn-cs"/>
                  </a:rPr>
                  <a:t>=====</a:t>
                </a:r>
              </a:p>
              <a:p>
                <a:pPr marL="342900" indent="-342900" algn="l">
                  <a:lnSpc>
                    <a:spcPct val="200000"/>
                  </a:lnSpc>
                  <a:spcAft>
                    <a:spcPts val="1200"/>
                  </a:spcAft>
                  <a:buSzPct val="75000"/>
                  <a:buFont typeface="Wingdings" pitchFamily="2" charset="2"/>
                  <a:buChar char="l"/>
                </a:pPr>
                <a:r>
                  <a:rPr lang="zh-TW" altLang="en-US" sz="1200" dirty="0">
                    <a:latin typeface="BiauKaiTC" panose="03000500000000000000" pitchFamily="66" charset="-120"/>
                    <a:ea typeface="BiauKaiTC" panose="03000500000000000000" pitchFamily="66" charset="-120"/>
                  </a:rPr>
                  <a:t>在類別型變數的處理上，</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採用了目標統計量方法，使類別變數的數值轉換發生在訓練過程中，而不是預處理階段。</a:t>
                </a: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r>
                  <a:rPr lang="zh-TW" altLang="en-US" sz="1200" dirty="0">
                    <a:latin typeface="BiauKaiTC" panose="03000500000000000000" pitchFamily="66" charset="-120"/>
                    <a:ea typeface="BiauKaiTC" panose="03000500000000000000" pitchFamily="66" charset="-120"/>
                  </a:rPr>
                  <a:t>具體而言，</a:t>
                </a:r>
                <a:r>
                  <a:rPr lang="zh-CN" altLang="en-US" sz="1200" dirty="0">
                    <a:latin typeface="BiauKaiTC" panose="03000500000000000000" pitchFamily="66" charset="-120"/>
                    <a:ea typeface="BiauKaiTC" panose="03000500000000000000" pitchFamily="66" charset="-120"/>
                  </a:rPr>
                  <a:t>其</a:t>
                </a:r>
                <a:r>
                  <a:rPr lang="zh-TW" altLang="en-US" sz="1200" dirty="0">
                    <a:latin typeface="BiauKaiTC" panose="03000500000000000000" pitchFamily="66" charset="-120"/>
                    <a:ea typeface="BiauKaiTC" panose="03000500000000000000" pitchFamily="66" charset="-120"/>
                  </a:rPr>
                  <a:t>透過隨機排列數據集，對每個樣本僅使用 </a:t>
                </a:r>
                <a:br>
                  <a:rPr lang="en-US" altLang="zh-TW" sz="1200" dirty="0">
                    <a:latin typeface="BiauKaiTC" panose="03000500000000000000" pitchFamily="66" charset="-120"/>
                    <a:ea typeface="BiauKaiTC" panose="03000500000000000000" pitchFamily="66" charset="-120"/>
                  </a:rPr>
                </a:br>
                <a:r>
                  <a:rPr lang="zh-TW" altLang="en-US" sz="1200" dirty="0">
                    <a:latin typeface="BiauKaiTC" panose="03000500000000000000" pitchFamily="66" charset="-120"/>
                    <a:ea typeface="BiauKaiTC" panose="03000500000000000000" pitchFamily="66" charset="-120"/>
                  </a:rPr>
                  <a:t>排列中出現在當前樣本之前的數據來計算類別特徵的平均標籤值。若一組數據的排列為 </a:t>
                </a:r>
                <a:r>
                  <a:rPr lang="zh-TW" altLang="zh-TW" dirty="0"/>
                  <a:t> </a:t>
                </a:r>
                <a14:m>
                  <m:oMath xmlns:m="http://schemas.openxmlformats.org/officeDocument/2006/math">
                    <m:r>
                      <m:rPr>
                        <m:sty m:val="p"/>
                      </m:rPr>
                      <a:rPr lang="en-US" altLang="zh-TW" sz="1200">
                        <a:latin typeface="Cambria Math" panose="02040503050406030204" pitchFamily="18" charset="0"/>
                      </a:rPr>
                      <m:t>Θ</m:t>
                    </m:r>
                    <m:r>
                      <a:rPr lang="en-US" altLang="zh-TW" sz="1200" i="1">
                        <a:latin typeface="Cambria Math" panose="02040503050406030204" pitchFamily="18" charset="0"/>
                      </a:rPr>
                      <m:t>=</m:t>
                    </m:r>
                    <m:sSup>
                      <m:sSupPr>
                        <m:ctrlPr>
                          <a:rPr lang="zh-TW" altLang="zh-TW" sz="1200" i="1">
                            <a:latin typeface="Cambria Math" panose="02040503050406030204" pitchFamily="18" charset="0"/>
                          </a:rPr>
                        </m:ctrlPr>
                      </m:sSupPr>
                      <m:e>
                        <m:d>
                          <m:dPr>
                            <m:begChr m:val="["/>
                            <m:endChr m:val="]"/>
                            <m:ctrlPr>
                              <a:rPr lang="zh-TW" altLang="zh-TW" sz="1200" i="1">
                                <a:latin typeface="Cambria Math" panose="02040503050406030204" pitchFamily="18" charset="0"/>
                              </a:rPr>
                            </m:ctrlPr>
                          </m:dPr>
                          <m:e>
                            <m:sSub>
                              <m:sSubPr>
                                <m:ctrlPr>
                                  <a:rPr lang="zh-TW" altLang="zh-TW" sz="1200" i="1">
                                    <a:latin typeface="Cambria Math" panose="02040503050406030204" pitchFamily="18" charset="0"/>
                                  </a:rPr>
                                </m:ctrlPr>
                              </m:sSubPr>
                              <m:e>
                                <m:r>
                                  <a:rPr lang="en-US" altLang="zh-TW" sz="1200" i="1">
                                    <a:latin typeface="Cambria Math" panose="02040503050406030204" pitchFamily="18" charset="0"/>
                                  </a:rPr>
                                  <m:t>𝜎</m:t>
                                </m:r>
                              </m:e>
                              <m:sub>
                                <m:r>
                                  <a:rPr lang="en-US" altLang="zh-TW" sz="1200" i="1">
                                    <a:latin typeface="Cambria Math" panose="02040503050406030204" pitchFamily="18" charset="0"/>
                                  </a:rPr>
                                  <m:t>1</m:t>
                                </m:r>
                              </m:sub>
                            </m:sSub>
                            <m:r>
                              <a:rPr lang="en-US" altLang="zh-TW" sz="1200" i="1">
                                <a:latin typeface="Cambria Math" panose="02040503050406030204" pitchFamily="18" charset="0"/>
                              </a:rPr>
                              <m:t>,…,</m:t>
                            </m:r>
                            <m:sSub>
                              <m:sSubPr>
                                <m:ctrlPr>
                                  <a:rPr lang="zh-TW" altLang="zh-TW" sz="1200" i="1">
                                    <a:latin typeface="Cambria Math" panose="02040503050406030204" pitchFamily="18" charset="0"/>
                                  </a:rPr>
                                </m:ctrlPr>
                              </m:sSubPr>
                              <m:e>
                                <m:r>
                                  <a:rPr lang="en-US" altLang="zh-TW" sz="1200" i="1">
                                    <a:latin typeface="Cambria Math" panose="02040503050406030204" pitchFamily="18" charset="0"/>
                                  </a:rPr>
                                  <m:t>𝜎</m:t>
                                </m:r>
                              </m:e>
                              <m:sub>
                                <m:r>
                                  <a:rPr lang="en-US" altLang="zh-TW" sz="1200" i="1">
                                    <a:latin typeface="Cambria Math" panose="02040503050406030204" pitchFamily="18" charset="0"/>
                                  </a:rPr>
                                  <m:t>𝑛</m:t>
                                </m:r>
                              </m:sub>
                            </m:sSub>
                          </m:e>
                        </m:d>
                      </m:e>
                      <m:sup>
                        <m:r>
                          <a:rPr lang="en-US" altLang="zh-TW" sz="1200" i="1">
                            <a:latin typeface="Cambria Math" panose="02040503050406030204" pitchFamily="18" charset="0"/>
                          </a:rPr>
                          <m:t>𝑇</m:t>
                        </m:r>
                      </m:sup>
                    </m:sSup>
                  </m:oMath>
                </a14:m>
                <a:r>
                  <a:rPr lang="zh-TW" altLang="en-US" sz="1200" dirty="0">
                    <a:latin typeface="BiauKaiTC" panose="03000500000000000000" pitchFamily="66" charset="-120"/>
                    <a:ea typeface="BiauKaiTC" panose="03000500000000000000" pitchFamily="66" charset="-120"/>
                  </a:rPr>
                  <a:t> 則對於第 </a:t>
                </a:r>
                <a14:m>
                  <m:oMath xmlns:m="http://schemas.openxmlformats.org/officeDocument/2006/math">
                    <m:r>
                      <a:rPr lang="en-US" altLang="zh-TW" sz="1200" i="1" dirty="0" smtClean="0">
                        <a:latin typeface="Cambria Math" panose="02040503050406030204" pitchFamily="18" charset="0"/>
                        <a:ea typeface="BiauKaiTC" panose="03000500000000000000" pitchFamily="66" charset="-120"/>
                      </a:rPr>
                      <m:t>𝑝</m:t>
                    </m:r>
                  </m:oMath>
                </a14:m>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個樣本，其類別特徵 </a:t>
                </a:r>
                <a14:m>
                  <m:oMath xmlns:m="http://schemas.openxmlformats.org/officeDocument/2006/math">
                    <m:sSub>
                      <m:sSubPr>
                        <m:ctrlPr>
                          <a:rPr lang="zh-TW" altLang="zh-TW" sz="1200" i="1">
                            <a:latin typeface="Cambria Math" panose="02040503050406030204" pitchFamily="18" charset="0"/>
                          </a:rPr>
                        </m:ctrlPr>
                      </m:sSubPr>
                      <m:e>
                        <m:r>
                          <a:rPr lang="en-US" altLang="zh-TW" sz="1200" i="1">
                            <a:latin typeface="Cambria Math" panose="02040503050406030204" pitchFamily="18" charset="0"/>
                          </a:rPr>
                          <m:t>𝑥</m:t>
                        </m:r>
                      </m:e>
                      <m:sub>
                        <m:r>
                          <a:rPr lang="en-US" altLang="zh-TW" sz="1200" i="1">
                            <a:latin typeface="Cambria Math" panose="02040503050406030204" pitchFamily="18" charset="0"/>
                          </a:rPr>
                          <m:t>𝜎</m:t>
                        </m:r>
                        <m:r>
                          <a:rPr lang="en-US" altLang="zh-TW" sz="1200" i="1">
                            <a:latin typeface="Cambria Math" panose="02040503050406030204" pitchFamily="18" charset="0"/>
                          </a:rPr>
                          <m:t>(</m:t>
                        </m:r>
                        <m:r>
                          <a:rPr lang="en-US" altLang="zh-TW" sz="1200" i="1">
                            <a:latin typeface="Cambria Math" panose="02040503050406030204" pitchFamily="18" charset="0"/>
                          </a:rPr>
                          <m:t>𝑝</m:t>
                        </m:r>
                        <m:r>
                          <a:rPr lang="en-US" altLang="zh-TW" sz="1200" i="1">
                            <a:latin typeface="Cambria Math" panose="02040503050406030204" pitchFamily="18" charset="0"/>
                          </a:rPr>
                          <m:t>,</m:t>
                        </m:r>
                        <m:r>
                          <a:rPr lang="en-US" altLang="zh-TW" sz="1200" i="1">
                            <a:latin typeface="Cambria Math" panose="02040503050406030204" pitchFamily="18" charset="0"/>
                          </a:rPr>
                          <m:t>𝑘</m:t>
                        </m:r>
                        <m:r>
                          <a:rPr lang="en-US" altLang="zh-TW" sz="1200" i="1">
                            <a:latin typeface="Cambria Math" panose="02040503050406030204" pitchFamily="18" charset="0"/>
                          </a:rPr>
                          <m:t>)</m:t>
                        </m:r>
                      </m:sub>
                    </m:sSub>
                  </m:oMath>
                </a14:m>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的目標統計量計算方式為（</a:t>
                </a:r>
                <a:r>
                  <a:rPr lang="en-US" altLang="zh-TW" sz="1200" dirty="0">
                    <a:latin typeface="BiauKaiTC" panose="03000500000000000000" pitchFamily="66" charset="-120"/>
                    <a:ea typeface="BiauKaiTC" panose="03000500000000000000" pitchFamily="66" charset="-120"/>
                  </a:rPr>
                  <a:t>3.2.1</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endParaRPr lang="zh-TW" altLang="en-US"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baseline="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zh-TW" altLang="zh-TW" sz="1200" kern="1200" dirty="0">
                    <a:solidFill>
                      <a:schemeClr val="tx1"/>
                    </a:solidFill>
                    <a:effectLst/>
                    <a:latin typeface="+mn-lt"/>
                    <a:ea typeface="+mn-ea"/>
                    <a:cs typeface="+mn-cs"/>
                  </a:rPr>
                  <a:t>其中，</a:t>
                </a:r>
                <a14:m>
                  <m:oMath xmlns:m="http://schemas.openxmlformats.org/officeDocument/2006/math">
                    <m:sSub>
                      <m:sSubPr>
                        <m:ctrlPr>
                          <a:rPr lang="zh-TW" altLang="zh-TW" sz="1200" i="1" kern="1200">
                            <a:solidFill>
                              <a:schemeClr val="tx1"/>
                            </a:solidFill>
                            <a:effectLst/>
                            <a:latin typeface="Cambria Math" panose="02040503050406030204" pitchFamily="18" charset="0"/>
                            <a:ea typeface="+mn-ea"/>
                            <a:cs typeface="+mn-cs"/>
                          </a:rPr>
                        </m:ctrlPr>
                      </m:sSubPr>
                      <m:e>
                        <m:r>
                          <a:rPr lang="en-US" altLang="zh-TW" sz="1200" i="1" kern="1200">
                            <a:solidFill>
                              <a:schemeClr val="tx1"/>
                            </a:solidFill>
                            <a:effectLst/>
                            <a:latin typeface="Cambria Math" panose="02040503050406030204" pitchFamily="18" charset="0"/>
                            <a:ea typeface="+mn-ea"/>
                            <a:cs typeface="+mn-cs"/>
                          </a:rPr>
                          <m:t>𝑌</m:t>
                        </m:r>
                      </m:e>
                      <m:sub>
                        <m:sSub>
                          <m:sSubPr>
                            <m:ctrlPr>
                              <a:rPr lang="zh-TW" altLang="zh-TW" sz="1200" i="1" kern="1200">
                                <a:solidFill>
                                  <a:schemeClr val="tx1"/>
                                </a:solidFill>
                                <a:effectLst/>
                                <a:latin typeface="Cambria Math" panose="02040503050406030204" pitchFamily="18" charset="0"/>
                                <a:ea typeface="+mn-ea"/>
                                <a:cs typeface="+mn-cs"/>
                              </a:rPr>
                            </m:ctrlPr>
                          </m:sSubPr>
                          <m:e>
                            <m:r>
                              <a:rPr lang="en-US" altLang="zh-TW" sz="1200" i="1" kern="1200">
                                <a:solidFill>
                                  <a:schemeClr val="tx1"/>
                                </a:solidFill>
                                <a:effectLst/>
                                <a:latin typeface="Cambria Math" panose="02040503050406030204" pitchFamily="18" charset="0"/>
                                <a:ea typeface="+mn-ea"/>
                                <a:cs typeface="+mn-cs"/>
                              </a:rPr>
                              <m:t>𝜎</m:t>
                            </m:r>
                          </m:e>
                          <m:sub>
                            <m:r>
                              <a:rPr lang="en-US" altLang="zh-TW" sz="1200" i="1" kern="1200">
                                <a:solidFill>
                                  <a:schemeClr val="tx1"/>
                                </a:solidFill>
                                <a:effectLst/>
                                <a:latin typeface="Cambria Math" panose="02040503050406030204" pitchFamily="18" charset="0"/>
                                <a:ea typeface="+mn-ea"/>
                                <a:cs typeface="+mn-cs"/>
                              </a:rPr>
                              <m:t>𝑗</m:t>
                            </m:r>
                          </m:sub>
                        </m:sSub>
                      </m:sub>
                    </m:sSub>
                  </m:oMath>
                </a14:m>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為標籤值， </a:t>
                </a:r>
                <a14:m>
                  <m:oMath xmlns:m="http://schemas.openxmlformats.org/officeDocument/2006/math">
                    <m:r>
                      <a:rPr lang="en-US" altLang="zh-TW" sz="1200" i="1" kern="1200">
                        <a:solidFill>
                          <a:schemeClr val="tx1"/>
                        </a:solidFill>
                        <a:effectLst/>
                        <a:latin typeface="Cambria Math" panose="02040503050406030204" pitchFamily="18" charset="0"/>
                        <a:ea typeface="+mn-ea"/>
                        <a:cs typeface="+mn-cs"/>
                      </a:rPr>
                      <m:t>𝑃</m:t>
                    </m:r>
                    <m:r>
                      <a:rPr lang="en-US" altLang="zh-TW" sz="1200" i="1" kern="1200">
                        <a:solidFill>
                          <a:schemeClr val="tx1"/>
                        </a:solidFill>
                        <a:effectLst/>
                        <a:latin typeface="Cambria Math" panose="02040503050406030204" pitchFamily="18" charset="0"/>
                        <a:ea typeface="+mn-ea"/>
                        <a:cs typeface="+mn-cs"/>
                      </a:rPr>
                      <m:t> </m:t>
                    </m:r>
                  </m:oMath>
                </a14:m>
                <a:r>
                  <a:rPr lang="zh-TW" altLang="zh-TW" sz="1200" kern="1200" dirty="0">
                    <a:solidFill>
                      <a:schemeClr val="tx1"/>
                    </a:solidFill>
                    <a:effectLst/>
                    <a:latin typeface="+mn-lt"/>
                    <a:ea typeface="+mn-ea"/>
                    <a:cs typeface="+mn-cs"/>
                  </a:rPr>
                  <a:t>為先驗值（通常取為整體標籤的均值）， </a:t>
                </a:r>
                <a14:m>
                  <m:oMath xmlns:m="http://schemas.openxmlformats.org/officeDocument/2006/math">
                    <m:r>
                      <a:rPr lang="en-US" altLang="zh-TW" sz="1200" i="1" kern="1200">
                        <a:solidFill>
                          <a:schemeClr val="tx1"/>
                        </a:solidFill>
                        <a:effectLst/>
                        <a:latin typeface="Cambria Math" panose="02040503050406030204" pitchFamily="18" charset="0"/>
                        <a:ea typeface="+mn-ea"/>
                        <a:cs typeface="+mn-cs"/>
                      </a:rPr>
                      <m:t>𝛽</m:t>
                    </m:r>
                  </m:oMath>
                </a14:m>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為先驗的權重。</a:t>
                </a:r>
                <a:r>
                  <a:rPr lang="zh-TW" altLang="zh-TW" dirty="0">
                    <a:effectLst/>
                  </a:rPr>
                  <a:t> </a:t>
                </a:r>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 </a:t>
                </a:r>
                <a:r>
                  <a:rPr lang="zh-TW" altLang="en-US" sz="1200" kern="1200" baseline="0" dirty="0">
                    <a:solidFill>
                      <a:schemeClr val="tx1"/>
                    </a:solidFill>
                    <a:effectLst/>
                    <a:latin typeface="+mn-lt"/>
                    <a:ea typeface="+mn-ea"/>
                    <a:cs typeface="+mn-cs"/>
                  </a:rPr>
                  <a:t>唸完上面後 </a:t>
                </a:r>
                <a:r>
                  <a:rPr lang="en-US" altLang="zh-TW" sz="1200" kern="1200" baseline="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r>
                  <a:rPr lang="zh-TW" altLang="zh-TW" sz="1200" kern="1200" dirty="0">
                    <a:solidFill>
                      <a:schemeClr val="tx1"/>
                    </a:solidFill>
                    <a:effectLst/>
                    <a:latin typeface="+mn-lt"/>
                    <a:ea typeface="+mn-ea"/>
                    <a:cs typeface="+mn-cs"/>
                  </a:rPr>
                  <a:t>其中，</a:t>
                </a:r>
                <a:r>
                  <a:rPr lang="en-US" altLang="zh-TW" sz="1200" i="0" kern="1200">
                    <a:solidFill>
                      <a:schemeClr val="tx1"/>
                    </a:solidFill>
                    <a:effectLst/>
                    <a:latin typeface="+mn-lt"/>
                    <a:ea typeface="+mn-ea"/>
                    <a:cs typeface="+mn-cs"/>
                  </a:rPr>
                  <a:t>𝑌</a:t>
                </a:r>
                <a:r>
                  <a:rPr lang="zh-TW" altLang="zh-TW" sz="1200" i="0" kern="1200">
                    <a:solidFill>
                      <a:schemeClr val="tx1"/>
                    </a:solidFill>
                    <a:effectLst/>
                    <a:latin typeface="+mn-lt"/>
                    <a:ea typeface="+mn-ea"/>
                    <a:cs typeface="+mn-cs"/>
                  </a:rPr>
                  <a:t>_(</a:t>
                </a:r>
                <a:r>
                  <a:rPr lang="en-US" altLang="zh-TW" sz="1200" i="0" kern="1200">
                    <a:solidFill>
                      <a:schemeClr val="tx1"/>
                    </a:solidFill>
                    <a:effectLst/>
                    <a:latin typeface="+mn-lt"/>
                    <a:ea typeface="+mn-ea"/>
                    <a:cs typeface="+mn-cs"/>
                  </a:rPr>
                  <a:t>𝜎</a:t>
                </a:r>
                <a:r>
                  <a:rPr lang="zh-TW" altLang="zh-TW" sz="1200" i="0" kern="1200">
                    <a:solidFill>
                      <a:schemeClr val="tx1"/>
                    </a:solidFill>
                    <a:effectLst/>
                    <a:latin typeface="+mn-lt"/>
                    <a:ea typeface="+mn-ea"/>
                    <a:cs typeface="+mn-cs"/>
                  </a:rPr>
                  <a:t>_</a:t>
                </a:r>
                <a:r>
                  <a:rPr lang="en-US" altLang="zh-TW" sz="1200" i="0" kern="1200">
                    <a:solidFill>
                      <a:schemeClr val="tx1"/>
                    </a:solidFill>
                    <a:effectLst/>
                    <a:latin typeface="+mn-lt"/>
                    <a:ea typeface="+mn-ea"/>
                    <a:cs typeface="+mn-cs"/>
                  </a:rPr>
                  <a:t>𝑗 </a:t>
                </a:r>
                <a:r>
                  <a:rPr lang="zh-TW" altLang="zh-TW" sz="1200" i="0" kern="120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為標籤值， </a:t>
                </a:r>
                <a:r>
                  <a:rPr lang="en-US" altLang="zh-TW" sz="1200" i="0" kern="1200">
                    <a:solidFill>
                      <a:schemeClr val="tx1"/>
                    </a:solidFill>
                    <a:effectLst/>
                    <a:latin typeface="+mn-lt"/>
                    <a:ea typeface="+mn-ea"/>
                    <a:cs typeface="+mn-cs"/>
                  </a:rPr>
                  <a:t>𝑃 </a:t>
                </a:r>
                <a:r>
                  <a:rPr lang="zh-TW" altLang="zh-TW" sz="1200" kern="1200" dirty="0">
                    <a:solidFill>
                      <a:schemeClr val="tx1"/>
                    </a:solidFill>
                    <a:effectLst/>
                    <a:latin typeface="+mn-lt"/>
                    <a:ea typeface="+mn-ea"/>
                    <a:cs typeface="+mn-cs"/>
                  </a:rPr>
                  <a:t>為先驗值（通常取為整體標籤的均值）， </a:t>
                </a:r>
                <a:r>
                  <a:rPr lang="en-US" altLang="zh-TW" sz="1200" i="0" kern="1200">
                    <a:solidFill>
                      <a:schemeClr val="tx1"/>
                    </a:solidFill>
                    <a:effectLst/>
                    <a:latin typeface="+mn-lt"/>
                    <a:ea typeface="+mn-ea"/>
                    <a:cs typeface="+mn-cs"/>
                  </a:rPr>
                  <a:t>𝛽</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為先驗的權重。</a:t>
                </a:r>
                <a:r>
                  <a:rPr lang="zh-TW" altLang="zh-TW" dirty="0">
                    <a:effectLst/>
                  </a:rPr>
                  <a:t> </a:t>
                </a:r>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16</a:t>
            </a:fld>
            <a:endParaRPr kumimoji="1" lang="zh-TW" altLang="en-US"/>
          </a:p>
        </p:txBody>
      </p:sp>
    </p:spTree>
    <p:extLst>
      <p:ext uri="{BB962C8B-B14F-4D97-AF65-F5344CB8AC3E}">
        <p14:creationId xmlns:p14="http://schemas.microsoft.com/office/powerpoint/2010/main" val="1499412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gn="l">
              <a:lnSpc>
                <a:spcPct val="200000"/>
              </a:lnSpc>
              <a:spcAft>
                <a:spcPts val="1200"/>
              </a:spcAft>
              <a:buSzPct val="75000"/>
              <a:buFont typeface="Wingdings" pitchFamily="2" charset="2"/>
              <a:buNone/>
            </a:pPr>
            <a:r>
              <a:rPr lang="zh-CN" altLang="en-US" sz="1200" dirty="0">
                <a:latin typeface="BiauKaiTC" panose="03000500000000000000" pitchFamily="66" charset="-120"/>
                <a:ea typeface="BiauKaiTC" panose="03000500000000000000" pitchFamily="66" charset="-120"/>
              </a:rPr>
              <a:t>而採用</a:t>
            </a:r>
            <a:r>
              <a:rPr lang="zh-TW" altLang="en-US" sz="1200" dirty="0">
                <a:latin typeface="BiauKaiTC" panose="03000500000000000000" pitchFamily="66" charset="-120"/>
                <a:ea typeface="BiauKaiTC" panose="03000500000000000000" pitchFamily="66" charset="-120"/>
              </a:rPr>
              <a:t>目標統計量方法確保了在計算過程中不直接使用當前樣本的標籤，減少了過度配適的風險，並且能夠在資料較少時透過先驗平滑來提升穩定性。</a:t>
            </a:r>
            <a:endParaRPr lang="en-US" altLang="zh-TW" sz="1200" dirty="0">
              <a:latin typeface="BiauKaiTC" panose="03000500000000000000" pitchFamily="66" charset="-120"/>
              <a:ea typeface="BiauKaiTC" panose="03000500000000000000" pitchFamily="66" charset="-120"/>
            </a:endParaRPr>
          </a:p>
          <a:p>
            <a:pPr marL="0" indent="0" algn="l">
              <a:lnSpc>
                <a:spcPct val="200000"/>
              </a:lnSpc>
              <a:spcAft>
                <a:spcPts val="1200"/>
              </a:spcAft>
              <a:buSzPct val="75000"/>
              <a:buFont typeface="Wingdings" pitchFamily="2" charset="2"/>
              <a:buNone/>
            </a:pPr>
            <a:endParaRPr lang="en-US" altLang="zh-TW" sz="1200" dirty="0">
              <a:latin typeface="BiauKaiTC" panose="03000500000000000000" pitchFamily="66" charset="-120"/>
              <a:ea typeface="BiauKaiTC" panose="03000500000000000000" pitchFamily="66" charset="-120"/>
            </a:endParaRPr>
          </a:p>
          <a:p>
            <a:pPr marL="0" indent="0" algn="l">
              <a:lnSpc>
                <a:spcPct val="200000"/>
              </a:lnSpc>
              <a:spcAft>
                <a:spcPts val="1200"/>
              </a:spcAft>
              <a:buSzPct val="75000"/>
              <a:buFont typeface="Wingdings" pitchFamily="2" charset="2"/>
              <a:buNone/>
            </a:pPr>
            <a:r>
              <a:rPr lang="zh-CN" altLang="en-US" sz="1200" dirty="0">
                <a:latin typeface="BiauKaiTC" panose="03000500000000000000" pitchFamily="66" charset="-120"/>
                <a:ea typeface="BiauKaiTC" panose="03000500000000000000" pitchFamily="66" charset="-120"/>
              </a:rPr>
              <a:t>另外</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不同於 </a:t>
            </a:r>
            <a:r>
              <a:rPr lang="en-US" altLang="zh-TW" sz="1200" dirty="0" err="1">
                <a:latin typeface="BiauKaiTC" panose="03000500000000000000" pitchFamily="66" charset="-120"/>
                <a:ea typeface="BiauKaiTC" panose="03000500000000000000" pitchFamily="66" charset="-120"/>
              </a:rPr>
              <a:t>XGBoost</a:t>
            </a:r>
            <a:r>
              <a:rPr lang="zh-TW" altLang="en-US" sz="1200" dirty="0">
                <a:latin typeface="BiauKaiTC" panose="03000500000000000000" pitchFamily="66" charset="-120"/>
                <a:ea typeface="BiauKaiTC" panose="03000500000000000000" pitchFamily="66" charset="-120"/>
              </a:rPr>
              <a:t> 和 </a:t>
            </a:r>
            <a:r>
              <a:rPr lang="en-US" altLang="zh-TW" sz="1200" dirty="0" err="1">
                <a:latin typeface="BiauKaiTC" panose="03000500000000000000" pitchFamily="66" charset="-120"/>
                <a:ea typeface="BiauKaiTC" panose="03000500000000000000" pitchFamily="66" charset="-120"/>
              </a:rPr>
              <a:t>LightGBM</a:t>
            </a:r>
            <a:r>
              <a:rPr lang="zh-TW" altLang="en-US" sz="1200" dirty="0">
                <a:latin typeface="BiauKaiTC" panose="03000500000000000000" pitchFamily="66" charset="-120"/>
                <a:ea typeface="BiauKaiTC" panose="03000500000000000000" pitchFamily="66" charset="-120"/>
              </a:rPr>
              <a:t> 採用的不規則決策樹，而是使用對稱樹。</a:t>
            </a:r>
            <a:endParaRPr lang="en-US" altLang="zh-TW" sz="1200" dirty="0">
              <a:latin typeface="BiauKaiTC" panose="03000500000000000000" pitchFamily="66" charset="-120"/>
              <a:ea typeface="BiauKaiTC" panose="03000500000000000000" pitchFamily="66" charset="-120"/>
            </a:endParaRPr>
          </a:p>
          <a:p>
            <a:pPr marL="0" indent="0" algn="l">
              <a:lnSpc>
                <a:spcPct val="200000"/>
              </a:lnSpc>
              <a:spcAft>
                <a:spcPts val="1200"/>
              </a:spcAft>
              <a:buSzPct val="75000"/>
              <a:buFont typeface="Wingdings" pitchFamily="2" charset="2"/>
              <a:buNone/>
            </a:pPr>
            <a:endParaRPr lang="en-US" altLang="zh-TW" sz="1200" dirty="0">
              <a:latin typeface="BiauKaiTC" panose="03000500000000000000" pitchFamily="66" charset="-120"/>
              <a:ea typeface="BiauKaiTC" panose="03000500000000000000" pitchFamily="66" charset="-120"/>
            </a:endParaRPr>
          </a:p>
          <a:p>
            <a:pPr marL="0" indent="0" algn="l">
              <a:lnSpc>
                <a:spcPct val="200000"/>
              </a:lnSpc>
              <a:spcAft>
                <a:spcPts val="1200"/>
              </a:spcAft>
              <a:buSzPct val="75000"/>
              <a:buFont typeface="Wingdings" pitchFamily="2" charset="2"/>
              <a:buNone/>
            </a:pPr>
            <a:r>
              <a:rPr lang="zh-TW" altLang="en-US" sz="1200" dirty="0">
                <a:latin typeface="BiauKaiTC" panose="03000500000000000000" pitchFamily="66" charset="-120"/>
                <a:ea typeface="BiauKaiTC" panose="03000500000000000000" pitchFamily="66" charset="-120"/>
              </a:rPr>
              <a:t>在對稱樹結構中，每一層的所有節點都使用相同的變數與閾值進行劃分，使得樹的結構保持高度一致。</a:t>
            </a:r>
            <a:endParaRPr lang="en-US" altLang="zh-TW" sz="1200" dirty="0">
              <a:latin typeface="BiauKaiTC" panose="03000500000000000000" pitchFamily="66" charset="-120"/>
              <a:ea typeface="BiauKaiTC" panose="03000500000000000000" pitchFamily="66" charset="-120"/>
            </a:endParaRPr>
          </a:p>
          <a:p>
            <a:pPr marL="0" indent="0" algn="l">
              <a:lnSpc>
                <a:spcPct val="200000"/>
              </a:lnSpc>
              <a:spcAft>
                <a:spcPts val="1200"/>
              </a:spcAft>
              <a:buSzPct val="75000"/>
              <a:buFont typeface="Wingdings" pitchFamily="2" charset="2"/>
              <a:buNone/>
            </a:pPr>
            <a:r>
              <a:rPr lang="zh-TW" altLang="en-US"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indent="0" algn="l">
              <a:lnSpc>
                <a:spcPct val="200000"/>
              </a:lnSpc>
              <a:spcAft>
                <a:spcPts val="1200"/>
              </a:spcAft>
              <a:buSzPct val="75000"/>
              <a:buFont typeface="Wingdings" pitchFamily="2" charset="2"/>
              <a:buNone/>
            </a:pPr>
            <a:r>
              <a:rPr lang="zh-TW" altLang="en-US" sz="1200" dirty="0">
                <a:latin typeface="BiauKaiTC" panose="03000500000000000000" pitchFamily="66" charset="-120"/>
                <a:ea typeface="BiauKaiTC" panose="03000500000000000000" pitchFamily="66" charset="-120"/>
              </a:rPr>
              <a:t>採用對稱樹結構不僅降低了模型的自由度，有助於減少過度配適，還提高了計算時的效率，使 </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在預測時能夠更快地完成計算。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17</a:t>
            </a:fld>
            <a:endParaRPr kumimoji="1" lang="zh-TW" altLang="en-US"/>
          </a:p>
        </p:txBody>
      </p:sp>
    </p:spTree>
    <p:extLst>
      <p:ext uri="{BB962C8B-B14F-4D97-AF65-F5344CB8AC3E}">
        <p14:creationId xmlns:p14="http://schemas.microsoft.com/office/powerpoint/2010/main" val="2688787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algn="l">
                  <a:lnSpc>
                    <a:spcPct val="200000"/>
                  </a:lnSpc>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algn="l">
                  <a:lnSpc>
                    <a:spcPct val="200000"/>
                  </a:lnSpc>
                </a:pPr>
                <a:r>
                  <a:rPr lang="en-US" altLang="zh-TW" sz="1200" dirty="0">
                    <a:latin typeface="BiauKaiTC" panose="03000500000000000000" pitchFamily="66" charset="-120"/>
                    <a:ea typeface="BiauKaiTC" panose="03000500000000000000" pitchFamily="66" charset="-120"/>
                  </a:rPr>
                  <a:t>3.3</a:t>
                </a:r>
                <a:r>
                  <a:rPr lang="zh-TW" altLang="en-US"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為零膨脹伯努利模型</a:t>
                </a:r>
                <a:endParaRPr lang="en-US" altLang="zh-CN" sz="1200" dirty="0">
                  <a:latin typeface="BiauKaiTC" panose="03000500000000000000" pitchFamily="66" charset="-120"/>
                  <a:ea typeface="BiauKaiTC" panose="03000500000000000000" pitchFamily="66" charset="-120"/>
                </a:endParaRPr>
              </a:p>
              <a:p>
                <a:pPr algn="l">
                  <a:lnSpc>
                    <a:spcPct val="200000"/>
                  </a:lnSpc>
                </a:pPr>
                <a:endParaRPr lang="en-US" altLang="zh-TW" sz="1200" dirty="0">
                  <a:latin typeface="BiauKaiTC" panose="03000500000000000000" pitchFamily="66" charset="-120"/>
                  <a:ea typeface="BiauKaiTC" panose="03000500000000000000" pitchFamily="66" charset="-120"/>
                </a:endParaRPr>
              </a:p>
              <a:p>
                <a:pPr algn="l">
                  <a:lnSpc>
                    <a:spcPct val="200000"/>
                  </a:lnSpc>
                </a:pPr>
                <a:r>
                  <a:rPr lang="zh-TW" altLang="zh-TW" sz="1200" dirty="0">
                    <a:latin typeface="BiauKaiTC" panose="03000500000000000000" pitchFamily="66" charset="-120"/>
                    <a:ea typeface="BiauKaiTC" panose="03000500000000000000" pitchFamily="66" charset="-120"/>
                  </a:rPr>
                  <a:t>令成功事件</a:t>
                </a:r>
                <a:r>
                  <a:rPr lang="zh-TW" altLang="en-US" sz="1200" dirty="0">
                    <a:latin typeface="BiauKaiTC" panose="03000500000000000000" pitchFamily="66" charset="-120"/>
                    <a:ea typeface="BiauKaiTC" panose="03000500000000000000" pitchFamily="66" charset="-120"/>
                  </a:rPr>
                  <a:t>的機率為</a:t>
                </a:r>
                <a:r>
                  <a:rPr lang="zh-TW" altLang="zh-TW" sz="1200" dirty="0">
                    <a:latin typeface="BiauKaiTC" panose="03000500000000000000" pitchFamily="66" charset="-120"/>
                    <a:ea typeface="BiauKaiTC" panose="03000500000000000000" pitchFamily="66" charset="-120"/>
                  </a:rPr>
                  <a:t> </a:t>
                </a:r>
                <a14:m>
                  <m:oMath xmlns:m="http://schemas.openxmlformats.org/officeDocument/2006/math">
                    <m:r>
                      <a:rPr lang="en-US" altLang="zh-TW" sz="1200">
                        <a:latin typeface="Cambria Math" panose="02040503050406030204" pitchFamily="18" charset="0"/>
                        <a:ea typeface="BiauKaiTC" panose="03000500000000000000" pitchFamily="66" charset="-120"/>
                      </a:rPr>
                      <m:t>𝑝</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，其中 </a:t>
                </a:r>
                <a14:m>
                  <m:oMath xmlns:m="http://schemas.openxmlformats.org/officeDocument/2006/math">
                    <m:r>
                      <a:rPr lang="en-US" altLang="zh-TW" sz="1200">
                        <a:latin typeface="Cambria Math" panose="02040503050406030204" pitchFamily="18" charset="0"/>
                        <a:ea typeface="BiauKaiTC" panose="03000500000000000000" pitchFamily="66" charset="-120"/>
                      </a:rPr>
                      <m:t>𝑝</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取決於解釋變數 </a:t>
                </a:r>
                <a14:m>
                  <m:oMath xmlns:m="http://schemas.openxmlformats.org/officeDocument/2006/math">
                    <m:sSup>
                      <m:sSupPr>
                        <m:ctrlPr>
                          <a:rPr lang="zh-TW" altLang="zh-TW" sz="1200" i="1">
                            <a:latin typeface="Cambria Math" panose="02040503050406030204" pitchFamily="18" charset="0"/>
                            <a:ea typeface="BiauKaiTC" panose="03000500000000000000" pitchFamily="66" charset="-120"/>
                          </a:rPr>
                        </m:ctrlPr>
                      </m:sSupPr>
                      <m:e>
                        <m:r>
                          <a:rPr lang="en-US" altLang="zh-TW" sz="1200">
                            <a:latin typeface="Cambria Math" panose="02040503050406030204" pitchFamily="18" charset="0"/>
                            <a:ea typeface="BiauKaiTC" panose="03000500000000000000" pitchFamily="66" charset="-120"/>
                          </a:rPr>
                          <m:t>𝑥</m:t>
                        </m:r>
                      </m:e>
                      <m:sup>
                        <m:r>
                          <a:rPr lang="en-US" altLang="zh-TW" sz="1200">
                            <a:latin typeface="Cambria Math" panose="02040503050406030204" pitchFamily="18" charset="0"/>
                            <a:ea typeface="BiauKaiTC" panose="03000500000000000000" pitchFamily="66" charset="-120"/>
                          </a:rPr>
                          <m:t>𝑇</m:t>
                        </m:r>
                      </m:sup>
                    </m:sSup>
                    <m:r>
                      <a:rPr lang="en-US" altLang="zh-TW" sz="1200" b="0" i="1" smtClean="0">
                        <a:latin typeface="Cambria Math" panose="02040503050406030204" pitchFamily="18" charset="0"/>
                        <a:ea typeface="BiauKaiTC" panose="03000500000000000000" pitchFamily="66" charset="-120"/>
                      </a:rPr>
                      <m:t>=</m:t>
                    </m:r>
                    <m:d>
                      <m:dPr>
                        <m:ctrlPr>
                          <a:rPr lang="zh-TW" altLang="zh-TW" sz="1200" i="1" smtClean="0">
                            <a:latin typeface="Cambria Math" panose="02040503050406030204" pitchFamily="18" charset="0"/>
                            <a:ea typeface="BiauKaiTC" panose="03000500000000000000" pitchFamily="66" charset="-120"/>
                          </a:rPr>
                        </m:ctrlPr>
                      </m:dPr>
                      <m:e>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𝑥</m:t>
                            </m:r>
                          </m:e>
                          <m:sub>
                            <m:r>
                              <a:rPr lang="en-US" altLang="zh-TW" sz="1200">
                                <a:latin typeface="Cambria Math" panose="02040503050406030204" pitchFamily="18" charset="0"/>
                                <a:ea typeface="BiauKaiTC" panose="03000500000000000000" pitchFamily="66" charset="-120"/>
                              </a:rPr>
                              <m:t>1</m:t>
                            </m:r>
                          </m:sub>
                        </m:sSub>
                        <m:r>
                          <a:rPr lang="en-US" altLang="zh-TW" sz="1200">
                            <a:latin typeface="Cambria Math" panose="02040503050406030204" pitchFamily="18" charset="0"/>
                            <a:ea typeface="BiauKaiTC" panose="03000500000000000000" pitchFamily="66" charset="-120"/>
                          </a:rPr>
                          <m:t>,</m:t>
                        </m:r>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𝑥</m:t>
                            </m:r>
                          </m:e>
                          <m:sub>
                            <m:r>
                              <a:rPr lang="en-US" altLang="zh-TW" sz="1200">
                                <a:latin typeface="Cambria Math" panose="02040503050406030204" pitchFamily="18" charset="0"/>
                                <a:ea typeface="BiauKaiTC" panose="03000500000000000000" pitchFamily="66" charset="-120"/>
                              </a:rPr>
                              <m:t>2</m:t>
                            </m:r>
                          </m:sub>
                        </m:sSub>
                        <m:r>
                          <a:rPr lang="en-US" altLang="zh-TW" sz="1200">
                            <a:latin typeface="Cambria Math" panose="02040503050406030204" pitchFamily="18" charset="0"/>
                            <a:ea typeface="BiauKaiTC" panose="03000500000000000000" pitchFamily="66" charset="-120"/>
                          </a:rPr>
                          <m:t>…,</m:t>
                        </m:r>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𝑥</m:t>
                            </m:r>
                          </m:e>
                          <m:sub>
                            <m:r>
                              <a:rPr lang="en-US" altLang="zh-TW" sz="1200">
                                <a:latin typeface="Cambria Math" panose="02040503050406030204" pitchFamily="18" charset="0"/>
                                <a:ea typeface="BiauKaiTC" panose="03000500000000000000" pitchFamily="66" charset="-120"/>
                              </a:rPr>
                              <m:t>𝑝</m:t>
                            </m:r>
                          </m:sub>
                        </m:sSub>
                      </m:e>
                    </m:d>
                  </m:oMath>
                </a14:m>
                <a:r>
                  <a:rPr lang="zh-TW" altLang="zh-TW" sz="1200" dirty="0">
                    <a:latin typeface="BiauKaiTC" panose="03000500000000000000" pitchFamily="66" charset="-120"/>
                    <a:ea typeface="BiauKaiTC" panose="03000500000000000000" pitchFamily="66" charset="-120"/>
                  </a:rPr>
                  <a:t>，並假設截距項 </a:t>
                </a:r>
                <a14:m>
                  <m:oMath xmlns:m="http://schemas.openxmlformats.org/officeDocument/2006/math">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𝑥</m:t>
                        </m:r>
                      </m:e>
                      <m:sub>
                        <m:r>
                          <a:rPr lang="en-US" altLang="zh-TW" sz="1200">
                            <a:latin typeface="Cambria Math" panose="02040503050406030204" pitchFamily="18" charset="0"/>
                            <a:ea typeface="BiauKaiTC" panose="03000500000000000000" pitchFamily="66" charset="-120"/>
                          </a:rPr>
                          <m:t>1</m:t>
                        </m:r>
                      </m:sub>
                    </m:sSub>
                    <m:r>
                      <a:rPr lang="en-US" altLang="zh-TW" sz="1200">
                        <a:latin typeface="Cambria Math" panose="02040503050406030204" pitchFamily="18" charset="0"/>
                        <a:ea typeface="BiauKaiTC" panose="03000500000000000000" pitchFamily="66" charset="-120"/>
                      </a:rPr>
                      <m:t>=1</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。換言之</a:t>
                </a:r>
                <a:r>
                  <a:rPr lang="zh-TW" altLang="en-US" sz="1200" dirty="0">
                    <a:latin typeface="BiauKaiTC" panose="03000500000000000000" pitchFamily="66" charset="-120"/>
                    <a:ea typeface="BiauKaiTC" panose="03000500000000000000" pitchFamily="66" charset="-120"/>
                  </a:rPr>
                  <a:t>，</a:t>
                </a:r>
                <a:r>
                  <a:rPr lang="zh-TW" altLang="zh-TW" sz="1200" dirty="0">
                    <a:latin typeface="BiauKaiTC" panose="03000500000000000000" pitchFamily="66" charset="-120"/>
                    <a:ea typeface="BiauKaiTC" panose="03000500000000000000" pitchFamily="66" charset="-120"/>
                  </a:rPr>
                  <a:t>這表示條件機率 </a:t>
                </a:r>
                <a14:m>
                  <m:oMath xmlns:m="http://schemas.openxmlformats.org/officeDocument/2006/math">
                    <m:r>
                      <a:rPr lang="en-US" altLang="zh-TW" sz="1200">
                        <a:latin typeface="Cambria Math" panose="02040503050406030204" pitchFamily="18" charset="0"/>
                        <a:ea typeface="BiauKaiTC" panose="03000500000000000000" pitchFamily="66" charset="-120"/>
                      </a:rPr>
                      <m:t>𝑃</m:t>
                    </m:r>
                    <m:d>
                      <m:dPr>
                        <m:endChr m:val="|"/>
                        <m:ctrlPr>
                          <a:rPr lang="zh-TW" altLang="zh-TW" sz="1200" i="1" smtClean="0">
                            <a:latin typeface="Cambria Math" panose="02040503050406030204" pitchFamily="18" charset="0"/>
                            <a:ea typeface="BiauKaiTC" panose="03000500000000000000" pitchFamily="66" charset="-120"/>
                          </a:rPr>
                        </m:ctrlPr>
                      </m:dPr>
                      <m:e>
                        <m:r>
                          <a:rPr lang="en-US" altLang="zh-TW" sz="1200">
                            <a:latin typeface="Cambria Math" panose="02040503050406030204" pitchFamily="18" charset="0"/>
                            <a:ea typeface="BiauKaiTC" panose="03000500000000000000" pitchFamily="66" charset="-120"/>
                          </a:rPr>
                          <m:t>𝑌</m:t>
                        </m:r>
                        <m:r>
                          <a:rPr lang="en-US" altLang="zh-TW" sz="1200">
                            <a:latin typeface="Cambria Math" panose="02040503050406030204" pitchFamily="18" charset="0"/>
                            <a:ea typeface="BiauKaiTC" panose="03000500000000000000" pitchFamily="66" charset="-120"/>
                          </a:rPr>
                          <m:t>=1</m:t>
                        </m:r>
                      </m:e>
                    </m:d>
                    <m:r>
                      <a:rPr lang="en-US" altLang="zh-TW" sz="1200">
                        <a:latin typeface="Cambria Math" panose="02040503050406030204" pitchFamily="18" charset="0"/>
                        <a:ea typeface="BiauKaiTC" panose="03000500000000000000" pitchFamily="66" charset="-120"/>
                      </a:rPr>
                      <m:t>𝑥</m:t>
                    </m:r>
                    <m:r>
                      <a:rPr lang="zh-TW" altLang="zh-TW" sz="1200">
                        <a:latin typeface="Cambria Math" panose="02040503050406030204" pitchFamily="18" charset="0"/>
                        <a:ea typeface="BiauKaiTC" panose="03000500000000000000" pitchFamily="66" charset="-120"/>
                      </a:rPr>
                      <m:t>）</m:t>
                    </m:r>
                  </m:oMath>
                </a14:m>
                <a:r>
                  <a:rPr lang="zh-TW" altLang="zh-TW" sz="1200" dirty="0">
                    <a:latin typeface="BiauKaiTC" panose="03000500000000000000" pitchFamily="66" charset="-120"/>
                    <a:ea typeface="BiauKaiTC" panose="03000500000000000000" pitchFamily="66" charset="-120"/>
                  </a:rPr>
                  <a:t> 服從</a:t>
                </a:r>
                <a:r>
                  <a:rPr lang="zh-TW" altLang="en-US" sz="1200" dirty="0">
                    <a:latin typeface="BiauKaiTC" panose="03000500000000000000" pitchFamily="66" charset="-120"/>
                    <a:ea typeface="BiauKaiTC" panose="03000500000000000000" pitchFamily="66" charset="-120"/>
                  </a:rPr>
                  <a:t>機率值為 </a:t>
                </a:r>
                <a:r>
                  <a:rPr lang="en-US" altLang="zh-TW" sz="1200" i="0" dirty="0">
                    <a:latin typeface="Cambria Math" panose="02040503050406030204" pitchFamily="18" charset="0"/>
                    <a:ea typeface="BiauKaiTC" panose="03000500000000000000" pitchFamily="66" charset="-120"/>
                  </a:rPr>
                  <a:t>𝑝</a:t>
                </a:r>
                <a:r>
                  <a:rPr lang="zh-TW" altLang="en-US" sz="1200" dirty="0">
                    <a:latin typeface="BiauKaiTC" panose="03000500000000000000" pitchFamily="66" charset="-120"/>
                    <a:ea typeface="BiauKaiTC" panose="03000500000000000000" pitchFamily="66" charset="-120"/>
                  </a:rPr>
                  <a:t> 的</a:t>
                </a:r>
                <a:r>
                  <a:rPr lang="zh-TW" altLang="zh-TW" sz="1200" dirty="0">
                    <a:latin typeface="BiauKaiTC" panose="03000500000000000000" pitchFamily="66" charset="-120"/>
                    <a:ea typeface="BiauKaiTC" panose="03000500000000000000" pitchFamily="66" charset="-120"/>
                  </a:rPr>
                  <a:t>伯努利分布 。為了建構零膨脹二分類模型，可選定邏輯（</a:t>
                </a:r>
                <a:r>
                  <a:rPr lang="en-US" altLang="zh-TW" sz="1200" dirty="0">
                    <a:latin typeface="BiauKaiTC" panose="03000500000000000000" pitchFamily="66" charset="-120"/>
                    <a:ea typeface="BiauKaiTC" panose="03000500000000000000" pitchFamily="66" charset="-120"/>
                  </a:rPr>
                  <a:t>logit</a:t>
                </a:r>
                <a:r>
                  <a:rPr lang="zh-TW" altLang="zh-TW" sz="1200" dirty="0">
                    <a:latin typeface="BiauKaiTC" panose="03000500000000000000" pitchFamily="66" charset="-120"/>
                    <a:ea typeface="BiauKaiTC" panose="03000500000000000000" pitchFamily="66" charset="-120"/>
                  </a:rPr>
                  <a:t>）函數當作連結函數</a:t>
                </a:r>
                <a:r>
                  <a:rPr lang="zh-TW" altLang="en-US" sz="1200" dirty="0">
                    <a:latin typeface="BiauKaiTC" panose="03000500000000000000" pitchFamily="66" charset="-120"/>
                    <a:ea typeface="BiauKaiTC" panose="03000500000000000000" pitchFamily="66" charset="-120"/>
                  </a:rPr>
                  <a:t>，表示為（</a:t>
                </a:r>
                <a:r>
                  <a:rPr lang="en-US" altLang="zh-TW" sz="1200" dirty="0">
                    <a:latin typeface="BiauKaiTC" panose="03000500000000000000" pitchFamily="66" charset="-120"/>
                    <a:ea typeface="BiauKaiTC" panose="03000500000000000000" pitchFamily="66" charset="-120"/>
                  </a:rPr>
                  <a:t>3.3.1</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algn="l">
                  <a:lnSpc>
                    <a:spcPct val="200000"/>
                  </a:lnSpc>
                </a:pPr>
                <a:endParaRPr lang="zh-TW" altLang="en-US" sz="1200" dirty="0">
                  <a:latin typeface="BiauKaiTC" panose="03000500000000000000" pitchFamily="66" charset="-120"/>
                  <a:ea typeface="BiauKaiTC" panose="03000500000000000000" pitchFamily="66" charset="-120"/>
                </a:endParaRPr>
              </a:p>
              <a:p>
                <a:pPr algn="l"/>
                <a:endParaRPr kumimoji="1" lang="zh-TW" altLang="en-US" dirty="0"/>
              </a:p>
            </p:txBody>
          </p:sp>
        </mc:Choice>
        <mc:Fallback xmlns="">
          <p:sp>
            <p:nvSpPr>
              <p:cNvPr id="3" name="備忘稿版面配置區 2"/>
              <p:cNvSpPr>
                <a:spLocks noGrp="1"/>
              </p:cNvSpPr>
              <p:nvPr>
                <p:ph type="body" idx="1"/>
              </p:nvPr>
            </p:nvSpPr>
            <p:spPr/>
            <p:txBody>
              <a:bodyPr/>
              <a:lstStyle/>
              <a:p>
                <a:pPr algn="just">
                  <a:lnSpc>
                    <a:spcPct val="200000"/>
                  </a:lnSpc>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algn="just">
                  <a:lnSpc>
                    <a:spcPct val="200000"/>
                  </a:lnSpc>
                </a:pPr>
                <a:r>
                  <a:rPr lang="zh-TW" altLang="zh-TW" sz="1200" dirty="0">
                    <a:latin typeface="BiauKaiTC" panose="03000500000000000000" pitchFamily="66" charset="-120"/>
                    <a:ea typeface="BiauKaiTC" panose="03000500000000000000" pitchFamily="66" charset="-120"/>
                  </a:rPr>
                  <a:t>令成功事件 </a:t>
                </a:r>
                <a:r>
                  <a:rPr lang="en-US" altLang="zh-TW" sz="1200" i="0">
                    <a:latin typeface="Cambria Math" panose="02040503050406030204" pitchFamily="18" charset="0"/>
                    <a:ea typeface="BiauKaiTC" panose="03000500000000000000" pitchFamily="66" charset="-120"/>
                  </a:rPr>
                  <a:t>𝑃</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𝑌=1┤|𝑥</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=𝑝</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，其中 </a:t>
                </a:r>
                <a:r>
                  <a:rPr lang="en-US" altLang="zh-TW" sz="1200" i="0">
                    <a:latin typeface="Cambria Math" panose="02040503050406030204" pitchFamily="18" charset="0"/>
                    <a:ea typeface="BiauKaiTC" panose="03000500000000000000" pitchFamily="66" charset="-120"/>
                  </a:rPr>
                  <a:t>𝑝</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取決於解釋變數 </a:t>
                </a:r>
                <a:r>
                  <a:rPr lang="en-US" altLang="zh-TW" sz="1200" i="0">
                    <a:latin typeface="Cambria Math" panose="02040503050406030204" pitchFamily="18" charset="0"/>
                    <a:ea typeface="BiauKaiTC" panose="03000500000000000000" pitchFamily="66" charset="-120"/>
                  </a:rPr>
                  <a:t>𝑥</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𝑇=</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1,𝑥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2…,𝑥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𝑝 )</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，並假設截距項 </a:t>
                </a:r>
                <a:r>
                  <a:rPr lang="en-US" altLang="zh-TW" sz="1200" i="0">
                    <a:latin typeface="Cambria Math" panose="02040503050406030204" pitchFamily="18" charset="0"/>
                    <a:ea typeface="BiauKaiTC" panose="03000500000000000000" pitchFamily="66" charset="-120"/>
                  </a:rPr>
                  <a:t>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1=1</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。換言之</a:t>
                </a:r>
                <a:r>
                  <a:rPr lang="zh-TW" altLang="en-US" sz="1200" dirty="0">
                    <a:latin typeface="BiauKaiTC" panose="03000500000000000000" pitchFamily="66" charset="-120"/>
                    <a:ea typeface="BiauKaiTC" panose="03000500000000000000" pitchFamily="66" charset="-120"/>
                  </a:rPr>
                  <a:t>，</a:t>
                </a:r>
                <a:r>
                  <a:rPr lang="zh-TW" altLang="zh-TW" sz="1200" dirty="0">
                    <a:latin typeface="BiauKaiTC" panose="03000500000000000000" pitchFamily="66" charset="-120"/>
                    <a:ea typeface="BiauKaiTC" panose="03000500000000000000" pitchFamily="66" charset="-120"/>
                  </a:rPr>
                  <a:t>這表示條件機率 </a:t>
                </a:r>
                <a:r>
                  <a:rPr lang="en-US" altLang="zh-TW" sz="1200" i="0">
                    <a:latin typeface="Cambria Math" panose="02040503050406030204" pitchFamily="18" charset="0"/>
                    <a:ea typeface="BiauKaiTC" panose="03000500000000000000" pitchFamily="66" charset="-120"/>
                  </a:rPr>
                  <a:t>𝑃</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𝑌=1┤|𝑥</a:t>
                </a:r>
                <a:r>
                  <a:rPr lang="zh-TW" altLang="zh-TW" sz="1200" i="0">
                    <a:latin typeface="Cambria Math" panose="02040503050406030204" pitchFamily="18" charset="0"/>
                    <a:ea typeface="BiauKaiTC" panose="03000500000000000000" pitchFamily="66" charset="-120"/>
                  </a:rPr>
                  <a:t>）</a:t>
                </a:r>
                <a:r>
                  <a:rPr lang="zh-TW" altLang="zh-TW" sz="1200" dirty="0">
                    <a:latin typeface="BiauKaiTC" panose="03000500000000000000" pitchFamily="66" charset="-120"/>
                    <a:ea typeface="BiauKaiTC" panose="03000500000000000000" pitchFamily="66" charset="-120"/>
                  </a:rPr>
                  <a:t> 服從伯努利分布 </a:t>
                </a:r>
                <a:r>
                  <a:rPr lang="en-US" altLang="zh-TW" sz="1200" i="0">
                    <a:latin typeface="Cambria Math" panose="02040503050406030204" pitchFamily="18" charset="0"/>
                    <a:ea typeface="BiauKaiTC" panose="03000500000000000000" pitchFamily="66" charset="-120"/>
                  </a:rPr>
                  <a:t>𝐵</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1,𝑝)</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。為了建構零膨脹二分類模型，可選定邏輯（</a:t>
                </a:r>
                <a:r>
                  <a:rPr lang="en-US" altLang="zh-TW" sz="1200" dirty="0">
                    <a:latin typeface="BiauKaiTC" panose="03000500000000000000" pitchFamily="66" charset="-120"/>
                    <a:ea typeface="BiauKaiTC" panose="03000500000000000000" pitchFamily="66" charset="-120"/>
                  </a:rPr>
                  <a:t>logit</a:t>
                </a:r>
                <a:r>
                  <a:rPr lang="zh-TW" altLang="zh-TW" sz="1200" dirty="0">
                    <a:latin typeface="BiauKaiTC" panose="03000500000000000000" pitchFamily="66" charset="-120"/>
                    <a:ea typeface="BiauKaiTC" panose="03000500000000000000" pitchFamily="66" charset="-120"/>
                  </a:rPr>
                  <a:t>）函數當作連結函數</a:t>
                </a:r>
                <a:r>
                  <a:rPr lang="zh-TW" altLang="en-US" sz="1200" dirty="0">
                    <a:latin typeface="BiauKaiTC" panose="03000500000000000000" pitchFamily="66" charset="-120"/>
                    <a:ea typeface="BiauKaiTC" panose="03000500000000000000" pitchFamily="66" charset="-120"/>
                  </a:rPr>
                  <a:t>，表示為（</a:t>
                </a:r>
                <a:r>
                  <a:rPr lang="en-US" altLang="zh-TW" sz="1200" dirty="0">
                    <a:latin typeface="BiauKaiTC" panose="03000500000000000000" pitchFamily="66" charset="-120"/>
                    <a:ea typeface="BiauKaiTC" panose="03000500000000000000" pitchFamily="66" charset="-120"/>
                  </a:rPr>
                  <a:t>3.3.1</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algn="just">
                  <a:lnSpc>
                    <a:spcPct val="200000"/>
                  </a:lnSpc>
                </a:pPr>
                <a:endParaRPr lang="zh-TW" altLang="en-US" sz="1200" dirty="0">
                  <a:latin typeface="BiauKaiTC" panose="03000500000000000000" pitchFamily="66" charset="-120"/>
                  <a:ea typeface="BiauKaiTC" panose="03000500000000000000" pitchFamily="66" charset="-120"/>
                </a:endParaRPr>
              </a:p>
              <a:p>
                <a:pPr algn="just">
                  <a:lnSpc>
                    <a:spcPct val="200000"/>
                  </a:lnSpc>
                </a:pPr>
                <a:r>
                  <a:rPr lang="zh-TW" altLang="zh-TW" sz="1200" dirty="0">
                    <a:latin typeface="BiauKaiTC" panose="03000500000000000000" pitchFamily="66" charset="-120"/>
                    <a:ea typeface="BiauKaiTC" panose="03000500000000000000" pitchFamily="66" charset="-120"/>
                  </a:rPr>
                  <a:t>其中 </a:t>
                </a:r>
                <a:r>
                  <a:rPr lang="en-US" altLang="zh-TW" sz="1200" i="0">
                    <a:latin typeface="Cambria Math" panose="02040503050406030204" pitchFamily="18" charset="0"/>
                    <a:ea typeface="BiauKaiTC" panose="03000500000000000000" pitchFamily="66" charset="-120"/>
                  </a:rPr>
                  <a:t>𝛽</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𝑇=(𝛽</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1,𝛽</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2,…,𝛽</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𝑝)</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a:t>
                </a: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18</a:t>
            </a:fld>
            <a:endParaRPr kumimoji="1" lang="zh-TW" altLang="en-US"/>
          </a:p>
        </p:txBody>
      </p:sp>
    </p:spTree>
    <p:extLst>
      <p:ext uri="{BB962C8B-B14F-4D97-AF65-F5344CB8AC3E}">
        <p14:creationId xmlns:p14="http://schemas.microsoft.com/office/powerpoint/2010/main" val="39445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由 （</a:t>
            </a:r>
            <a:r>
              <a:rPr lang="en-US" altLang="zh-TW" sz="1200" dirty="0">
                <a:latin typeface="BiauKaiTC" panose="03000500000000000000" pitchFamily="66" charset="-120"/>
                <a:ea typeface="BiauKaiTC" panose="03000500000000000000" pitchFamily="66" charset="-120"/>
              </a:rPr>
              <a:t>3.3.1</a:t>
            </a:r>
            <a:r>
              <a:rPr lang="zh-TW" altLang="en-US" sz="1200" dirty="0">
                <a:latin typeface="BiauKaiTC" panose="03000500000000000000" pitchFamily="66" charset="-120"/>
                <a:ea typeface="BiauKaiTC" panose="03000500000000000000" pitchFamily="66" charset="-120"/>
              </a:rPr>
              <a:t>） 式可推導出</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3.3.2</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zh-TW" altLang="en-US" sz="1200" dirty="0">
                <a:latin typeface="BiauKaiTC" panose="03000500000000000000" pitchFamily="66" charset="-120"/>
                <a:ea typeface="BiauKaiTC" panose="03000500000000000000" pitchFamily="66" charset="-120"/>
              </a:rPr>
              <a:t>式，也就是成功事件的機率。</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在</a:t>
            </a:r>
            <a:r>
              <a:rPr lang="zh-TW" altLang="zh-TW" sz="1200" dirty="0">
                <a:latin typeface="BiauKaiTC" panose="03000500000000000000" pitchFamily="66" charset="-120"/>
                <a:ea typeface="BiauKaiTC" panose="03000500000000000000" pitchFamily="66" charset="-120"/>
              </a:rPr>
              <a:t>零膨脹資料中，資料生成的過程中會產生過多的零</a:t>
            </a:r>
            <a:r>
              <a:rPr lang="zh-TW" altLang="en-US" sz="1200" dirty="0">
                <a:latin typeface="BiauKaiTC" panose="03000500000000000000" pitchFamily="66" charset="-120"/>
                <a:ea typeface="BiauKaiTC" panose="03000500000000000000" pitchFamily="66" charset="-120"/>
              </a:rPr>
              <a:t>值</a:t>
            </a:r>
            <a:r>
              <a:rPr lang="zh-TW" altLang="zh-TW" sz="1200" dirty="0">
                <a:latin typeface="BiauKaiTC" panose="03000500000000000000" pitchFamily="66" charset="-120"/>
                <a:ea typeface="BiauKaiTC" panose="03000500000000000000" pitchFamily="66" charset="-120"/>
              </a:rPr>
              <a:t>，分析時就會有零膨脹的狀況產生。</a:t>
            </a:r>
            <a:r>
              <a:rPr lang="zh-TW" altLang="en-US" sz="1200" dirty="0">
                <a:latin typeface="BiauKaiTC" panose="03000500000000000000" pitchFamily="66" charset="-120"/>
                <a:ea typeface="BiauKaiTC" panose="03000500000000000000" pitchFamily="66" charset="-120"/>
              </a:rPr>
              <a:t>若</a:t>
            </a:r>
            <a:r>
              <a:rPr lang="zh-TW" altLang="zh-TW" sz="1200" dirty="0">
                <a:latin typeface="BiauKaiTC" panose="03000500000000000000" pitchFamily="66" charset="-120"/>
                <a:ea typeface="BiauKaiTC" panose="03000500000000000000" pitchFamily="66" charset="-120"/>
              </a:rPr>
              <a:t>沒有考慮過額外的零，可能會產生不合理的分析。</a:t>
            </a:r>
            <a:endParaRPr kumimoji="1"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19</a:t>
            </a:fld>
            <a:endParaRPr kumimoji="1" lang="zh-TW" altLang="en-US"/>
          </a:p>
        </p:txBody>
      </p:sp>
    </p:spTree>
    <p:extLst>
      <p:ext uri="{BB962C8B-B14F-4D97-AF65-F5344CB8AC3E}">
        <p14:creationId xmlns:p14="http://schemas.microsoft.com/office/powerpoint/2010/main" val="4110722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CN" altLang="en-US" dirty="0"/>
              <a:t>我將研究分成上述六個部分</a:t>
            </a:r>
            <a:endParaRPr kumimoji="1" lang="en-US" altLang="zh-TW"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a:t>
            </a:fld>
            <a:endParaRPr kumimoji="1" lang="zh-TW" altLang="en-US"/>
          </a:p>
        </p:txBody>
      </p:sp>
    </p:spTree>
    <p:extLst>
      <p:ext uri="{BB962C8B-B14F-4D97-AF65-F5344CB8AC3E}">
        <p14:creationId xmlns:p14="http://schemas.microsoft.com/office/powerpoint/2010/main" val="2491539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了解決這一個問題， </a:t>
                </a:r>
                <a14:m>
                  <m:oMath xmlns:m="http://schemas.openxmlformats.org/officeDocument/2006/math">
                    <m:r>
                      <a:rPr lang="en-US" altLang="zh-TW" sz="1200">
                        <a:latin typeface="Cambria Math" panose="02040503050406030204" pitchFamily="18" charset="0"/>
                        <a:ea typeface="BiauKaiTC" panose="03000500000000000000" pitchFamily="66" charset="-120"/>
                      </a:rPr>
                      <m:t>𝑌</m:t>
                    </m:r>
                    <m:r>
                      <a:rPr lang="en-US" altLang="zh-TW" sz="1200">
                        <a:latin typeface="Cambria Math" panose="02040503050406030204" pitchFamily="18" charset="0"/>
                        <a:ea typeface="BiauKaiTC" panose="03000500000000000000" pitchFamily="66" charset="-120"/>
                      </a:rPr>
                      <m:t>=0</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需要考慮兩個隨機的可能，分別為結構零與機率零。設 </a:t>
                </a:r>
                <a14:m>
                  <m:oMath xmlns:m="http://schemas.openxmlformats.org/officeDocument/2006/math">
                    <m:r>
                      <a:rPr lang="en-US" altLang="zh-TW" sz="1200">
                        <a:latin typeface="Cambria Math" panose="02040503050406030204" pitchFamily="18" charset="0"/>
                        <a:ea typeface="BiauKaiTC" panose="03000500000000000000" pitchFamily="66" charset="-120"/>
                      </a:rPr>
                      <m:t>𝛿</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為結構零出現的機率，而 </a:t>
                </a:r>
                <a14:m>
                  <m:oMath xmlns:m="http://schemas.openxmlformats.org/officeDocument/2006/math">
                    <m:r>
                      <a:rPr lang="en-US" altLang="zh-TW" sz="1200">
                        <a:latin typeface="Cambria Math" panose="02040503050406030204" pitchFamily="18" charset="0"/>
                        <a:ea typeface="BiauKaiTC" panose="03000500000000000000" pitchFamily="66" charset="-120"/>
                      </a:rPr>
                      <m:t>1−</m:t>
                    </m:r>
                    <m:r>
                      <a:rPr lang="en-US" altLang="zh-TW" sz="1200">
                        <a:latin typeface="Cambria Math" panose="02040503050406030204" pitchFamily="18" charset="0"/>
                        <a:ea typeface="BiauKaiTC" panose="03000500000000000000" pitchFamily="66" charset="-120"/>
                      </a:rPr>
                      <m:t>𝛿</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則為機率零出現的機率。因此，可將 </a:t>
                </a:r>
                <a14:m>
                  <m:oMath xmlns:m="http://schemas.openxmlformats.org/officeDocument/2006/math">
                    <m:r>
                      <a:rPr lang="en-US" altLang="zh-TW" sz="1200">
                        <a:latin typeface="Cambria Math" panose="02040503050406030204" pitchFamily="18" charset="0"/>
                        <a:ea typeface="BiauKaiTC" panose="03000500000000000000" pitchFamily="66" charset="-120"/>
                      </a:rPr>
                      <m:t>𝑌</m:t>
                    </m:r>
                    <m:r>
                      <a:rPr lang="en-US" altLang="zh-TW" sz="1200">
                        <a:latin typeface="Cambria Math" panose="02040503050406030204" pitchFamily="18" charset="0"/>
                        <a:ea typeface="BiauKaiTC" panose="03000500000000000000" pitchFamily="66" charset="-120"/>
                      </a:rPr>
                      <m:t>=0</m:t>
                    </m:r>
                  </m:oMath>
                </a14:m>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的狀況</a:t>
                </a:r>
                <a:r>
                  <a:rPr lang="zh-TW" altLang="zh-TW" sz="1200" dirty="0">
                    <a:latin typeface="BiauKaiTC" panose="03000500000000000000" pitchFamily="66" charset="-120"/>
                    <a:ea typeface="BiauKaiTC" panose="03000500000000000000" pitchFamily="66" charset="-120"/>
                  </a:rPr>
                  <a:t>改寫成</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3.3.3</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）式</a:t>
                </a:r>
                <a:br>
                  <a:rPr lang="en-US" altLang="zh-TW"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br>
                <a:br>
                  <a:rPr lang="en-US" altLang="zh-TW"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br>
                <a:r>
                  <a:rPr lang="zh-TW" altLang="zh-TW" sz="1200" dirty="0">
                    <a:latin typeface="BiauKaiTC" panose="03000500000000000000" pitchFamily="66" charset="-120"/>
                    <a:ea typeface="BiauKaiTC" panose="03000500000000000000" pitchFamily="66" charset="-120"/>
                  </a:rPr>
                  <a:t>其中 </a:t>
                </a:r>
                <a14:m>
                  <m:oMath xmlns:m="http://schemas.openxmlformats.org/officeDocument/2006/math">
                    <m:r>
                      <a:rPr lang="en-US" altLang="zh-TW" sz="1200">
                        <a:latin typeface="Cambria Math" panose="02040503050406030204" pitchFamily="18" charset="0"/>
                        <a:ea typeface="BiauKaiTC" panose="03000500000000000000" pitchFamily="66" charset="-120"/>
                      </a:rPr>
                      <m:t>𝑊</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為判斷是否發生結構零的虛擬變數。</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dirty="0">
                  <a:latin typeface="BiauKaiTC" panose="03000500000000000000" pitchFamily="66" charset="-120"/>
                  <a:ea typeface="BiauKaiTC" panose="03000500000000000000" pitchFamily="66" charset="-120"/>
                </a:endParaRPr>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了解決這一個問題， </a:t>
                </a:r>
                <a:r>
                  <a:rPr lang="en-US" altLang="zh-TW" sz="1200" i="0">
                    <a:latin typeface="Cambria Math" panose="02040503050406030204" pitchFamily="18" charset="0"/>
                    <a:ea typeface="BiauKaiTC" panose="03000500000000000000" pitchFamily="66" charset="-120"/>
                  </a:rPr>
                  <a:t>𝑌=0</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需要考慮兩個隨機的可能，分別為結構零與機率零。設 </a:t>
                </a:r>
                <a:r>
                  <a:rPr lang="en-US" altLang="zh-TW" sz="1200" i="0">
                    <a:latin typeface="Cambria Math" panose="02040503050406030204" pitchFamily="18" charset="0"/>
                    <a:ea typeface="BiauKaiTC" panose="03000500000000000000" pitchFamily="66" charset="-120"/>
                  </a:rPr>
                  <a:t>𝛿</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為結構零出現的機率，而 </a:t>
                </a:r>
                <a:r>
                  <a:rPr lang="en-US" altLang="zh-TW" sz="1200" i="0">
                    <a:latin typeface="Cambria Math" panose="02040503050406030204" pitchFamily="18" charset="0"/>
                    <a:ea typeface="BiauKaiTC" panose="03000500000000000000" pitchFamily="66" charset="-120"/>
                  </a:rPr>
                  <a:t>1−𝛿</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則為機率零出現的機率。因此，可將 </a:t>
                </a:r>
                <a:r>
                  <a:rPr lang="en-US" altLang="zh-TW" sz="1200" i="0">
                    <a:latin typeface="Cambria Math" panose="02040503050406030204" pitchFamily="18" charset="0"/>
                    <a:ea typeface="BiauKaiTC" panose="03000500000000000000" pitchFamily="66" charset="-120"/>
                  </a:rPr>
                  <a:t>𝑌=0</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改寫成</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3.3.3</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）式</a:t>
                </a:r>
                <a:br>
                  <a:rPr lang="en-US" altLang="zh-TW"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br>
                <a:br>
                  <a:rPr lang="en-US" altLang="zh-TW"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br>
                <a:r>
                  <a:rPr lang="zh-TW" altLang="zh-TW" sz="1200" dirty="0">
                    <a:latin typeface="BiauKaiTC" panose="03000500000000000000" pitchFamily="66" charset="-120"/>
                    <a:ea typeface="BiauKaiTC" panose="03000500000000000000" pitchFamily="66" charset="-120"/>
                  </a:rPr>
                  <a:t>其中 </a:t>
                </a:r>
                <a:r>
                  <a:rPr lang="en-US" altLang="zh-TW" sz="1200" i="0">
                    <a:latin typeface="Cambria Math" panose="02040503050406030204" pitchFamily="18" charset="0"/>
                    <a:ea typeface="BiauKaiTC" panose="03000500000000000000" pitchFamily="66" charset="-120"/>
                  </a:rPr>
                  <a:t>𝑊</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為判斷是否發生結構零的虛擬變數。</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dirty="0">
                  <a:latin typeface="BiauKaiTC" panose="03000500000000000000" pitchFamily="66" charset="-120"/>
                  <a:ea typeface="BiauKaiTC" panose="03000500000000000000" pitchFamily="66" charset="-120"/>
                </a:endParaRP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20</a:t>
            </a:fld>
            <a:endParaRPr kumimoji="1" lang="zh-TW" altLang="en-US"/>
          </a:p>
        </p:txBody>
      </p:sp>
    </p:spTree>
    <p:extLst>
      <p:ext uri="{BB962C8B-B14F-4D97-AF65-F5344CB8AC3E}">
        <p14:creationId xmlns:p14="http://schemas.microsoft.com/office/powerpoint/2010/main" val="10453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由（</a:t>
                </a:r>
                <a:r>
                  <a:rPr lang="en-US" altLang="zh-TW" sz="1200" dirty="0">
                    <a:latin typeface="BiauKaiTC" panose="03000500000000000000" pitchFamily="66" charset="-120"/>
                    <a:ea typeface="BiauKaiTC" panose="03000500000000000000" pitchFamily="66" charset="-120"/>
                  </a:rPr>
                  <a:t>3.3.3</a:t>
                </a:r>
                <a:r>
                  <a:rPr lang="zh-TW" altLang="zh-TW" sz="1200" dirty="0">
                    <a:latin typeface="BiauKaiTC" panose="03000500000000000000" pitchFamily="66" charset="-120"/>
                    <a:ea typeface="BiauKaiTC" panose="03000500000000000000" pitchFamily="66" charset="-120"/>
                  </a:rPr>
                  <a:t>）式可以推導出</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3.3.4</a:t>
                </a:r>
                <a:r>
                  <a:rPr lang="zh-TW" altLang="en-US" sz="1200" dirty="0">
                    <a:latin typeface="BiauKaiTC" panose="03000500000000000000" pitchFamily="66" charset="-120"/>
                    <a:ea typeface="BiauKaiTC" panose="03000500000000000000" pitchFamily="66" charset="-120"/>
                  </a:rPr>
                  <a:t>）</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sz="1200" dirty="0">
                    <a:latin typeface="BiauKaiTC" panose="03000500000000000000" pitchFamily="66" charset="-120"/>
                    <a:ea typeface="BiauKaiTC" panose="03000500000000000000" pitchFamily="66" charset="-120"/>
                  </a:rPr>
                </a:br>
                <a:r>
                  <a:rPr lang="zh-TW" altLang="zh-TW" sz="1200" dirty="0">
                    <a:latin typeface="BiauKaiTC" panose="03000500000000000000" pitchFamily="66" charset="-120"/>
                    <a:ea typeface="BiauKaiTC" panose="03000500000000000000" pitchFamily="66" charset="-120"/>
                  </a:rPr>
                  <a:t>在</a:t>
                </a:r>
                <a:r>
                  <a:rPr lang="en-US" altLang="zh-TW" sz="1200" dirty="0">
                    <a:latin typeface="BiauKaiTC" panose="03000500000000000000" pitchFamily="66" charset="-120"/>
                    <a:ea typeface="BiauKaiTC" panose="03000500000000000000" pitchFamily="66" charset="-120"/>
                  </a:rPr>
                  <a:t> ZIB </a:t>
                </a:r>
                <a:r>
                  <a:rPr lang="zh-TW" altLang="zh-TW" sz="1200" dirty="0">
                    <a:latin typeface="BiauKaiTC" panose="03000500000000000000" pitchFamily="66" charset="-120"/>
                    <a:ea typeface="BiauKaiTC" panose="03000500000000000000" pitchFamily="66" charset="-120"/>
                  </a:rPr>
                  <a:t>模型下，將 </a:t>
                </a:r>
                <a14:m>
                  <m:oMath xmlns:m="http://schemas.openxmlformats.org/officeDocument/2006/math">
                    <m:r>
                      <a:rPr lang="en-US" altLang="zh-TW" sz="1200">
                        <a:latin typeface="Cambria Math" panose="02040503050406030204" pitchFamily="18" charset="0"/>
                        <a:ea typeface="BiauKaiTC" panose="03000500000000000000" pitchFamily="66" charset="-120"/>
                      </a:rPr>
                      <m:t>𝑌</m:t>
                    </m:r>
                    <m:r>
                      <a:rPr lang="en-US" altLang="zh-TW" sz="1200">
                        <a:latin typeface="Cambria Math" panose="02040503050406030204" pitchFamily="18" charset="0"/>
                        <a:ea typeface="BiauKaiTC" panose="03000500000000000000" pitchFamily="66" charset="-120"/>
                      </a:rPr>
                      <m:t>=0</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與 </a:t>
                </a:r>
                <a14:m>
                  <m:oMath xmlns:m="http://schemas.openxmlformats.org/officeDocument/2006/math">
                    <m:r>
                      <a:rPr lang="en-US" altLang="zh-TW" sz="1200">
                        <a:latin typeface="Cambria Math" panose="02040503050406030204" pitchFamily="18" charset="0"/>
                        <a:ea typeface="BiauKaiTC" panose="03000500000000000000" pitchFamily="66" charset="-120"/>
                      </a:rPr>
                      <m:t>𝑌</m:t>
                    </m:r>
                    <m:r>
                      <a:rPr lang="en-US" altLang="zh-TW" sz="1200">
                        <a:latin typeface="Cambria Math" panose="02040503050406030204" pitchFamily="18" charset="0"/>
                        <a:ea typeface="BiauKaiTC" panose="03000500000000000000" pitchFamily="66" charset="-120"/>
                      </a:rPr>
                      <m:t>=1</m:t>
                    </m:r>
                  </m:oMath>
                </a14:m>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的機率</a:t>
                </a:r>
                <a:r>
                  <a:rPr lang="zh-TW" altLang="zh-TW" sz="1200" dirty="0">
                    <a:latin typeface="BiauKaiTC" panose="03000500000000000000" pitchFamily="66" charset="-120"/>
                    <a:ea typeface="BiauKaiTC" panose="03000500000000000000" pitchFamily="66" charset="-120"/>
                  </a:rPr>
                  <a:t>簡化成</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3.3.5</a:t>
                </a:r>
                <a:r>
                  <a:rPr lang="zh-TW" altLang="en-US" sz="1200" dirty="0">
                    <a:latin typeface="BiauKaiTC" panose="03000500000000000000" pitchFamily="66" charset="-120"/>
                    <a:ea typeface="BiauKaiTC" panose="03000500000000000000" pitchFamily="66" charset="-120"/>
                  </a:rPr>
                  <a:t>）及（</a:t>
                </a:r>
                <a:r>
                  <a:rPr lang="en-US" altLang="zh-TW" sz="1200" dirty="0">
                    <a:latin typeface="BiauKaiTC" panose="03000500000000000000" pitchFamily="66" charset="-120"/>
                    <a:ea typeface="BiauKaiTC" panose="03000500000000000000" pitchFamily="66" charset="-120"/>
                  </a:rPr>
                  <a:t>3.3.6</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BiauKaiTC" panose="03000500000000000000" pitchFamily="66" charset="-120"/>
                    <a:ea typeface="BiauKaiTC" panose="03000500000000000000" pitchFamily="66" charset="-120"/>
                  </a:rPr>
                  <a:t>其中</a:t>
                </a:r>
                <a:r>
                  <a:rPr lang="zh-TW" altLang="en-US" sz="1200" dirty="0">
                    <a:latin typeface="BiauKaiTC" panose="03000500000000000000" pitchFamily="66" charset="-120"/>
                    <a:ea typeface="BiauKaiTC" panose="03000500000000000000" pitchFamily="66" charset="-120"/>
                  </a:rPr>
                  <a:t> </a:t>
                </a:r>
                <a14:m>
                  <m:oMath xmlns:m="http://schemas.openxmlformats.org/officeDocument/2006/math">
                    <m:r>
                      <a:rPr lang="en-US" altLang="zh-TW" sz="1200" smtClean="0">
                        <a:latin typeface="Cambria Math" panose="02040503050406030204" pitchFamily="18" charset="0"/>
                        <a:ea typeface="BiauKaiTC" panose="03000500000000000000" pitchFamily="66" charset="-120"/>
                      </a:rPr>
                      <m:t>𝑌</m:t>
                    </m:r>
                    <m:r>
                      <a:rPr lang="en-US" altLang="zh-TW" sz="1200" smtClean="0">
                        <a:latin typeface="Cambria Math" panose="02040503050406030204" pitchFamily="18" charset="0"/>
                        <a:ea typeface="BiauKaiTC" panose="03000500000000000000" pitchFamily="66" charset="-120"/>
                      </a:rPr>
                      <m:t>=0</m:t>
                    </m:r>
                  </m:oMath>
                </a14:m>
                <a:r>
                  <a:rPr lang="zh-TW" altLang="en-US" sz="1200" dirty="0">
                    <a:latin typeface="BiauKaiTC" panose="03000500000000000000" pitchFamily="66" charset="-120"/>
                    <a:ea typeface="BiauKaiTC" panose="03000500000000000000" pitchFamily="66" charset="-120"/>
                  </a:rPr>
                  <a:t> 的機率為 （</a:t>
                </a:r>
                <a:r>
                  <a:rPr lang="en-US" altLang="zh-TW" sz="1200" dirty="0">
                    <a:latin typeface="BiauKaiTC" panose="03000500000000000000" pitchFamily="66" charset="-120"/>
                    <a:ea typeface="BiauKaiTC" panose="03000500000000000000" pitchFamily="66" charset="-120"/>
                  </a:rPr>
                  <a:t>3.3.6</a:t>
                </a:r>
                <a:r>
                  <a:rPr lang="zh-TW" altLang="en-US" sz="1200" dirty="0">
                    <a:latin typeface="BiauKaiTC" panose="03000500000000000000" pitchFamily="66" charset="-120"/>
                    <a:ea typeface="BiauKaiTC" panose="03000500000000000000" pitchFamily="66" charset="-120"/>
                  </a:rPr>
                  <a:t>）式</a:t>
                </a:r>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 </a:t>
                </a:r>
                <a14:m>
                  <m:oMath xmlns:m="http://schemas.openxmlformats.org/officeDocument/2006/math">
                    <m:r>
                      <a:rPr lang="en-US" altLang="zh-TW" sz="1200" smtClean="0">
                        <a:latin typeface="Cambria Math" panose="02040503050406030204" pitchFamily="18" charset="0"/>
                        <a:ea typeface="BiauKaiTC" panose="03000500000000000000" pitchFamily="66" charset="-120"/>
                      </a:rPr>
                      <m:t>𝑌</m:t>
                    </m:r>
                    <m:r>
                      <a:rPr lang="en-US" altLang="zh-TW" sz="1200" smtClean="0">
                        <a:latin typeface="Cambria Math" panose="02040503050406030204" pitchFamily="18" charset="0"/>
                        <a:ea typeface="BiauKaiTC" panose="03000500000000000000" pitchFamily="66" charset="-120"/>
                      </a:rPr>
                      <m:t>=1</m:t>
                    </m:r>
                  </m:oMath>
                </a14:m>
                <a:r>
                  <a:rPr lang="zh-TW" altLang="en-US" sz="1200" dirty="0">
                    <a:latin typeface="BiauKaiTC" panose="03000500000000000000" pitchFamily="66" charset="-120"/>
                    <a:ea typeface="BiauKaiTC" panose="03000500000000000000" pitchFamily="66" charset="-120"/>
                  </a:rPr>
                  <a:t>的機率為 （</a:t>
                </a:r>
                <a:r>
                  <a:rPr lang="en-US" altLang="zh-TW" sz="1200" dirty="0">
                    <a:latin typeface="BiauKaiTC" panose="03000500000000000000" pitchFamily="66" charset="-120"/>
                    <a:ea typeface="BiauKaiTC" panose="03000500000000000000" pitchFamily="66" charset="-120"/>
                  </a:rPr>
                  <a:t>3.3.5</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由（</a:t>
                </a:r>
                <a:r>
                  <a:rPr lang="en-US" altLang="zh-TW" sz="1200" dirty="0">
                    <a:latin typeface="BiauKaiTC" panose="03000500000000000000" pitchFamily="66" charset="-120"/>
                    <a:ea typeface="BiauKaiTC" panose="03000500000000000000" pitchFamily="66" charset="-120"/>
                  </a:rPr>
                  <a:t>3.3.3</a:t>
                </a:r>
                <a:r>
                  <a:rPr lang="zh-TW" altLang="zh-TW" sz="1200" dirty="0">
                    <a:latin typeface="BiauKaiTC" panose="03000500000000000000" pitchFamily="66" charset="-120"/>
                    <a:ea typeface="BiauKaiTC" panose="03000500000000000000" pitchFamily="66" charset="-120"/>
                  </a:rPr>
                  <a:t>）式可以推導出</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3.3.4</a:t>
                </a:r>
                <a:r>
                  <a:rPr lang="zh-TW" altLang="en-US" sz="1200" dirty="0">
                    <a:latin typeface="BiauKaiTC" panose="03000500000000000000" pitchFamily="66" charset="-120"/>
                    <a:ea typeface="BiauKaiTC" panose="03000500000000000000" pitchFamily="66" charset="-120"/>
                  </a:rPr>
                  <a:t>）</a:t>
                </a:r>
                <a:br>
                  <a:rPr lang="en-US" altLang="zh-TW" sz="1200" dirty="0">
                    <a:latin typeface="BiauKaiTC" panose="03000500000000000000" pitchFamily="66" charset="-120"/>
                    <a:ea typeface="BiauKaiTC" panose="03000500000000000000" pitchFamily="66" charset="-120"/>
                  </a:rPr>
                </a:br>
                <a:r>
                  <a:rPr lang="zh-TW" altLang="zh-TW" sz="1200" dirty="0">
                    <a:latin typeface="BiauKaiTC" panose="03000500000000000000" pitchFamily="66" charset="-120"/>
                    <a:ea typeface="BiauKaiTC" panose="03000500000000000000" pitchFamily="66" charset="-120"/>
                  </a:rPr>
                  <a:t>在</a:t>
                </a:r>
                <a:r>
                  <a:rPr lang="en-US" altLang="zh-TW" sz="1200" dirty="0">
                    <a:latin typeface="BiauKaiTC" panose="03000500000000000000" pitchFamily="66" charset="-120"/>
                    <a:ea typeface="BiauKaiTC" panose="03000500000000000000" pitchFamily="66" charset="-120"/>
                  </a:rPr>
                  <a:t> ZIB </a:t>
                </a:r>
                <a:r>
                  <a:rPr lang="zh-TW" altLang="zh-TW" sz="1200" dirty="0">
                    <a:latin typeface="BiauKaiTC" panose="03000500000000000000" pitchFamily="66" charset="-120"/>
                    <a:ea typeface="BiauKaiTC" panose="03000500000000000000" pitchFamily="66" charset="-120"/>
                  </a:rPr>
                  <a:t>模型下，將 </a:t>
                </a:r>
                <a:r>
                  <a:rPr lang="en-US" altLang="zh-TW" sz="1200" i="0">
                    <a:latin typeface="Cambria Math" panose="02040503050406030204" pitchFamily="18" charset="0"/>
                    <a:ea typeface="BiauKaiTC" panose="03000500000000000000" pitchFamily="66" charset="-120"/>
                  </a:rPr>
                  <a:t>𝑌=0</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與 </a:t>
                </a:r>
                <a:r>
                  <a:rPr lang="en-US" altLang="zh-TW" sz="1200" i="0">
                    <a:latin typeface="Cambria Math" panose="02040503050406030204" pitchFamily="18" charset="0"/>
                    <a:ea typeface="BiauKaiTC" panose="03000500000000000000" pitchFamily="66" charset="-120"/>
                  </a:rPr>
                  <a:t>𝑌=1</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簡化成</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3.3.5</a:t>
                </a:r>
                <a:r>
                  <a:rPr lang="zh-TW" altLang="en-US" sz="1200" dirty="0">
                    <a:latin typeface="BiauKaiTC" panose="03000500000000000000" pitchFamily="66" charset="-120"/>
                    <a:ea typeface="BiauKaiTC" panose="03000500000000000000" pitchFamily="66" charset="-120"/>
                  </a:rPr>
                  <a:t>）及（</a:t>
                </a:r>
                <a:r>
                  <a:rPr lang="en-US" altLang="zh-TW" sz="1200" dirty="0">
                    <a:latin typeface="BiauKaiTC" panose="03000500000000000000" pitchFamily="66" charset="-120"/>
                    <a:ea typeface="BiauKaiTC" panose="03000500000000000000" pitchFamily="66" charset="-120"/>
                  </a:rPr>
                  <a:t>3.3.6</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3.3.5</a:t>
                </a:r>
                <a:r>
                  <a:rPr lang="zh-TW" altLang="en-US" sz="1200" dirty="0">
                    <a:latin typeface="BiauKaiTC" panose="03000500000000000000" pitchFamily="66" charset="-120"/>
                    <a:ea typeface="BiauKaiTC" panose="03000500000000000000" pitchFamily="66" charset="-120"/>
                  </a:rPr>
                  <a:t>）式為 </a:t>
                </a:r>
                <a:r>
                  <a:rPr lang="en-US" altLang="zh-TW" sz="1200" i="0">
                    <a:latin typeface="Cambria Math" panose="02040503050406030204" pitchFamily="18" charset="0"/>
                    <a:ea typeface="BiauKaiTC" panose="03000500000000000000" pitchFamily="66" charset="-120"/>
                  </a:rPr>
                  <a:t>𝑌=1</a:t>
                </a:r>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3.3.6</a:t>
                </a:r>
                <a:r>
                  <a:rPr lang="zh-TW" altLang="en-US" sz="1200" dirty="0">
                    <a:latin typeface="BiauKaiTC" panose="03000500000000000000" pitchFamily="66" charset="-120"/>
                    <a:ea typeface="BiauKaiTC" panose="03000500000000000000" pitchFamily="66" charset="-120"/>
                  </a:rPr>
                  <a:t>）式為 </a:t>
                </a:r>
                <a:r>
                  <a:rPr lang="en-US" altLang="zh-TW" sz="1200" i="0">
                    <a:latin typeface="Cambria Math" panose="02040503050406030204" pitchFamily="18" charset="0"/>
                    <a:ea typeface="BiauKaiTC" panose="03000500000000000000" pitchFamily="66" charset="-120"/>
                  </a:rPr>
                  <a:t>𝑌=</a:t>
                </a:r>
                <a:r>
                  <a:rPr lang="en-US" altLang="zh-TW" sz="1200" b="0" i="0">
                    <a:latin typeface="Cambria Math" panose="02040503050406030204" pitchFamily="18" charset="0"/>
                    <a:ea typeface="BiauKaiTC" panose="03000500000000000000" pitchFamily="66" charset="-120"/>
                  </a:rPr>
                  <a:t>0</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21</a:t>
            </a:fld>
            <a:endParaRPr kumimoji="1" lang="zh-TW" altLang="en-US"/>
          </a:p>
        </p:txBody>
      </p:sp>
    </p:spTree>
    <p:extLst>
      <p:ext uri="{BB962C8B-B14F-4D97-AF65-F5344CB8AC3E}">
        <p14:creationId xmlns:p14="http://schemas.microsoft.com/office/powerpoint/2010/main" val="240702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透過上述，可</a:t>
                </a:r>
                <a:r>
                  <a:rPr lang="zh-TW" altLang="zh-TW" sz="1200" dirty="0">
                    <a:latin typeface="BiauKaiTC" panose="03000500000000000000" pitchFamily="66" charset="-120"/>
                    <a:ea typeface="BiauKaiTC" panose="03000500000000000000" pitchFamily="66" charset="-120"/>
                  </a:rPr>
                  <a:t>將 </a:t>
                </a:r>
                <a14:m>
                  <m:oMath xmlns:m="http://schemas.openxmlformats.org/officeDocument/2006/math">
                    <m:r>
                      <a:rPr lang="en-US" altLang="zh-TW" sz="1200">
                        <a:latin typeface="Cambria Math" panose="02040503050406030204" pitchFamily="18" charset="0"/>
                        <a:ea typeface="BiauKaiTC" panose="03000500000000000000" pitchFamily="66" charset="-120"/>
                      </a:rPr>
                      <m:t>𝑌</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的機率分</a:t>
                </a:r>
                <a:r>
                  <a:rPr lang="zh-TW" altLang="en-US" sz="1200" dirty="0">
                    <a:latin typeface="BiauKaiTC" panose="03000500000000000000" pitchFamily="66" charset="-120"/>
                    <a:ea typeface="BiauKaiTC" panose="03000500000000000000" pitchFamily="66" charset="-120"/>
                  </a:rPr>
                  <a:t>配</a:t>
                </a:r>
                <a:r>
                  <a:rPr lang="zh-TW" altLang="zh-TW" sz="1200" dirty="0">
                    <a:latin typeface="BiauKaiTC" panose="03000500000000000000" pitchFamily="66" charset="-120"/>
                    <a:ea typeface="BiauKaiTC" panose="03000500000000000000" pitchFamily="66" charset="-120"/>
                  </a:rPr>
                  <a:t>表示成 </a:t>
                </a:r>
                <a14:m>
                  <m:oMath xmlns:m="http://schemas.openxmlformats.org/officeDocument/2006/math">
                    <m:r>
                      <a:rPr lang="en-US" altLang="zh-TW" sz="1200">
                        <a:latin typeface="Cambria Math" panose="02040503050406030204" pitchFamily="18" charset="0"/>
                        <a:ea typeface="BiauKaiTC" panose="03000500000000000000" pitchFamily="66" charset="-120"/>
                      </a:rPr>
                      <m:t>𝑌</m:t>
                    </m:r>
                  </m:oMath>
                </a14:m>
                <a:r>
                  <a:rPr lang="zh-TW" altLang="en-US" sz="1200" dirty="0">
                    <a:latin typeface="BiauKaiTC" panose="03000500000000000000" pitchFamily="66" charset="-120"/>
                    <a:ea typeface="BiauKaiTC" panose="03000500000000000000" pitchFamily="66" charset="-120"/>
                  </a:rPr>
                  <a:t> 服從機率值為 </a:t>
                </a:r>
                <a:r>
                  <a:rPr lang="en-US" altLang="zh-TW" sz="1200" i="0" dirty="0">
                    <a:latin typeface="Cambria Math" panose="02040503050406030204" pitchFamily="18" charset="0"/>
                    <a:ea typeface="BiauKaiTC" panose="03000500000000000000" pitchFamily="66" charset="-120"/>
                  </a:rPr>
                  <a:t>𝜋 </a:t>
                </a:r>
                <a:r>
                  <a:rPr lang="zh-TW" altLang="en-US" sz="1200" i="0" dirty="0">
                    <a:latin typeface="Cambria Math" panose="02040503050406030204" pitchFamily="18" charset="0"/>
                    <a:ea typeface="BiauKaiTC" panose="03000500000000000000" pitchFamily="66" charset="-120"/>
                  </a:rPr>
                  <a:t>的伯努利分配</a:t>
                </a:r>
                <a:r>
                  <a:rPr lang="zh-TW" altLang="zh-TW" sz="1200" dirty="0">
                    <a:latin typeface="BiauKaiTC" panose="03000500000000000000" pitchFamily="66" charset="-120"/>
                    <a:ea typeface="BiauKaiTC" panose="03000500000000000000" pitchFamily="66" charset="-120"/>
                  </a:rPr>
                  <a:t>，其中 </a:t>
                </a:r>
                <a14:m>
                  <m:oMath xmlns:m="http://schemas.openxmlformats.org/officeDocument/2006/math">
                    <m:r>
                      <a:rPr lang="en-US" altLang="zh-TW" sz="1200">
                        <a:latin typeface="Cambria Math" panose="02040503050406030204" pitchFamily="18" charset="0"/>
                        <a:ea typeface="BiauKaiTC" panose="03000500000000000000" pitchFamily="66" charset="-120"/>
                      </a:rPr>
                      <m:t>𝜋</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由 （</a:t>
                </a:r>
                <a:r>
                  <a:rPr lang="en-US" altLang="zh-TW" sz="1200" dirty="0">
                    <a:latin typeface="BiauKaiTC" panose="03000500000000000000" pitchFamily="66" charset="-120"/>
                    <a:ea typeface="BiauKaiTC" panose="03000500000000000000" pitchFamily="66" charset="-120"/>
                  </a:rPr>
                  <a:t>3.3.5</a:t>
                </a:r>
                <a:r>
                  <a:rPr lang="zh-TW" altLang="zh-TW" sz="1200" dirty="0">
                    <a:latin typeface="BiauKaiTC" panose="03000500000000000000" pitchFamily="66" charset="-120"/>
                    <a:ea typeface="BiauKaiTC" panose="03000500000000000000" pitchFamily="66" charset="-120"/>
                  </a:rPr>
                  <a:t>） 式定義</a:t>
                </a:r>
                <a:endParaRPr lang="en-US" altLang="zh-TW" sz="1200" dirty="0">
                  <a:latin typeface="BiauKaiTC" panose="03000500000000000000" pitchFamily="66" charset="-120"/>
                  <a:ea typeface="BiauKaiTC" panose="03000500000000000000" pitchFamily="66" charset="-120"/>
                </a:endParaRPr>
              </a:p>
              <a:p>
                <a:endParaRPr kumimoji="1"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令 </a:t>
                </a:r>
                <a14:m>
                  <m:oMath xmlns:m="http://schemas.openxmlformats.org/officeDocument/2006/math">
                    <m:r>
                      <m:rPr>
                        <m:sty m:val="p"/>
                      </m:rPr>
                      <a:rPr lang="en-US" altLang="zh-TW" sz="1200">
                        <a:latin typeface="Cambria Math" panose="02040503050406030204" pitchFamily="18" charset="0"/>
                        <a:ea typeface="BiauKaiTC" panose="03000500000000000000" pitchFamily="66" charset="-120"/>
                      </a:rPr>
                      <m:t>Θ</m:t>
                    </m:r>
                    <m:r>
                      <a:rPr lang="en-US" altLang="zh-TW" sz="1200">
                        <a:latin typeface="Cambria Math" panose="02040503050406030204" pitchFamily="18" charset="0"/>
                        <a:ea typeface="BiauKaiTC" panose="03000500000000000000" pitchFamily="66" charset="-120"/>
                      </a:rPr>
                      <m:t>=(</m:t>
                    </m:r>
                    <m:r>
                      <a:rPr lang="en-US" altLang="zh-TW" sz="1200">
                        <a:latin typeface="Cambria Math" panose="02040503050406030204" pitchFamily="18" charset="0"/>
                        <a:ea typeface="BiauKaiTC" panose="03000500000000000000" pitchFamily="66" charset="-120"/>
                      </a:rPr>
                      <m:t>𝛽</m:t>
                    </m:r>
                    <m:r>
                      <a:rPr lang="en-US" altLang="zh-TW" sz="1200">
                        <a:latin typeface="Cambria Math" panose="02040503050406030204" pitchFamily="18" charset="0"/>
                        <a:ea typeface="BiauKaiTC" panose="03000500000000000000" pitchFamily="66" charset="-120"/>
                      </a:rPr>
                      <m:t>,</m:t>
                    </m:r>
                    <m:r>
                      <a:rPr lang="en-US" altLang="zh-TW" sz="1200" b="0" i="1" smtClean="0">
                        <a:latin typeface="Cambria Math" panose="02040503050406030204" pitchFamily="18" charset="0"/>
                        <a:ea typeface="BiauKaiTC" panose="03000500000000000000" pitchFamily="66" charset="-120"/>
                      </a:rPr>
                      <m:t>𝛿</m:t>
                    </m:r>
                    <m:r>
                      <a:rPr lang="en-US" altLang="zh-TW" sz="1200">
                        <a:latin typeface="Cambria Math" panose="02040503050406030204" pitchFamily="18" charset="0"/>
                        <a:ea typeface="BiauKaiTC" panose="03000500000000000000" pitchFamily="66" charset="-120"/>
                      </a:rPr>
                      <m:t>)</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，給定反應變數 </a:t>
                </a:r>
                <a14:m>
                  <m:oMath xmlns:m="http://schemas.openxmlformats.org/officeDocument/2006/math">
                    <m:r>
                      <a:rPr lang="en-US" altLang="zh-TW" sz="1200">
                        <a:latin typeface="Cambria Math" panose="02040503050406030204" pitchFamily="18" charset="0"/>
                        <a:ea typeface="BiauKaiTC" panose="03000500000000000000" pitchFamily="66" charset="-120"/>
                      </a:rPr>
                      <m:t>𝑌</m:t>
                    </m:r>
                    <m:r>
                      <a:rPr lang="en-US" altLang="zh-TW" sz="1200">
                        <a:latin typeface="Cambria Math" panose="02040503050406030204" pitchFamily="18" charset="0"/>
                        <a:ea typeface="BiauKaiTC" panose="03000500000000000000" pitchFamily="66" charset="-120"/>
                      </a:rPr>
                      <m:t>=(</m:t>
                    </m:r>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𝑦</m:t>
                        </m:r>
                      </m:e>
                      <m:sub>
                        <m:r>
                          <a:rPr lang="en-US" altLang="zh-TW" sz="1200">
                            <a:latin typeface="Cambria Math" panose="02040503050406030204" pitchFamily="18" charset="0"/>
                            <a:ea typeface="BiauKaiTC" panose="03000500000000000000" pitchFamily="66" charset="-120"/>
                          </a:rPr>
                          <m:t>1</m:t>
                        </m:r>
                      </m:sub>
                    </m:sSub>
                    <m:r>
                      <a:rPr lang="en-US" altLang="zh-TW" sz="1200">
                        <a:latin typeface="Cambria Math" panose="02040503050406030204" pitchFamily="18" charset="0"/>
                        <a:ea typeface="BiauKaiTC" panose="03000500000000000000" pitchFamily="66" charset="-120"/>
                      </a:rPr>
                      <m:t>,</m:t>
                    </m:r>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𝑦</m:t>
                        </m:r>
                      </m:e>
                      <m:sub>
                        <m:r>
                          <a:rPr lang="en-US" altLang="zh-TW" sz="1200">
                            <a:latin typeface="Cambria Math" panose="02040503050406030204" pitchFamily="18" charset="0"/>
                            <a:ea typeface="BiauKaiTC" panose="03000500000000000000" pitchFamily="66" charset="-120"/>
                          </a:rPr>
                          <m:t>2</m:t>
                        </m:r>
                      </m:sub>
                    </m:sSub>
                    <m:r>
                      <a:rPr lang="en-US" altLang="zh-TW" sz="1200">
                        <a:latin typeface="Cambria Math" panose="02040503050406030204" pitchFamily="18" charset="0"/>
                        <a:ea typeface="BiauKaiTC" panose="03000500000000000000" pitchFamily="66" charset="-120"/>
                      </a:rPr>
                      <m:t>,…,</m:t>
                    </m:r>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𝑦</m:t>
                        </m:r>
                      </m:e>
                      <m:sub>
                        <m:r>
                          <a:rPr lang="en-US" altLang="zh-TW" sz="1200">
                            <a:latin typeface="Cambria Math" panose="02040503050406030204" pitchFamily="18" charset="0"/>
                            <a:ea typeface="BiauKaiTC" panose="03000500000000000000" pitchFamily="66" charset="-120"/>
                          </a:rPr>
                          <m:t>𝑛</m:t>
                        </m:r>
                      </m:sub>
                    </m:sSub>
                    <m:r>
                      <a:rPr lang="en-US" altLang="zh-TW" sz="1200">
                        <a:latin typeface="Cambria Math" panose="02040503050406030204" pitchFamily="18" charset="0"/>
                        <a:ea typeface="BiauKaiTC" panose="03000500000000000000" pitchFamily="66" charset="-120"/>
                      </a:rPr>
                      <m:t>)</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為獨立樣本</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其</a:t>
                </a:r>
                <a:r>
                  <a:rPr lang="zh-TW" altLang="zh-TW" sz="1200" dirty="0">
                    <a:latin typeface="BiauKaiTC" panose="03000500000000000000" pitchFamily="66" charset="-120"/>
                    <a:ea typeface="BiauKaiTC" panose="03000500000000000000" pitchFamily="66" charset="-120"/>
                  </a:rPr>
                  <a:t>概似函數可以表示為</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3.3.7</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BiauKaiTC" panose="03000500000000000000" pitchFamily="66" charset="-120"/>
                    <a:ea typeface="BiauKaiTC" panose="03000500000000000000" pitchFamily="66" charset="-120"/>
                  </a:rPr>
                  <a:t>取對數得到對數概</a:t>
                </a:r>
                <a:r>
                  <a:rPr kumimoji="1" lang="zh-TW" altLang="en-US" sz="1200" dirty="0">
                    <a:latin typeface="BiauKaiTC" panose="03000500000000000000" pitchFamily="66" charset="-120"/>
                    <a:ea typeface="BiauKaiTC" panose="03000500000000000000" pitchFamily="66" charset="-120"/>
                  </a:rPr>
                  <a:t>似函數可以表示為</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3.3.8</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endParaRPr kumimoji="1" lang="en-US" altLang="zh-TW" sz="1200" dirty="0">
                  <a:latin typeface="BiauKaiTC" panose="03000500000000000000" pitchFamily="66" charset="-120"/>
                  <a:ea typeface="BiauKaiTC" panose="03000500000000000000" pitchFamily="66" charset="-120"/>
                </a:endParaRPr>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透過上述，可</a:t>
                </a:r>
                <a:r>
                  <a:rPr lang="zh-TW" altLang="zh-TW" sz="1200" dirty="0">
                    <a:latin typeface="BiauKaiTC" panose="03000500000000000000" pitchFamily="66" charset="-120"/>
                    <a:ea typeface="BiauKaiTC" panose="03000500000000000000" pitchFamily="66" charset="-120"/>
                  </a:rPr>
                  <a:t>將 </a:t>
                </a:r>
                <a:r>
                  <a:rPr lang="en-US" altLang="zh-TW" sz="1200" i="0">
                    <a:latin typeface="Cambria Math" panose="02040503050406030204" pitchFamily="18" charset="0"/>
                    <a:ea typeface="BiauKaiTC" panose="03000500000000000000" pitchFamily="66" charset="-120"/>
                  </a:rPr>
                  <a:t>𝑌</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的機率分</a:t>
                </a:r>
                <a:r>
                  <a:rPr lang="zh-TW" altLang="en-US" sz="1200" dirty="0">
                    <a:latin typeface="BiauKaiTC" panose="03000500000000000000" pitchFamily="66" charset="-120"/>
                    <a:ea typeface="BiauKaiTC" panose="03000500000000000000" pitchFamily="66" charset="-120"/>
                  </a:rPr>
                  <a:t>配</a:t>
                </a:r>
                <a:r>
                  <a:rPr lang="zh-TW" altLang="zh-TW" sz="1200" dirty="0">
                    <a:latin typeface="BiauKaiTC" panose="03000500000000000000" pitchFamily="66" charset="-120"/>
                    <a:ea typeface="BiauKaiTC" panose="03000500000000000000" pitchFamily="66" charset="-120"/>
                  </a:rPr>
                  <a:t>表示成 </a:t>
                </a:r>
                <a:r>
                  <a:rPr lang="en-US" altLang="zh-TW" sz="1200" i="0">
                    <a:latin typeface="Cambria Math" panose="02040503050406030204" pitchFamily="18" charset="0"/>
                    <a:ea typeface="BiauKaiTC" panose="03000500000000000000" pitchFamily="66" charset="-120"/>
                  </a:rPr>
                  <a:t>𝑌~𝐵(1,𝜋)</a:t>
                </a:r>
                <a:r>
                  <a:rPr lang="zh-TW" altLang="zh-TW" sz="1200" dirty="0">
                    <a:latin typeface="BiauKaiTC" panose="03000500000000000000" pitchFamily="66" charset="-120"/>
                    <a:ea typeface="BiauKaiTC" panose="03000500000000000000" pitchFamily="66" charset="-120"/>
                  </a:rPr>
                  <a:t>，其中 </a:t>
                </a:r>
                <a:r>
                  <a:rPr lang="en-US" altLang="zh-TW" sz="1200" i="0">
                    <a:latin typeface="Cambria Math" panose="02040503050406030204" pitchFamily="18" charset="0"/>
                    <a:ea typeface="BiauKaiTC" panose="03000500000000000000" pitchFamily="66" charset="-120"/>
                  </a:rPr>
                  <a:t>𝜋</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由 （</a:t>
                </a:r>
                <a:r>
                  <a:rPr lang="en-US" altLang="zh-TW" sz="1200" dirty="0">
                    <a:latin typeface="BiauKaiTC" panose="03000500000000000000" pitchFamily="66" charset="-120"/>
                    <a:ea typeface="BiauKaiTC" panose="03000500000000000000" pitchFamily="66" charset="-120"/>
                  </a:rPr>
                  <a:t>3.3.5</a:t>
                </a:r>
                <a:r>
                  <a:rPr lang="zh-TW" altLang="zh-TW" sz="1200" dirty="0">
                    <a:latin typeface="BiauKaiTC" panose="03000500000000000000" pitchFamily="66" charset="-120"/>
                    <a:ea typeface="BiauKaiTC" panose="03000500000000000000" pitchFamily="66" charset="-120"/>
                  </a:rPr>
                  <a:t>） 式定義</a:t>
                </a:r>
                <a:endParaRPr lang="en-US" altLang="zh-TW" sz="1200" dirty="0">
                  <a:latin typeface="BiauKaiTC" panose="03000500000000000000" pitchFamily="66" charset="-120"/>
                  <a:ea typeface="BiauKaiTC" panose="03000500000000000000" pitchFamily="66" charset="-120"/>
                </a:endParaRPr>
              </a:p>
              <a:p>
                <a:endParaRPr kumimoji="1"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令 </a:t>
                </a:r>
                <a:r>
                  <a:rPr lang="en-US" altLang="zh-TW" sz="1200" i="0">
                    <a:latin typeface="Cambria Math" panose="02040503050406030204" pitchFamily="18" charset="0"/>
                    <a:ea typeface="BiauKaiTC" panose="03000500000000000000" pitchFamily="66" charset="-120"/>
                  </a:rPr>
                  <a:t>Θ=(𝛽,𝜃)</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，給定反應變數 </a:t>
                </a:r>
                <a:r>
                  <a:rPr lang="en-US" altLang="zh-TW" sz="1200" i="0">
                    <a:latin typeface="Cambria Math" panose="02040503050406030204" pitchFamily="18" charset="0"/>
                    <a:ea typeface="BiauKaiTC" panose="03000500000000000000" pitchFamily="66" charset="-120"/>
                  </a:rPr>
                  <a:t>𝑌=(𝑦</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1,𝑦</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2,…,𝑦</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𝑛)</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為獨立樣本，及解釋變數 </a:t>
                </a:r>
                <a:r>
                  <a:rPr lang="en-US" altLang="zh-TW" sz="1200" i="0">
                    <a:latin typeface="Cambria Math" panose="02040503050406030204" pitchFamily="18" charset="0"/>
                    <a:ea typeface="BiauKaiTC" panose="03000500000000000000" pitchFamily="66" charset="-120"/>
                  </a:rPr>
                  <a:t>𝐷=(𝑥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1,𝑥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2,…,𝑥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𝑛)</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，其中 </a:t>
                </a:r>
                <a:r>
                  <a:rPr lang="en-US" altLang="zh-TW" sz="1200" i="0">
                    <a:latin typeface="Cambria Math" panose="02040503050406030204" pitchFamily="18" charset="0"/>
                    <a:ea typeface="BiauKaiTC" panose="03000500000000000000" pitchFamily="66" charset="-120"/>
                  </a:rPr>
                  <a:t>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𝑖=(𝑥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𝑖1,𝑥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𝑖2,…,𝑥</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𝑖𝑝)</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對於 </a:t>
                </a:r>
                <a:r>
                  <a:rPr lang="en-US" altLang="zh-TW" sz="1200" i="0">
                    <a:latin typeface="Cambria Math" panose="02040503050406030204" pitchFamily="18" charset="0"/>
                    <a:ea typeface="BiauKaiTC" panose="03000500000000000000" pitchFamily="66" charset="-120"/>
                  </a:rPr>
                  <a:t>𝑖=1,2,…,𝑛</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。概似函數可以表示為</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3.3.7</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latin typeface="BiauKaiTC" panose="03000500000000000000" pitchFamily="66" charset="-120"/>
                    <a:ea typeface="BiauKaiTC" panose="03000500000000000000" pitchFamily="66" charset="-120"/>
                  </a:rPr>
                  <a:t>其對數函數概</a:t>
                </a:r>
                <a:r>
                  <a:rPr kumimoji="1" lang="zh-TW" altLang="en-US" sz="1200" dirty="0">
                    <a:latin typeface="BiauKaiTC" panose="03000500000000000000" pitchFamily="66" charset="-120"/>
                    <a:ea typeface="BiauKaiTC" panose="03000500000000000000" pitchFamily="66" charset="-120"/>
                  </a:rPr>
                  <a:t>似函數可以表示為</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3.3.8</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endParaRPr kumimoji="1" lang="en-US" altLang="zh-TW" sz="1200" dirty="0">
                  <a:latin typeface="BiauKaiTC" panose="03000500000000000000" pitchFamily="66" charset="-120"/>
                  <a:ea typeface="BiauKaiTC" panose="03000500000000000000" pitchFamily="66" charset="-120"/>
                </a:endParaRP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22</a:t>
            </a:fld>
            <a:endParaRPr kumimoji="1" lang="zh-TW" altLang="en-US"/>
          </a:p>
        </p:txBody>
      </p:sp>
    </p:spTree>
    <p:extLst>
      <p:ext uri="{BB962C8B-B14F-4D97-AF65-F5344CB8AC3E}">
        <p14:creationId xmlns:p14="http://schemas.microsoft.com/office/powerpoint/2010/main" val="2124753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將 </a:t>
                </a:r>
                <a14:m>
                  <m:oMath xmlns:m="http://schemas.openxmlformats.org/officeDocument/2006/math">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𝜋</m:t>
                        </m:r>
                      </m:e>
                      <m:sub>
                        <m:r>
                          <a:rPr lang="en-US" altLang="zh-TW" sz="1200">
                            <a:latin typeface="Cambria Math" panose="02040503050406030204" pitchFamily="18" charset="0"/>
                            <a:ea typeface="BiauKaiTC" panose="03000500000000000000" pitchFamily="66" charset="-120"/>
                          </a:rPr>
                          <m:t>𝑖</m:t>
                        </m:r>
                      </m:sub>
                    </m:sSub>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及 </a:t>
                </a:r>
                <a14:m>
                  <m:oMath xmlns:m="http://schemas.openxmlformats.org/officeDocument/2006/math">
                    <m:r>
                      <a:rPr lang="en-US" altLang="zh-TW" sz="1200">
                        <a:latin typeface="Cambria Math" panose="02040503050406030204" pitchFamily="18" charset="0"/>
                        <a:ea typeface="BiauKaiTC" panose="03000500000000000000" pitchFamily="66" charset="-120"/>
                      </a:rPr>
                      <m:t>1−</m:t>
                    </m:r>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𝜋</m:t>
                        </m:r>
                      </m:e>
                      <m:sub>
                        <m:r>
                          <a:rPr lang="en-US" altLang="zh-TW" sz="1200">
                            <a:latin typeface="Cambria Math" panose="02040503050406030204" pitchFamily="18" charset="0"/>
                            <a:ea typeface="BiauKaiTC" panose="03000500000000000000" pitchFamily="66" charset="-120"/>
                          </a:rPr>
                          <m:t>𝑖</m:t>
                        </m:r>
                      </m:sub>
                    </m:sSub>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代入後，進一步化簡可得</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3.3.9</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將 </a:t>
                </a:r>
                <a:r>
                  <a:rPr lang="en-US" altLang="zh-TW" sz="1200" i="0">
                    <a:latin typeface="Cambria Math" panose="02040503050406030204" pitchFamily="18" charset="0"/>
                    <a:ea typeface="BiauKaiTC" panose="03000500000000000000" pitchFamily="66" charset="-120"/>
                  </a:rPr>
                  <a:t>𝜋</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𝑖</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及 </a:t>
                </a:r>
                <a:r>
                  <a:rPr lang="en-US" altLang="zh-TW" sz="1200" i="0">
                    <a:latin typeface="Cambria Math" panose="02040503050406030204" pitchFamily="18" charset="0"/>
                    <a:ea typeface="BiauKaiTC" panose="03000500000000000000" pitchFamily="66" charset="-120"/>
                  </a:rPr>
                  <a:t>1−𝜋</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𝑖</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代入後，進一步化簡可得</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3.3.9</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23</a:t>
            </a:fld>
            <a:endParaRPr kumimoji="1" lang="zh-TW" altLang="en-US"/>
          </a:p>
        </p:txBody>
      </p:sp>
    </p:spTree>
    <p:extLst>
      <p:ext uri="{BB962C8B-B14F-4D97-AF65-F5344CB8AC3E}">
        <p14:creationId xmlns:p14="http://schemas.microsoft.com/office/powerpoint/2010/main" val="3737309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最大概似估計 </a:t>
                </a:r>
                <a14:m>
                  <m:oMath xmlns:m="http://schemas.openxmlformats.org/officeDocument/2006/math">
                    <m:r>
                      <a:rPr lang="en-US" altLang="zh-TW" sz="1200">
                        <a:latin typeface="Cambria Math" panose="02040503050406030204" pitchFamily="18" charset="0"/>
                        <a:ea typeface="BiauKaiTC" panose="03000500000000000000" pitchFamily="66" charset="-120"/>
                      </a:rPr>
                      <m:t>𝛽</m:t>
                    </m:r>
                  </m:oMath>
                </a14:m>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和</a:t>
                </a:r>
                <a:r>
                  <a:rPr lang="en-US" altLang="zh-TW" sz="1200" dirty="0">
                    <a:latin typeface="BiauKaiTC" panose="03000500000000000000" pitchFamily="66" charset="-120"/>
                    <a:ea typeface="BiauKaiTC" panose="03000500000000000000" pitchFamily="66" charset="-120"/>
                  </a:rPr>
                  <a:t> </a:t>
                </a:r>
                <a14:m>
                  <m:oMath xmlns:m="http://schemas.openxmlformats.org/officeDocument/2006/math">
                    <m:r>
                      <a:rPr lang="en-US" altLang="zh-TW" sz="1200" b="0" i="1" smtClean="0">
                        <a:latin typeface="Cambria Math" panose="02040503050406030204" pitchFamily="18" charset="0"/>
                        <a:ea typeface="BiauKaiTC" panose="03000500000000000000" pitchFamily="66" charset="-120"/>
                      </a:rPr>
                      <m:t>𝛿</m:t>
                    </m:r>
                    <m:r>
                      <a:rPr lang="en-US" altLang="zh-TW" sz="1200" b="0" i="1" smtClean="0">
                        <a:latin typeface="Cambria Math" panose="02040503050406030204" pitchFamily="18" charset="0"/>
                        <a:ea typeface="BiauKaiTC" panose="03000500000000000000" pitchFamily="66" charset="-120"/>
                      </a:rPr>
                      <m:t> </m:t>
                    </m:r>
                  </m:oMath>
                </a14:m>
                <a:r>
                  <a:rPr lang="zh-TW" altLang="zh-TW" sz="1200" dirty="0">
                    <a:latin typeface="BiauKaiTC" panose="03000500000000000000" pitchFamily="66" charset="-120"/>
                    <a:ea typeface="BiauKaiTC" panose="03000500000000000000" pitchFamily="66" charset="-120"/>
                  </a:rPr>
                  <a:t>可透過</a:t>
                </a:r>
                <a:r>
                  <a:rPr lang="zh-TW" altLang="en-US" sz="1200" dirty="0">
                    <a:latin typeface="BiauKaiTC" panose="03000500000000000000" pitchFamily="66" charset="-120"/>
                    <a:ea typeface="BiauKaiTC" panose="03000500000000000000" pitchFamily="66" charset="-120"/>
                  </a:rPr>
                  <a:t>滿足（</a:t>
                </a:r>
                <a:r>
                  <a:rPr lang="en-US" altLang="zh-TW" sz="1200" dirty="0">
                    <a:latin typeface="BiauKaiTC" panose="03000500000000000000" pitchFamily="66" charset="-120"/>
                    <a:ea typeface="BiauKaiTC" panose="03000500000000000000" pitchFamily="66" charset="-120"/>
                  </a:rPr>
                  <a:t>3.3.10</a:t>
                </a:r>
                <a:r>
                  <a:rPr lang="zh-TW" altLang="en-US" sz="1200" dirty="0">
                    <a:latin typeface="BiauKaiTC" panose="03000500000000000000" pitchFamily="66" charset="-120"/>
                    <a:ea typeface="BiauKaiTC" panose="03000500000000000000" pitchFamily="66" charset="-120"/>
                  </a:rPr>
                  <a:t>）式</a:t>
                </a:r>
                <a:r>
                  <a:rPr lang="zh-TW" altLang="zh-TW" sz="1200" dirty="0">
                    <a:latin typeface="BiauKaiTC" panose="03000500000000000000" pitchFamily="66" charset="-120"/>
                    <a:ea typeface="BiauKaiTC" panose="03000500000000000000" pitchFamily="66" charset="-120"/>
                  </a:rPr>
                  <a:t>獲</a:t>
                </a:r>
                <a:r>
                  <a:rPr lang="zh-TW" altLang="en-US" sz="1200" dirty="0">
                    <a:latin typeface="BiauKaiTC" panose="03000500000000000000" pitchFamily="66" charset="-120"/>
                    <a:ea typeface="BiauKaiTC" panose="03000500000000000000" pitchFamily="66" charset="-120"/>
                  </a:rPr>
                  <a:t>得。</a:t>
                </a:r>
                <a:endParaRPr lang="zh-TW"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Cambria Math" panose="02040503050406030204" pitchFamily="18" charset="0"/>
                    <a:ea typeface="BiauKaiTC" panose="03000500000000000000" pitchFamily="66" charset="-120"/>
                  </a:rPr>
                  <a:t>其中，</a:t>
                </a:r>
                <a14:m>
                  <m:oMath xmlns:m="http://schemas.openxmlformats.org/officeDocument/2006/math">
                    <m:r>
                      <a:rPr lang="en-US" altLang="zh-TW" sz="1200">
                        <a:latin typeface="Cambria Math" panose="02040503050406030204" pitchFamily="18" charset="0"/>
                        <a:ea typeface="BiauKaiTC" panose="03000500000000000000" pitchFamily="66" charset="-120"/>
                      </a:rPr>
                      <m:t>Ω</m:t>
                    </m:r>
                  </m:oMath>
                </a14:m>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是 </a:t>
                </a:r>
                <a14:m>
                  <m:oMath xmlns:m="http://schemas.openxmlformats.org/officeDocument/2006/math">
                    <m:r>
                      <m:rPr>
                        <m:sty m:val="p"/>
                      </m:rPr>
                      <a:rPr lang="en-US" altLang="zh-TW" sz="1200">
                        <a:latin typeface="Cambria Math" panose="02040503050406030204" pitchFamily="18" charset="0"/>
                        <a:ea typeface="BiauKaiTC" panose="03000500000000000000" pitchFamily="66" charset="-120"/>
                      </a:rPr>
                      <m:t>Θ</m:t>
                    </m:r>
                    <m:r>
                      <a:rPr lang="en-US" altLang="zh-TW" sz="1200">
                        <a:latin typeface="Cambria Math" panose="02040503050406030204" pitchFamily="18" charset="0"/>
                        <a:ea typeface="BiauKaiTC" panose="03000500000000000000" pitchFamily="66" charset="-120"/>
                      </a:rPr>
                      <m:t>=(</m:t>
                    </m:r>
                    <m:r>
                      <a:rPr lang="en-US" altLang="zh-TW" sz="1200">
                        <a:latin typeface="Cambria Math" panose="02040503050406030204" pitchFamily="18" charset="0"/>
                        <a:ea typeface="BiauKaiTC" panose="03000500000000000000" pitchFamily="66" charset="-120"/>
                      </a:rPr>
                      <m:t>𝛽</m:t>
                    </m:r>
                    <m:r>
                      <a:rPr lang="en-US" altLang="zh-TW" sz="1200">
                        <a:latin typeface="Cambria Math" panose="02040503050406030204" pitchFamily="18" charset="0"/>
                        <a:ea typeface="BiauKaiTC" panose="03000500000000000000" pitchFamily="66" charset="-120"/>
                      </a:rPr>
                      <m:t>,</m:t>
                    </m:r>
                    <m:r>
                      <a:rPr lang="en-US" altLang="zh-TW" sz="1200" b="0" i="1" smtClean="0">
                        <a:latin typeface="Cambria Math" panose="02040503050406030204" pitchFamily="18" charset="0"/>
                        <a:ea typeface="BiauKaiTC" panose="03000500000000000000" pitchFamily="66" charset="-120"/>
                      </a:rPr>
                      <m:t>𝛿</m:t>
                    </m:r>
                    <m:r>
                      <a:rPr lang="en-US" altLang="zh-TW" sz="1200">
                        <a:latin typeface="Cambria Math" panose="02040503050406030204" pitchFamily="18" charset="0"/>
                        <a:ea typeface="BiauKaiTC" panose="03000500000000000000" pitchFamily="66" charset="-120"/>
                      </a:rPr>
                      <m:t>)</m:t>
                    </m:r>
                  </m:oMath>
                </a14:m>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的解空間。</a:t>
                </a:r>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最大概似估計 </a:t>
                </a:r>
                <a:r>
                  <a:rPr lang="en-US" altLang="zh-TW" sz="1200" i="0">
                    <a:latin typeface="Cambria Math" panose="02040503050406030204" pitchFamily="18" charset="0"/>
                    <a:ea typeface="BiauKaiTC" panose="03000500000000000000" pitchFamily="66" charset="-120"/>
                  </a:rPr>
                  <a:t>𝛽</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和 </a:t>
                </a:r>
                <a:r>
                  <a:rPr lang="en-US" altLang="zh-TW" sz="1200" i="0">
                    <a:latin typeface="Cambria Math" panose="02040503050406030204" pitchFamily="18" charset="0"/>
                    <a:ea typeface="BiauKaiTC" panose="03000500000000000000" pitchFamily="66" charset="-120"/>
                  </a:rPr>
                  <a:t>𝜃</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可透過</a:t>
                </a:r>
                <a:r>
                  <a:rPr lang="zh-TW" altLang="en-US" sz="1200" dirty="0">
                    <a:latin typeface="BiauKaiTC" panose="03000500000000000000" pitchFamily="66" charset="-120"/>
                    <a:ea typeface="BiauKaiTC" panose="03000500000000000000" pitchFamily="66" charset="-120"/>
                  </a:rPr>
                  <a:t>滿足（</a:t>
                </a:r>
                <a:r>
                  <a:rPr lang="en-US" altLang="zh-TW" sz="1200" dirty="0">
                    <a:latin typeface="BiauKaiTC" panose="03000500000000000000" pitchFamily="66" charset="-120"/>
                    <a:ea typeface="BiauKaiTC" panose="03000500000000000000" pitchFamily="66" charset="-120"/>
                  </a:rPr>
                  <a:t>3.310</a:t>
                </a:r>
                <a:r>
                  <a:rPr lang="zh-TW" altLang="en-US" sz="1200" dirty="0">
                    <a:latin typeface="BiauKaiTC" panose="03000500000000000000" pitchFamily="66" charset="-120"/>
                    <a:ea typeface="BiauKaiTC" panose="03000500000000000000" pitchFamily="66" charset="-120"/>
                  </a:rPr>
                  <a:t>）式</a:t>
                </a:r>
                <a:r>
                  <a:rPr lang="zh-TW" altLang="zh-TW" sz="1200" dirty="0">
                    <a:latin typeface="BiauKaiTC" panose="03000500000000000000" pitchFamily="66" charset="-120"/>
                    <a:ea typeface="BiauKaiTC" panose="03000500000000000000" pitchFamily="66" charset="-120"/>
                  </a:rPr>
                  <a:t>獲</a:t>
                </a:r>
                <a:r>
                  <a:rPr lang="zh-TW" altLang="en-US" sz="1200" dirty="0">
                    <a:latin typeface="BiauKaiTC" panose="03000500000000000000" pitchFamily="66" charset="-120"/>
                    <a:ea typeface="BiauKaiTC" panose="03000500000000000000" pitchFamily="66" charset="-120"/>
                  </a:rPr>
                  <a:t>得。</a:t>
                </a:r>
                <a:endParaRPr lang="zh-TW"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Cambria Math" panose="02040503050406030204" pitchFamily="18" charset="0"/>
                    <a:ea typeface="BiauKaiTC" panose="03000500000000000000" pitchFamily="66" charset="-120"/>
                  </a:rPr>
                  <a:t>其中，</a:t>
                </a:r>
                <a:r>
                  <a:rPr lang="en-US" altLang="zh-TW" sz="1200" i="0">
                    <a:latin typeface="Cambria Math" panose="02040503050406030204" pitchFamily="18" charset="0"/>
                    <a:ea typeface="BiauKaiTC" panose="03000500000000000000" pitchFamily="66" charset="-120"/>
                  </a:rPr>
                  <a:t>Ω</a:t>
                </a:r>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是 </a:t>
                </a:r>
                <a:r>
                  <a:rPr lang="en-US" altLang="zh-TW" sz="1200" i="0">
                    <a:latin typeface="Cambria Math" panose="02040503050406030204" pitchFamily="18" charset="0"/>
                    <a:ea typeface="BiauKaiTC" panose="03000500000000000000" pitchFamily="66" charset="-120"/>
                  </a:rPr>
                  <a:t>Θ=(𝛽, 𝜃)</a:t>
                </a:r>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的解空間。</a:t>
                </a: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24</a:t>
            </a:fld>
            <a:endParaRPr kumimoji="1" lang="zh-TW" altLang="en-US"/>
          </a:p>
        </p:txBody>
      </p:sp>
    </p:spTree>
    <p:extLst>
      <p:ext uri="{BB962C8B-B14F-4D97-AF65-F5344CB8AC3E}">
        <p14:creationId xmlns:p14="http://schemas.microsoft.com/office/powerpoint/2010/main" val="129244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algn="l"/>
                <a:r>
                  <a:rPr lang="zh-TW" altLang="en-US" sz="1200" dirty="0">
                    <a:latin typeface="BiauKaiTC" panose="03000500000000000000" pitchFamily="66" charset="-120"/>
                    <a:ea typeface="BiauKaiTC" panose="03000500000000000000" pitchFamily="66" charset="-120"/>
                  </a:rPr>
                  <a:t>為了避免模型過度配適，選擇使用彈性網路（</a:t>
                </a:r>
                <a:r>
                  <a:rPr lang="en-US" altLang="zh-TW" sz="1200" dirty="0">
                    <a:latin typeface="BiauKaiTC" panose="03000500000000000000" pitchFamily="66" charset="-120"/>
                    <a:ea typeface="BiauKaiTC" panose="03000500000000000000" pitchFamily="66" charset="-120"/>
                  </a:rPr>
                  <a:t>elastic net</a:t>
                </a:r>
                <a:r>
                  <a:rPr lang="zh-TW" altLang="en-US" sz="1200" dirty="0">
                    <a:latin typeface="BiauKaiTC" panose="03000500000000000000" pitchFamily="66" charset="-120"/>
                    <a:ea typeface="BiauKaiTC" panose="03000500000000000000" pitchFamily="66" charset="-120"/>
                  </a:rPr>
                  <a:t>）作為正則化的懲罰項</a:t>
                </a:r>
                <a:r>
                  <a:rPr lang="zh-TW" altLang="zh-TW" sz="1200" dirty="0">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其</a:t>
                </a:r>
                <a:r>
                  <a:rPr lang="zh-TW" altLang="zh-TW" sz="1200" dirty="0">
                    <a:latin typeface="BiauKaiTC" panose="03000500000000000000" pitchFamily="66" charset="-120"/>
                    <a:ea typeface="BiauKaiTC" panose="03000500000000000000" pitchFamily="66" charset="-120"/>
                  </a:rPr>
                  <a:t>目標函數</a:t>
                </a:r>
                <a:r>
                  <a:rPr lang="zh-TW" altLang="en-US" sz="1200" dirty="0">
                    <a:latin typeface="BiauKaiTC" panose="03000500000000000000" pitchFamily="66" charset="-120"/>
                    <a:ea typeface="BiauKaiTC" panose="03000500000000000000" pitchFamily="66" charset="-120"/>
                  </a:rPr>
                  <a:t> 「對數概似函數正則化</a:t>
                </a:r>
                <a:r>
                  <a:rPr lang="zh-TW" altLang="zh-TW" sz="1200" dirty="0">
                    <a:latin typeface="BiauKaiTC" panose="03000500000000000000" pitchFamily="66" charset="-120"/>
                    <a:ea typeface="BiauKaiTC" panose="03000500000000000000" pitchFamily="66" charset="-120"/>
                  </a:rPr>
                  <a:t> </a:t>
                </a:r>
                <a14:m>
                  <m:oMath xmlns:m="http://schemas.openxmlformats.org/officeDocument/2006/math">
                    <m:sSup>
                      <m:sSupPr>
                        <m:ctrlPr>
                          <a:rPr lang="zh-TW" altLang="zh-TW" sz="1200" i="1">
                            <a:latin typeface="Cambria Math" panose="02040503050406030204" pitchFamily="18" charset="0"/>
                            <a:ea typeface="BiauKaiTC" panose="03000500000000000000" pitchFamily="66" charset="-120"/>
                          </a:rPr>
                        </m:ctrlPr>
                      </m:sSupPr>
                      <m:e>
                        <m:r>
                          <a:rPr lang="en-US" altLang="zh-TW" sz="1200">
                            <a:latin typeface="Cambria Math" panose="02040503050406030204" pitchFamily="18" charset="0"/>
                            <a:ea typeface="BiauKaiTC" panose="03000500000000000000" pitchFamily="66" charset="-120"/>
                          </a:rPr>
                          <m:t>𝓁</m:t>
                        </m:r>
                      </m:e>
                      <m:sup>
                        <m:r>
                          <a:rPr lang="en-US" altLang="zh-TW" sz="1200">
                            <a:latin typeface="Cambria Math" panose="02040503050406030204" pitchFamily="18" charset="0"/>
                            <a:ea typeface="BiauKaiTC" panose="03000500000000000000" pitchFamily="66" charset="-120"/>
                          </a:rPr>
                          <m:t>𝐸</m:t>
                        </m:r>
                      </m:sup>
                    </m:sSup>
                    <m:d>
                      <m:dPr>
                        <m:ctrlPr>
                          <a:rPr lang="zh-TW" altLang="zh-TW" sz="1200" i="1">
                            <a:latin typeface="Cambria Math" panose="02040503050406030204" pitchFamily="18" charset="0"/>
                            <a:ea typeface="BiauKaiTC" panose="03000500000000000000" pitchFamily="66" charset="-120"/>
                          </a:rPr>
                        </m:ctrlPr>
                      </m:dPr>
                      <m:e>
                        <m:r>
                          <m:rPr>
                            <m:sty m:val="p"/>
                          </m:rPr>
                          <a:rPr lang="en-US" altLang="zh-TW" sz="1200">
                            <a:latin typeface="Cambria Math" panose="02040503050406030204" pitchFamily="18" charset="0"/>
                            <a:ea typeface="BiauKaiTC" panose="03000500000000000000" pitchFamily="66" charset="-120"/>
                          </a:rPr>
                          <m:t>Θ</m:t>
                        </m:r>
                      </m:e>
                      <m:e>
                        <m:r>
                          <a:rPr lang="en-US" altLang="zh-TW" sz="1200">
                            <a:latin typeface="Cambria Math" panose="02040503050406030204" pitchFamily="18" charset="0"/>
                            <a:ea typeface="BiauKaiTC" panose="03000500000000000000" pitchFamily="66" charset="-120"/>
                          </a:rPr>
                          <m:t>𝐷</m:t>
                        </m:r>
                      </m:e>
                    </m:d>
                  </m:oMath>
                </a14:m>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a:t>
                </a:r>
                <a:r>
                  <a:rPr lang="zh-TW" altLang="zh-TW" sz="1200" dirty="0">
                    <a:latin typeface="BiauKaiTC" panose="03000500000000000000" pitchFamily="66" charset="-120"/>
                    <a:ea typeface="BiauKaiTC" panose="03000500000000000000" pitchFamily="66" charset="-120"/>
                  </a:rPr>
                  <a:t>可表示為</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3.3.11</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algn="l"/>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Cambria Math" panose="02040503050406030204" pitchFamily="18" charset="0"/>
                    <a:ea typeface="BiauKaiTC" panose="03000500000000000000" pitchFamily="66" charset="-120"/>
                  </a:rPr>
                  <a:t>其中 </a:t>
                </a:r>
                <a14:m>
                  <m:oMath xmlns:m="http://schemas.openxmlformats.org/officeDocument/2006/math">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𝜆</m:t>
                        </m:r>
                      </m:e>
                      <m:sub>
                        <m:r>
                          <a:rPr lang="en-US" altLang="zh-TW" sz="1200">
                            <a:latin typeface="Cambria Math" panose="02040503050406030204" pitchFamily="18" charset="0"/>
                            <a:ea typeface="BiauKaiTC" panose="03000500000000000000" pitchFamily="66" charset="-120"/>
                          </a:rPr>
                          <m:t>1</m:t>
                        </m:r>
                      </m:sub>
                    </m:sSub>
                  </m:oMath>
                </a14:m>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和 </a:t>
                </a:r>
                <a14:m>
                  <m:oMath xmlns:m="http://schemas.openxmlformats.org/officeDocument/2006/math">
                    <m:sSub>
                      <m:sSubPr>
                        <m:ctrlPr>
                          <a:rPr lang="zh-TW" altLang="zh-TW" sz="1200" i="1">
                            <a:latin typeface="Cambria Math" panose="02040503050406030204" pitchFamily="18" charset="0"/>
                            <a:ea typeface="BiauKaiTC" panose="03000500000000000000" pitchFamily="66" charset="-120"/>
                          </a:rPr>
                        </m:ctrlPr>
                      </m:sSubPr>
                      <m:e>
                        <m:r>
                          <a:rPr lang="en-US" altLang="zh-TW" sz="1200">
                            <a:latin typeface="Cambria Math" panose="02040503050406030204" pitchFamily="18" charset="0"/>
                            <a:ea typeface="BiauKaiTC" panose="03000500000000000000" pitchFamily="66" charset="-120"/>
                          </a:rPr>
                          <m:t>𝜆</m:t>
                        </m:r>
                      </m:e>
                      <m:sub>
                        <m:r>
                          <a:rPr lang="en-US" altLang="zh-TW" sz="1200">
                            <a:latin typeface="Cambria Math" panose="02040503050406030204" pitchFamily="18" charset="0"/>
                            <a:ea typeface="BiauKaiTC" panose="03000500000000000000" pitchFamily="66" charset="-120"/>
                          </a:rPr>
                          <m:t>2</m:t>
                        </m:r>
                      </m:sub>
                    </m:sSub>
                  </m:oMath>
                </a14:m>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是控制正則化強度的常數。參數 </a:t>
                </a:r>
                <a14:m>
                  <m:oMath xmlns:m="http://schemas.openxmlformats.org/officeDocument/2006/math">
                    <m:r>
                      <a:rPr lang="en-US" altLang="zh-TW" sz="1200">
                        <a:latin typeface="Cambria Math" panose="02040503050406030204" pitchFamily="18" charset="0"/>
                        <a:ea typeface="BiauKaiTC" panose="03000500000000000000" pitchFamily="66" charset="-120"/>
                      </a:rPr>
                      <m:t>𝛽</m:t>
                    </m:r>
                  </m:oMath>
                </a14:m>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和</a:t>
                </a:r>
                <a:r>
                  <a:rPr lang="en-US" altLang="zh-TW" sz="1200" dirty="0">
                    <a:latin typeface="Cambria Math" panose="02040503050406030204" pitchFamily="18" charset="0"/>
                    <a:ea typeface="BiauKaiTC" panose="03000500000000000000" pitchFamily="66" charset="-120"/>
                  </a:rPr>
                  <a:t> </a:t>
                </a:r>
                <a14:m>
                  <m:oMath xmlns:m="http://schemas.openxmlformats.org/officeDocument/2006/math">
                    <m:r>
                      <a:rPr lang="en-US" altLang="zh-TW" sz="1200" i="1" smtClean="0">
                        <a:latin typeface="Cambria Math" panose="02040503050406030204" pitchFamily="18" charset="0"/>
                        <a:ea typeface="BiauKaiTC" panose="03000500000000000000" pitchFamily="66" charset="-120"/>
                      </a:rPr>
                      <m:t>𝛿</m:t>
                    </m:r>
                  </m:oMath>
                </a14:m>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可透過</a:t>
                </a:r>
                <a:r>
                  <a:rPr lang="zh-TW" altLang="en-US" sz="1200" dirty="0">
                    <a:latin typeface="Cambria Math" panose="02040503050406030204" pitchFamily="18" charset="0"/>
                    <a:ea typeface="BiauKaiTC" panose="03000500000000000000" pitchFamily="66" charset="-120"/>
                  </a:rPr>
                  <a:t>滿足</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3.3.12</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zh-TW" altLang="en-US" sz="1200" dirty="0">
                    <a:latin typeface="BiauKaiTC" panose="03000500000000000000" pitchFamily="66" charset="-120"/>
                    <a:ea typeface="BiauKaiTC" panose="03000500000000000000" pitchFamily="66" charset="-120"/>
                  </a:rPr>
                  <a:t>式</a:t>
                </a:r>
                <a:r>
                  <a:rPr lang="zh-TW" altLang="zh-TW" sz="1200" dirty="0">
                    <a:latin typeface="Cambria Math" panose="02040503050406030204" pitchFamily="18" charset="0"/>
                    <a:ea typeface="BiauKaiTC" panose="03000500000000000000" pitchFamily="66" charset="-120"/>
                  </a:rPr>
                  <a:t>獲得</a:t>
                </a:r>
                <a:r>
                  <a:rPr lang="zh-TW" altLang="en-US" sz="1200" dirty="0">
                    <a:latin typeface="BiauKaiTC" panose="03000500000000000000" pitchFamily="66" charset="-120"/>
                    <a:ea typeface="BiauKaiTC" panose="03000500000000000000" pitchFamily="66" charset="-120"/>
                  </a:rPr>
                  <a:t>。</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Cambria Math" panose="02040503050406030204" pitchFamily="18" charset="0"/>
                    <a:ea typeface="BiauKaiTC" panose="03000500000000000000" pitchFamily="66" charset="-120"/>
                  </a:rPr>
                  <a:t>另外，</a:t>
                </a:r>
                <a:r>
                  <a:rPr lang="zh-TW" altLang="zh-TW" sz="1200" dirty="0">
                    <a:latin typeface="Cambria Math" panose="02040503050406030204" pitchFamily="18" charset="0"/>
                    <a:ea typeface="BiauKaiTC" panose="03000500000000000000" pitchFamily="66" charset="-120"/>
                  </a:rPr>
                  <a:t>在此情境下，最大化</a:t>
                </a:r>
                <a:r>
                  <a:rPr lang="zh-TW" altLang="en-US" sz="1200" dirty="0">
                    <a:latin typeface="Cambria Math" panose="02040503050406030204" pitchFamily="18" charset="0"/>
                    <a:ea typeface="BiauKaiTC" panose="03000500000000000000" pitchFamily="66" charset="-120"/>
                  </a:rPr>
                  <a:t>「對數概似函數」</a:t>
                </a:r>
                <a:r>
                  <a:rPr lang="zh-TW" altLang="zh-TW" sz="1200" dirty="0">
                    <a:latin typeface="Cambria Math" panose="02040503050406030204" pitchFamily="18" charset="0"/>
                    <a:ea typeface="BiauKaiTC" panose="03000500000000000000" pitchFamily="66" charset="-120"/>
                  </a:rPr>
                  <a:t> </a:t>
                </a:r>
                <a14:m>
                  <m:oMath xmlns:m="http://schemas.openxmlformats.org/officeDocument/2006/math">
                    <m:r>
                      <a:rPr lang="en-US" altLang="zh-TW" sz="1200">
                        <a:latin typeface="Cambria Math" panose="02040503050406030204" pitchFamily="18" charset="0"/>
                        <a:ea typeface="BiauKaiTC" panose="03000500000000000000" pitchFamily="66" charset="-120"/>
                      </a:rPr>
                      <m:t>𝓁</m:t>
                    </m:r>
                    <m:d>
                      <m:dPr>
                        <m:ctrlPr>
                          <a:rPr lang="zh-TW" altLang="zh-TW" sz="1200" i="1">
                            <a:latin typeface="Cambria Math" panose="02040503050406030204" pitchFamily="18" charset="0"/>
                            <a:ea typeface="BiauKaiTC" panose="03000500000000000000" pitchFamily="66" charset="-120"/>
                          </a:rPr>
                        </m:ctrlPr>
                      </m:dPr>
                      <m:e>
                        <m:r>
                          <m:rPr>
                            <m:sty m:val="p"/>
                          </m:rPr>
                          <a:rPr lang="en-US" altLang="zh-TW" sz="1200">
                            <a:latin typeface="Cambria Math" panose="02040503050406030204" pitchFamily="18" charset="0"/>
                            <a:ea typeface="BiauKaiTC" panose="03000500000000000000" pitchFamily="66" charset="-120"/>
                          </a:rPr>
                          <m:t>Θ</m:t>
                        </m:r>
                      </m:e>
                      <m:e>
                        <m:r>
                          <a:rPr lang="en-US" altLang="zh-TW" sz="1200">
                            <a:latin typeface="Cambria Math" panose="02040503050406030204" pitchFamily="18" charset="0"/>
                            <a:ea typeface="BiauKaiTC" panose="03000500000000000000" pitchFamily="66" charset="-120"/>
                          </a:rPr>
                          <m:t>𝐷</m:t>
                        </m:r>
                      </m:e>
                    </m:d>
                  </m:oMath>
                </a14:m>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等價於最小化</a:t>
                </a:r>
                <a:r>
                  <a:rPr lang="zh-TW" altLang="en-US" sz="1200" dirty="0">
                    <a:latin typeface="Cambria Math" panose="02040503050406030204" pitchFamily="18" charset="0"/>
                    <a:ea typeface="BiauKaiTC" panose="03000500000000000000" pitchFamily="66" charset="-120"/>
                  </a:rPr>
                  <a:t>「負對數概似函數」</a:t>
                </a:r>
                <a:r>
                  <a:rPr lang="zh-TW" altLang="zh-TW" sz="1200" dirty="0">
                    <a:latin typeface="Cambria Math" panose="02040503050406030204" pitchFamily="18" charset="0"/>
                    <a:ea typeface="BiauKaiTC" panose="03000500000000000000" pitchFamily="66" charset="-120"/>
                  </a:rPr>
                  <a:t>  </a:t>
                </a:r>
                <a14:m>
                  <m:oMath xmlns:m="http://schemas.openxmlformats.org/officeDocument/2006/math">
                    <m:r>
                      <a:rPr lang="en-US" altLang="zh-TW" sz="1200">
                        <a:latin typeface="Cambria Math" panose="02040503050406030204" pitchFamily="18" charset="0"/>
                        <a:ea typeface="BiauKaiTC" panose="03000500000000000000" pitchFamily="66" charset="-120"/>
                      </a:rPr>
                      <m:t>−</m:t>
                    </m:r>
                    <m:r>
                      <a:rPr lang="en-US" altLang="zh-TW" sz="1200">
                        <a:latin typeface="Cambria Math" panose="02040503050406030204" pitchFamily="18" charset="0"/>
                        <a:ea typeface="BiauKaiTC" panose="03000500000000000000" pitchFamily="66" charset="-120"/>
                      </a:rPr>
                      <m:t>𝓁</m:t>
                    </m:r>
                    <m:d>
                      <m:dPr>
                        <m:ctrlPr>
                          <a:rPr lang="zh-TW" altLang="zh-TW" sz="1200" i="1">
                            <a:latin typeface="Cambria Math" panose="02040503050406030204" pitchFamily="18" charset="0"/>
                            <a:ea typeface="BiauKaiTC" panose="03000500000000000000" pitchFamily="66" charset="-120"/>
                          </a:rPr>
                        </m:ctrlPr>
                      </m:dPr>
                      <m:e>
                        <m:r>
                          <m:rPr>
                            <m:sty m:val="p"/>
                          </m:rPr>
                          <a:rPr lang="en-US" altLang="zh-TW" sz="1200">
                            <a:latin typeface="Cambria Math" panose="02040503050406030204" pitchFamily="18" charset="0"/>
                            <a:ea typeface="BiauKaiTC" panose="03000500000000000000" pitchFamily="66" charset="-120"/>
                          </a:rPr>
                          <m:t>Θ</m:t>
                        </m:r>
                      </m:e>
                      <m:e>
                        <m:r>
                          <a:rPr lang="en-US" altLang="zh-TW" sz="1200">
                            <a:latin typeface="Cambria Math" panose="02040503050406030204" pitchFamily="18" charset="0"/>
                            <a:ea typeface="BiauKaiTC" panose="03000500000000000000" pitchFamily="66" charset="-120"/>
                          </a:rPr>
                          <m:t>𝐷</m:t>
                        </m:r>
                      </m:e>
                    </m:d>
                  </m:oMath>
                </a14:m>
                <a:r>
                  <a:rPr lang="zh-TW" altLang="zh-TW" sz="1200" dirty="0">
                    <a:latin typeface="Cambria Math" panose="02040503050406030204" pitchFamily="18" charset="0"/>
                    <a:ea typeface="BiauKaiTC" panose="03000500000000000000" pitchFamily="66" charset="-120"/>
                  </a:rPr>
                  <a:t>。</a:t>
                </a:r>
                <a:endPar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Cambria Math" panose="02040503050406030204" pitchFamily="18" charset="0"/>
                  <a:ea typeface="BiauKaiTC" panose="03000500000000000000" pitchFamily="66" charset="-120"/>
                </a:endParaRPr>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為了避免模型過度配適，選擇使用彈性網路（</a:t>
                </a:r>
                <a:r>
                  <a:rPr lang="en-US" altLang="zh-TW" sz="1200" dirty="0">
                    <a:latin typeface="BiauKaiTC" panose="03000500000000000000" pitchFamily="66" charset="-120"/>
                    <a:ea typeface="BiauKaiTC" panose="03000500000000000000" pitchFamily="66" charset="-120"/>
                  </a:rPr>
                  <a:t>elastic net</a:t>
                </a:r>
                <a:r>
                  <a:rPr lang="zh-TW" altLang="en-US" sz="1200" dirty="0">
                    <a:latin typeface="BiauKaiTC" panose="03000500000000000000" pitchFamily="66" charset="-120"/>
                    <a:ea typeface="BiauKaiTC" panose="03000500000000000000" pitchFamily="66" charset="-120"/>
                  </a:rPr>
                  <a:t>）作為正則化的懲罰項</a:t>
                </a:r>
                <a:r>
                  <a:rPr lang="zh-TW" altLang="zh-TW" sz="1200" dirty="0">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其</a:t>
                </a:r>
                <a:r>
                  <a:rPr lang="zh-TW" altLang="zh-TW" sz="1200" dirty="0">
                    <a:latin typeface="BiauKaiTC" panose="03000500000000000000" pitchFamily="66" charset="-120"/>
                    <a:ea typeface="BiauKaiTC" panose="03000500000000000000" pitchFamily="66" charset="-120"/>
                  </a:rPr>
                  <a:t>目標函數 </a:t>
                </a:r>
                <a:r>
                  <a:rPr lang="en-US" altLang="zh-TW" sz="1200" i="0">
                    <a:latin typeface="Cambria Math" panose="02040503050406030204" pitchFamily="18" charset="0"/>
                    <a:ea typeface="BiauKaiTC" panose="03000500000000000000" pitchFamily="66" charset="-120"/>
                  </a:rPr>
                  <a:t>𝓁</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𝐸</a:t>
                </a:r>
                <a:r>
                  <a:rPr lang="zh-TW" altLang="zh-TW" sz="1200" i="0">
                    <a:latin typeface="Cambria Math" panose="02040503050406030204" pitchFamily="18" charset="0"/>
                    <a:ea typeface="BiauKaiTC" panose="03000500000000000000" pitchFamily="66" charset="-120"/>
                  </a:rPr>
                  <a:t> (</a:t>
                </a:r>
                <a:r>
                  <a:rPr lang="en-US" altLang="zh-TW" sz="1200" i="0">
                    <a:latin typeface="Cambria Math" panose="02040503050406030204" pitchFamily="18" charset="0"/>
                    <a:ea typeface="BiauKaiTC" panose="03000500000000000000" pitchFamily="66" charset="-120"/>
                  </a:rPr>
                  <a:t>Θ│𝐷)</a:t>
                </a:r>
                <a:r>
                  <a:rPr lang="en-US" altLang="zh-TW"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可表示為</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3.3.11</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Cambria Math" panose="02040503050406030204" pitchFamily="18" charset="0"/>
                    <a:ea typeface="BiauKaiTC" panose="03000500000000000000" pitchFamily="66" charset="-120"/>
                  </a:rPr>
                  <a:t>其中 </a:t>
                </a:r>
                <a:r>
                  <a:rPr lang="en-US" altLang="zh-TW" sz="1200" i="0">
                    <a:latin typeface="Cambria Math" panose="02040503050406030204" pitchFamily="18" charset="0"/>
                    <a:ea typeface="BiauKaiTC" panose="03000500000000000000" pitchFamily="66" charset="-120"/>
                  </a:rPr>
                  <a:t>𝜆</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1</a:t>
                </a:r>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和 </a:t>
                </a:r>
                <a:r>
                  <a:rPr lang="en-US" altLang="zh-TW" sz="1200" i="0">
                    <a:latin typeface="Cambria Math" panose="02040503050406030204" pitchFamily="18" charset="0"/>
                    <a:ea typeface="BiauKaiTC" panose="03000500000000000000" pitchFamily="66" charset="-120"/>
                  </a:rPr>
                  <a:t>𝜆</a:t>
                </a:r>
                <a:r>
                  <a:rPr lang="zh-TW" altLang="zh-TW" sz="1200" i="0">
                    <a:latin typeface="Cambria Math" panose="02040503050406030204" pitchFamily="18" charset="0"/>
                    <a:ea typeface="BiauKaiTC" panose="03000500000000000000" pitchFamily="66" charset="-120"/>
                  </a:rPr>
                  <a:t>_</a:t>
                </a:r>
                <a:r>
                  <a:rPr lang="en-US" altLang="zh-TW" sz="1200" i="0">
                    <a:latin typeface="Cambria Math" panose="02040503050406030204" pitchFamily="18" charset="0"/>
                    <a:ea typeface="BiauKaiTC" panose="03000500000000000000" pitchFamily="66" charset="-120"/>
                  </a:rPr>
                  <a:t>2</a:t>
                </a:r>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是控制正則化強度的常數。參數 </a:t>
                </a:r>
                <a:r>
                  <a:rPr lang="en-US" altLang="zh-TW" sz="1200" i="0">
                    <a:latin typeface="Cambria Math" panose="02040503050406030204" pitchFamily="18" charset="0"/>
                    <a:ea typeface="BiauKaiTC" panose="03000500000000000000" pitchFamily="66" charset="-120"/>
                  </a:rPr>
                  <a:t>𝛽</a:t>
                </a:r>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和 </a:t>
                </a:r>
                <a:r>
                  <a:rPr lang="en-US" altLang="zh-TW" sz="1200" i="0">
                    <a:latin typeface="Cambria Math" panose="02040503050406030204" pitchFamily="18" charset="0"/>
                    <a:ea typeface="BiauKaiTC" panose="03000500000000000000" pitchFamily="66" charset="-120"/>
                  </a:rPr>
                  <a:t>𝜃</a:t>
                </a:r>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可透過以下方式獲得</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3.3.12</a:t>
                </a:r>
                <a:r>
                  <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zh-TW" altLang="en-US" sz="1200" dirty="0">
                    <a:latin typeface="BiauKaiTC" panose="03000500000000000000" pitchFamily="66" charset="-120"/>
                    <a:ea typeface="BiauKaiTC" panose="03000500000000000000" pitchFamily="66" charset="-120"/>
                  </a:rPr>
                  <a:t>式。</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Cambria Math" panose="02040503050406030204" pitchFamily="18" charset="0"/>
                    <a:ea typeface="BiauKaiTC" panose="03000500000000000000" pitchFamily="66" charset="-120"/>
                  </a:rPr>
                  <a:t>其中，</a:t>
                </a:r>
                <a:r>
                  <a:rPr lang="en-US" altLang="zh-TW" sz="1200" i="0">
                    <a:latin typeface="Cambria Math" panose="02040503050406030204" pitchFamily="18" charset="0"/>
                    <a:ea typeface="BiauKaiTC" panose="03000500000000000000" pitchFamily="66" charset="-120"/>
                  </a:rPr>
                  <a:t>Ω</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𝐸</a:t>
                </a:r>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是 </a:t>
                </a:r>
                <a:r>
                  <a:rPr lang="en-US" altLang="zh-TW" sz="1200" i="0">
                    <a:latin typeface="Cambria Math" panose="02040503050406030204" pitchFamily="18" charset="0"/>
                    <a:ea typeface="BiauKaiTC" panose="03000500000000000000" pitchFamily="66" charset="-120"/>
                  </a:rPr>
                  <a:t>Θ=(𝛽, 𝜃)</a:t>
                </a:r>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的解空間。在此情境下，最大化 </a:t>
                </a:r>
                <a:r>
                  <a:rPr lang="en-US" altLang="zh-TW" sz="1200" i="0">
                    <a:latin typeface="Cambria Math" panose="02040503050406030204" pitchFamily="18" charset="0"/>
                    <a:ea typeface="BiauKaiTC" panose="03000500000000000000" pitchFamily="66" charset="-120"/>
                  </a:rPr>
                  <a:t>𝓁</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Θ│𝐷)</a:t>
                </a:r>
                <a:r>
                  <a:rPr lang="en-US" altLang="zh-TW" sz="1200" dirty="0">
                    <a:latin typeface="Cambria Math" panose="02040503050406030204" pitchFamily="18" charset="0"/>
                    <a:ea typeface="BiauKaiTC" panose="03000500000000000000" pitchFamily="66" charset="-120"/>
                  </a:rPr>
                  <a:t> </a:t>
                </a:r>
                <a:r>
                  <a:rPr lang="zh-TW" altLang="zh-TW" sz="1200" dirty="0">
                    <a:latin typeface="Cambria Math" panose="02040503050406030204" pitchFamily="18" charset="0"/>
                    <a:ea typeface="BiauKaiTC" panose="03000500000000000000" pitchFamily="66" charset="-120"/>
                  </a:rPr>
                  <a:t>等價於最小化 </a:t>
                </a:r>
                <a:r>
                  <a:rPr lang="en-US" altLang="zh-TW" sz="1200" i="0">
                    <a:latin typeface="Cambria Math" panose="02040503050406030204" pitchFamily="18" charset="0"/>
                    <a:ea typeface="BiauKaiTC" panose="03000500000000000000" pitchFamily="66" charset="-120"/>
                  </a:rPr>
                  <a:t>−𝓁</a:t>
                </a:r>
                <a:r>
                  <a:rPr lang="zh-TW" altLang="zh-TW" sz="1200" i="0">
                    <a:latin typeface="Cambria Math" panose="02040503050406030204" pitchFamily="18" charset="0"/>
                    <a:ea typeface="BiauKaiTC" panose="03000500000000000000" pitchFamily="66" charset="-120"/>
                  </a:rPr>
                  <a:t>(</a:t>
                </a:r>
                <a:r>
                  <a:rPr lang="en-US" altLang="zh-TW" sz="1200" i="0">
                    <a:latin typeface="Cambria Math" panose="02040503050406030204" pitchFamily="18" charset="0"/>
                    <a:ea typeface="BiauKaiTC" panose="03000500000000000000" pitchFamily="66" charset="-120"/>
                  </a:rPr>
                  <a:t>Θ│𝐷)</a:t>
                </a:r>
                <a:r>
                  <a:rPr lang="zh-TW" altLang="zh-TW" sz="1200" dirty="0">
                    <a:latin typeface="Cambria Math" panose="02040503050406030204" pitchFamily="18" charset="0"/>
                    <a:ea typeface="BiauKaiTC" panose="03000500000000000000" pitchFamily="66" charset="-120"/>
                  </a:rPr>
                  <a:t>。</a:t>
                </a:r>
                <a:endParaRPr lang="zh-TW" altLang="en-US" sz="1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Cambria Math" panose="02040503050406030204" pitchFamily="18" charset="0"/>
                  <a:ea typeface="BiauKaiTC" panose="03000500000000000000" pitchFamily="66" charset="-120"/>
                </a:endParaRP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25</a:t>
            </a:fld>
            <a:endParaRPr kumimoji="1" lang="zh-TW" altLang="en-US"/>
          </a:p>
        </p:txBody>
      </p:sp>
    </p:spTree>
    <p:extLst>
      <p:ext uri="{BB962C8B-B14F-4D97-AF65-F5344CB8AC3E}">
        <p14:creationId xmlns:p14="http://schemas.microsoft.com/office/powerpoint/2010/main" val="791146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BiauKaiTC" panose="03000500000000000000" pitchFamily="66" charset="-120"/>
                <a:ea typeface="BiauKaiTC" panose="03000500000000000000" pitchFamily="66" charset="-120"/>
              </a:rPr>
              <a:t>第四部分蒙蒂卡羅模擬</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4.1</a:t>
            </a:r>
            <a:r>
              <a:rPr lang="zh-CN" altLang="en-US" sz="1200" dirty="0">
                <a:latin typeface="BiauKaiTC" panose="03000500000000000000" pitchFamily="66" charset="-120"/>
                <a:ea typeface="BiauKaiTC" panose="03000500000000000000" pitchFamily="66" charset="-120"/>
              </a:rPr>
              <a:t>節為介紹效能指標</a:t>
            </a:r>
            <a:endParaRPr lang="en-US" altLang="zh-CN"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本研究使用混淆矩陣來評估模型效能。</a:t>
            </a:r>
            <a:endParaRPr kumimoji="1"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表</a:t>
            </a:r>
            <a:r>
              <a:rPr lang="en-US" altLang="zh-TW" sz="1200" dirty="0">
                <a:latin typeface="BiauKaiTC" panose="03000500000000000000" pitchFamily="66" charset="-120"/>
                <a:ea typeface="BiauKaiTC" panose="03000500000000000000" pitchFamily="66" charset="-120"/>
              </a:rPr>
              <a:t>4.1.1</a:t>
            </a:r>
            <a:r>
              <a:rPr lang="zh-CN" altLang="en-US" sz="1200" dirty="0">
                <a:latin typeface="BiauKaiTC" panose="03000500000000000000" pitchFamily="66" charset="-120"/>
                <a:ea typeface="BiauKaiTC" panose="03000500000000000000" pitchFamily="66" charset="-120"/>
              </a:rPr>
              <a:t>為</a:t>
            </a:r>
            <a:r>
              <a:rPr lang="zh-TW" altLang="zh-TW" sz="1200" dirty="0">
                <a:latin typeface="BiauKaiTC" panose="03000500000000000000" pitchFamily="66" charset="-120"/>
                <a:ea typeface="BiauKaiTC" panose="03000500000000000000" pitchFamily="66" charset="-120"/>
              </a:rPr>
              <a:t>混淆矩陣。</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根據表</a:t>
            </a:r>
            <a:r>
              <a:rPr lang="en-US" altLang="zh-TW" sz="1200" kern="1200" dirty="0">
                <a:solidFill>
                  <a:schemeClr val="tx1"/>
                </a:solidFill>
                <a:effectLst/>
                <a:latin typeface="+mn-lt"/>
                <a:ea typeface="+mn-ea"/>
                <a:cs typeface="+mn-cs"/>
              </a:rPr>
              <a:t>4.1.1</a:t>
            </a:r>
            <a:r>
              <a:rPr lang="zh-TW" altLang="zh-TW" sz="1200" kern="1200" dirty="0">
                <a:solidFill>
                  <a:schemeClr val="tx1"/>
                </a:solidFill>
                <a:effectLst/>
                <a:latin typeface="+mn-lt"/>
                <a:ea typeface="+mn-ea"/>
                <a:cs typeface="+mn-cs"/>
              </a:rPr>
              <a:t>，混淆矩陣包含真陽性、真陰性、偽陽性和偽陰性四個指標</a:t>
            </a:r>
            <a:r>
              <a:rPr lang="zh-TW" altLang="zh-TW" dirty="0">
                <a:effectLst/>
              </a:rPr>
              <a:t> </a:t>
            </a:r>
            <a:endParaRPr lang="en-US" altLang="zh-TW" sz="1200" dirty="0">
              <a:latin typeface="Cambria Math" panose="02040503050406030204" pitchFamily="18" charset="0"/>
              <a:ea typeface="BiauKaiTC" panose="03000500000000000000" pitchFamily="66"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26</a:t>
            </a:fld>
            <a:endParaRPr kumimoji="1" lang="zh-TW" altLang="en-US"/>
          </a:p>
        </p:txBody>
      </p:sp>
    </p:spTree>
    <p:extLst>
      <p:ext uri="{BB962C8B-B14F-4D97-AF65-F5344CB8AC3E}">
        <p14:creationId xmlns:p14="http://schemas.microsoft.com/office/powerpoint/2010/main" val="358823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r>
              <a:rPr lang="zh-TW" altLang="zh-TW" sz="1200" kern="1200" dirty="0">
                <a:solidFill>
                  <a:schemeClr val="tx1"/>
                </a:solidFill>
                <a:effectLst/>
                <a:latin typeface="+mn-lt"/>
                <a:ea typeface="+mn-ea"/>
                <a:cs typeface="+mn-cs"/>
              </a:rPr>
              <a:t>表</a:t>
            </a:r>
            <a:r>
              <a:rPr lang="en-US" altLang="zh-TW" sz="1200" kern="1200" dirty="0">
                <a:solidFill>
                  <a:schemeClr val="tx1"/>
                </a:solidFill>
                <a:effectLst/>
                <a:latin typeface="+mn-lt"/>
                <a:ea typeface="+mn-ea"/>
                <a:cs typeface="+mn-cs"/>
              </a:rPr>
              <a:t>4.1.2</a:t>
            </a:r>
            <a:r>
              <a:rPr lang="zh-TW" altLang="zh-TW" dirty="0">
                <a:effectLst/>
              </a:rPr>
              <a:t> </a:t>
            </a:r>
            <a:r>
              <a:rPr lang="zh-CN" altLang="en-US" dirty="0">
                <a:effectLst/>
              </a:rPr>
              <a:t>為表</a:t>
            </a:r>
            <a:r>
              <a:rPr lang="en-US" altLang="zh-CN" dirty="0">
                <a:effectLst/>
              </a:rPr>
              <a:t>4.1.1</a:t>
            </a:r>
            <a:r>
              <a:rPr lang="zh-CN" altLang="en-US" dirty="0">
                <a:effectLst/>
              </a:rPr>
              <a:t>的四個指標進行</a:t>
            </a:r>
            <a:r>
              <a:rPr lang="zh-TW" altLang="zh-TW" sz="1200" kern="1200" dirty="0">
                <a:solidFill>
                  <a:schemeClr val="tx1"/>
                </a:solidFill>
                <a:effectLst/>
                <a:latin typeface="+mn-lt"/>
                <a:ea typeface="+mn-ea"/>
                <a:cs typeface="+mn-cs"/>
              </a:rPr>
              <a:t>說明</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27</a:t>
            </a:fld>
            <a:endParaRPr kumimoji="1" lang="zh-TW" altLang="en-US"/>
          </a:p>
        </p:txBody>
      </p:sp>
    </p:spTree>
    <p:extLst>
      <p:ext uri="{BB962C8B-B14F-4D97-AF65-F5344CB8AC3E}">
        <p14:creationId xmlns:p14="http://schemas.microsoft.com/office/powerpoint/2010/main" val="2290596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r>
              <a:rPr lang="zh-TW" altLang="zh-TW" sz="1200" kern="1200" dirty="0">
                <a:solidFill>
                  <a:schemeClr val="tx1"/>
                </a:solidFill>
                <a:effectLst/>
                <a:latin typeface="+mn-lt"/>
                <a:ea typeface="+mn-ea"/>
                <a:cs typeface="+mn-cs"/>
              </a:rPr>
              <a:t>根據</a:t>
            </a:r>
            <a:r>
              <a:rPr lang="zh-TW" altLang="zh-TW" sz="1200" dirty="0">
                <a:latin typeface="BiauKaiTC" panose="03000500000000000000" pitchFamily="66" charset="-120"/>
                <a:ea typeface="BiauKaiTC" panose="03000500000000000000" pitchFamily="66" charset="-120"/>
              </a:rPr>
              <a:t>表</a:t>
            </a:r>
            <a:r>
              <a:rPr lang="en-US" altLang="zh-TW" sz="1200" dirty="0">
                <a:latin typeface="BiauKaiTC" panose="03000500000000000000" pitchFamily="66" charset="-120"/>
                <a:ea typeface="BiauKaiTC" panose="03000500000000000000" pitchFamily="66" charset="-120"/>
              </a:rPr>
              <a:t>4.1.1</a:t>
            </a:r>
            <a:r>
              <a:rPr lang="zh-CN" altLang="en-US" sz="1200" dirty="0">
                <a:latin typeface="BiauKaiTC" panose="03000500000000000000" pitchFamily="66" charset="-120"/>
                <a:ea typeface="BiauKaiTC" panose="03000500000000000000" pitchFamily="66" charset="-120"/>
              </a:rPr>
              <a:t>的</a:t>
            </a:r>
            <a:r>
              <a:rPr lang="zh-TW" altLang="zh-TW" sz="1200" kern="1200" dirty="0">
                <a:solidFill>
                  <a:schemeClr val="tx1"/>
                </a:solidFill>
                <a:effectLst/>
                <a:latin typeface="+mn-lt"/>
                <a:ea typeface="+mn-ea"/>
                <a:cs typeface="+mn-cs"/>
              </a:rPr>
              <a:t>四個數值，可計算出三種常見的模型評估指標</a:t>
            </a:r>
            <a:r>
              <a:rPr lang="zh-TW" altLang="en-US" sz="1200" kern="1200" dirty="0">
                <a:solidFill>
                  <a:schemeClr val="tx1"/>
                </a:solidFill>
                <a:effectLst/>
                <a:latin typeface="+mn-lt"/>
                <a:ea typeface="+mn-ea"/>
                <a:cs typeface="+mn-cs"/>
              </a:rPr>
              <a:t>，分別為</a:t>
            </a:r>
            <a:r>
              <a:rPr lang="zh-TW" altLang="zh-TW" sz="1200" kern="1200" dirty="0">
                <a:solidFill>
                  <a:schemeClr val="tx1"/>
                </a:solidFill>
                <a:effectLst/>
                <a:latin typeface="+mn-lt"/>
                <a:ea typeface="+mn-ea"/>
                <a:cs typeface="+mn-cs"/>
              </a:rPr>
              <a:t>準確度、敏感度與特異度</a:t>
            </a:r>
            <a:r>
              <a:rPr lang="zh-TW" altLang="en-US" sz="1200" kern="1200" dirty="0">
                <a:solidFill>
                  <a:schemeClr val="tx1"/>
                </a:solidFill>
                <a:effectLst/>
                <a:latin typeface="+mn-lt"/>
                <a:ea typeface="+mn-ea"/>
                <a:cs typeface="+mn-cs"/>
              </a:rPr>
              <a:t>。</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28</a:t>
            </a:fld>
            <a:endParaRPr kumimoji="1" lang="zh-TW" altLang="en-US"/>
          </a:p>
        </p:txBody>
      </p:sp>
    </p:spTree>
    <p:extLst>
      <p:ext uri="{BB962C8B-B14F-4D97-AF65-F5344CB8AC3E}">
        <p14:creationId xmlns:p14="http://schemas.microsoft.com/office/powerpoint/2010/main" val="689339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4.2</a:t>
            </a:r>
            <a:r>
              <a:rPr lang="zh-CN" altLang="en-US" sz="1200" dirty="0">
                <a:latin typeface="BiauKaiTC" panose="03000500000000000000" pitchFamily="66" charset="-120"/>
                <a:ea typeface="BiauKaiTC" panose="03000500000000000000" pitchFamily="66" charset="-120"/>
              </a:rPr>
              <a:t>為模擬參數設定</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透過</a:t>
            </a:r>
            <a:r>
              <a:rPr lang="zh-TW" altLang="zh-TW" sz="1200" dirty="0">
                <a:latin typeface="BiauKaiTC" panose="03000500000000000000" pitchFamily="66" charset="-120"/>
                <a:ea typeface="BiauKaiTC" panose="03000500000000000000" pitchFamily="66" charset="-120"/>
              </a:rPr>
              <a:t>演算法</a:t>
            </a:r>
            <a:r>
              <a:rPr lang="en-US" altLang="zh-TW" sz="1200" dirty="0">
                <a:latin typeface="BiauKaiTC" panose="03000500000000000000" pitchFamily="66" charset="-120"/>
                <a:ea typeface="BiauKaiTC" panose="03000500000000000000" pitchFamily="66" charset="-120"/>
              </a:rPr>
              <a:t> 1 </a:t>
            </a:r>
            <a:r>
              <a:rPr lang="zh-TW" altLang="zh-TW" sz="1200" dirty="0">
                <a:latin typeface="BiauKaiTC" panose="03000500000000000000" pitchFamily="66" charset="-120"/>
                <a:ea typeface="BiauKaiTC" panose="03000500000000000000" pitchFamily="66" charset="-120"/>
              </a:rPr>
              <a:t>生成</a:t>
            </a: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樣本數為</a:t>
            </a:r>
            <a:r>
              <a:rPr lang="en-US" altLang="zh-TW" sz="1200" dirty="0">
                <a:latin typeface="BiauKaiTC" panose="03000500000000000000" pitchFamily="66" charset="-120"/>
                <a:ea typeface="BiauKaiTC" panose="03000500000000000000" pitchFamily="66" charset="-120"/>
              </a:rPr>
              <a:t>300</a:t>
            </a:r>
            <a:r>
              <a:rPr lang="zh-TW" altLang="zh-TW"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500</a:t>
            </a:r>
            <a:r>
              <a:rPr lang="zh-TW" altLang="zh-TW"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600</a:t>
            </a:r>
            <a:r>
              <a:rPr lang="zh-TW" altLang="zh-TW"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800 </a:t>
            </a:r>
            <a:r>
              <a:rPr lang="zh-TW" altLang="zh-TW" sz="1200" dirty="0">
                <a:latin typeface="BiauKaiTC" panose="03000500000000000000" pitchFamily="66" charset="-120"/>
                <a:ea typeface="BiauKaiTC" panose="03000500000000000000" pitchFamily="66" charset="-120"/>
              </a:rPr>
              <a:t>四種樣本數的零膨脹模擬資料。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為了測試針對零膨脹資料的</a:t>
            </a:r>
            <a:r>
              <a:rPr lang="en-US" altLang="zh-TW" sz="1200" dirty="0">
                <a:latin typeface="BiauKaiTC" panose="03000500000000000000" pitchFamily="66" charset="-120"/>
                <a:ea typeface="BiauKaiTC" panose="03000500000000000000" pitchFamily="66" charset="-120"/>
              </a:rPr>
              <a:t>ZIB </a:t>
            </a:r>
            <a:r>
              <a:rPr lang="zh-TW" altLang="zh-TW" sz="1200" dirty="0">
                <a:latin typeface="BiauKaiTC" panose="03000500000000000000" pitchFamily="66" charset="-120"/>
                <a:ea typeface="BiauKaiTC" panose="03000500000000000000" pitchFamily="66" charset="-120"/>
              </a:rPr>
              <a:t>模型的能力，從傳統模型中選擇了</a:t>
            </a:r>
            <a:r>
              <a:rPr lang="en-US" altLang="zh-TW" sz="1200" dirty="0">
                <a:latin typeface="BiauKaiTC" panose="03000500000000000000" pitchFamily="66" charset="-120"/>
                <a:ea typeface="BiauKaiTC" panose="03000500000000000000" pitchFamily="66" charset="-120"/>
              </a:rPr>
              <a:t> ANN </a:t>
            </a:r>
            <a:r>
              <a:rPr lang="zh-TW" altLang="zh-TW" sz="1200" dirty="0">
                <a:latin typeface="BiauKaiTC" panose="03000500000000000000" pitchFamily="66" charset="-120"/>
                <a:ea typeface="BiauKaiTC" panose="03000500000000000000" pitchFamily="66" charset="-120"/>
              </a:rPr>
              <a:t>與提升法模型選擇</a:t>
            </a:r>
            <a:r>
              <a:rPr lang="zh-TW" altLang="en-US" sz="1200" dirty="0">
                <a:latin typeface="BiauKaiTC" panose="03000500000000000000" pitchFamily="66" charset="-120"/>
                <a:ea typeface="BiauKaiTC" panose="03000500000000000000" pitchFamily="66" charset="-120"/>
              </a:rPr>
              <a:t> </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進行比較。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a:t>
            </a:r>
            <a:r>
              <a:rPr lang="en-US" altLang="zh-TW" sz="1200" dirty="0" err="1">
                <a:latin typeface="BiauKaiTC" panose="03000500000000000000" pitchFamily="66" charset="-120"/>
                <a:ea typeface="BiauKaiTC" panose="03000500000000000000" pitchFamily="66" charset="-120"/>
              </a:rPr>
              <a:t>CatBoost</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後續以</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CBT</a:t>
            </a:r>
            <a:r>
              <a:rPr lang="zh-TW" altLang="en-US" sz="1200" dirty="0">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簡化表示）</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除了</a:t>
            </a:r>
            <a:r>
              <a:rPr lang="en-US" altLang="zh-TW" sz="1200" dirty="0">
                <a:latin typeface="BiauKaiTC" panose="03000500000000000000" pitchFamily="66" charset="-120"/>
                <a:ea typeface="BiauKaiTC" panose="03000500000000000000" pitchFamily="66" charset="-120"/>
              </a:rPr>
              <a:t>ANN</a:t>
            </a:r>
            <a:r>
              <a:rPr lang="zh-TW" altLang="zh-TW" sz="1200" dirty="0">
                <a:latin typeface="BiauKaiTC" panose="03000500000000000000" pitchFamily="66" charset="-120"/>
                <a:ea typeface="BiauKaiTC" panose="03000500000000000000" pitchFamily="66" charset="-120"/>
              </a:rPr>
              <a:t>的隱藏層節點數設</a:t>
            </a:r>
            <a:r>
              <a:rPr lang="zh-TW" altLang="en-US" sz="1200" dirty="0">
                <a:latin typeface="BiauKaiTC" panose="03000500000000000000" pitchFamily="66" charset="-120"/>
                <a:ea typeface="BiauKaiTC" panose="03000500000000000000" pitchFamily="66" charset="-120"/>
              </a:rPr>
              <a:t>定</a:t>
            </a:r>
            <a:r>
              <a:rPr lang="zh-TW" altLang="zh-TW" sz="1200" dirty="0">
                <a:latin typeface="BiauKaiTC" panose="03000500000000000000" pitchFamily="66" charset="-120"/>
                <a:ea typeface="BiauKaiTC" panose="03000500000000000000" pitchFamily="66" charset="-120"/>
              </a:rPr>
              <a:t>外，其餘的參數均為預設值，每個樣本組合重複</a:t>
            </a:r>
            <a:r>
              <a:rPr lang="en-US" altLang="zh-TW" sz="1200" dirty="0">
                <a:latin typeface="BiauKaiTC" panose="03000500000000000000" pitchFamily="66" charset="-120"/>
                <a:ea typeface="BiauKaiTC" panose="03000500000000000000" pitchFamily="66" charset="-120"/>
              </a:rPr>
              <a:t>1000</a:t>
            </a:r>
            <a:r>
              <a:rPr lang="zh-TW" altLang="zh-TW" sz="1200" dirty="0">
                <a:latin typeface="BiauKaiTC" panose="03000500000000000000" pitchFamily="66" charset="-120"/>
                <a:ea typeface="BiauKaiTC" panose="03000500000000000000" pitchFamily="66" charset="-120"/>
              </a:rPr>
              <a:t>次</a:t>
            </a:r>
            <a:r>
              <a:rPr lang="zh-TW" altLang="en-US" sz="1200" dirty="0">
                <a:latin typeface="BiauKaiTC" panose="03000500000000000000" pitchFamily="66" charset="-120"/>
                <a:ea typeface="BiauKaiTC" panose="03000500000000000000" pitchFamily="66" charset="-120"/>
              </a:rPr>
              <a:t>後</a:t>
            </a:r>
            <a:r>
              <a:rPr lang="zh-TW" altLang="zh-TW" sz="1200" dirty="0">
                <a:latin typeface="BiauKaiTC" panose="03000500000000000000" pitchFamily="66" charset="-120"/>
                <a:ea typeface="BiauKaiTC" panose="03000500000000000000" pitchFamily="66" charset="-120"/>
              </a:rPr>
              <a:t>，在評估平均效能。</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sz="1200" kern="1200" dirty="0">
                <a:solidFill>
                  <a:schemeClr val="tx1"/>
                </a:solidFill>
                <a:effectLst/>
                <a:latin typeface="+mn-lt"/>
                <a:ea typeface="+mn-ea"/>
                <a:cs typeface="+mn-cs"/>
              </a:rPr>
            </a:b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29</a:t>
            </a:fld>
            <a:endParaRPr kumimoji="1" lang="zh-TW" altLang="en-US"/>
          </a:p>
        </p:txBody>
      </p:sp>
    </p:spTree>
    <p:extLst>
      <p:ext uri="{BB962C8B-B14F-4D97-AF65-F5344CB8AC3E}">
        <p14:creationId xmlns:p14="http://schemas.microsoft.com/office/powerpoint/2010/main" val="1023388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BiauKaiTC" panose="03000500000000000000" pitchFamily="66" charset="-120"/>
                <a:ea typeface="BiauKaiTC" panose="03000500000000000000" pitchFamily="66" charset="-120"/>
              </a:rPr>
              <a:t>首先先說明研究動機與背景，</a:t>
            </a:r>
            <a:endParaRPr lang="en-US" altLang="zh-TW" sz="1200" dirty="0">
              <a:latin typeface="BiauKaiTC" panose="03000500000000000000" pitchFamily="66" charset="-120"/>
              <a:ea typeface="BiauKaiTC" panose="03000500000000000000" pitchFamily="66" charset="-120"/>
            </a:endParaRPr>
          </a:p>
          <a:p>
            <a:r>
              <a:rPr lang="zh-TW" altLang="zh-TW" sz="1200" dirty="0">
                <a:latin typeface="BiauKaiTC" panose="03000500000000000000" pitchFamily="66" charset="-120"/>
                <a:ea typeface="BiauKaiTC" panose="03000500000000000000" pitchFamily="66" charset="-120"/>
              </a:rPr>
              <a:t>在許多二分類的實際應用中，資料經常出現大量的零值，這種資料型態稱為</a:t>
            </a:r>
            <a:r>
              <a:rPr lang="zh-TW" altLang="zh-TW" sz="1200" b="1" dirty="0">
                <a:solidFill>
                  <a:srgbClr val="FF0000"/>
                </a:solidFill>
                <a:latin typeface="BiauKaiTC" panose="03000500000000000000" pitchFamily="66" charset="-120"/>
                <a:ea typeface="BiauKaiTC" panose="03000500000000000000" pitchFamily="66" charset="-120"/>
              </a:rPr>
              <a:t>「零膨脹資料」</a:t>
            </a:r>
            <a:r>
              <a:rPr lang="zh-TW" altLang="zh-TW" sz="1200" dirty="0">
                <a:latin typeface="BiauKaiTC" panose="03000500000000000000" pitchFamily="66" charset="-120"/>
                <a:ea typeface="BiauKaiTC" panose="03000500000000000000" pitchFamily="66" charset="-120"/>
              </a:rPr>
              <a:t>。</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zh-TW" altLang="zh-TW" sz="1200" dirty="0">
                <a:latin typeface="BiauKaiTC" panose="03000500000000000000" pitchFamily="66" charset="-120"/>
                <a:ea typeface="BiauKaiTC" panose="03000500000000000000" pitchFamily="66" charset="-120"/>
              </a:rPr>
              <a:t>這種具有零膨脹特性的資料在保險出險、詐騙偵測、醫療檢查等領域中相當常見。</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zh-TW" altLang="zh-TW" sz="1200" dirty="0">
                <a:latin typeface="BiauKaiTC" panose="03000500000000000000" pitchFamily="66" charset="-120"/>
                <a:ea typeface="BiauKaiTC" panose="03000500000000000000" pitchFamily="66" charset="-120"/>
              </a:rPr>
              <a:t>當資料中大部分觀測值為零，只有少數為非零時，傳統的統計分析或機器學習模型往往難以準確識別出這些少數重要的結果。</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zh-TW" altLang="zh-TW" sz="1200" dirty="0">
                <a:latin typeface="BiauKaiTC" panose="03000500000000000000" pitchFamily="66" charset="-120"/>
                <a:ea typeface="BiauKaiTC" panose="03000500000000000000" pitchFamily="66" charset="-120"/>
              </a:rPr>
              <a:t>這種資料結構不僅會導致分析產生偏誤，還會使模型偏向於多數類別，從而影響整體的預測效能。</a:t>
            </a:r>
            <a:endParaRPr kumimoji="1" lang="zh-TW" altLang="en-US" dirty="0">
              <a:latin typeface="BiauKaiTC" panose="03000500000000000000" pitchFamily="66" charset="-120"/>
              <a:ea typeface="BiauKaiTC" panose="03000500000000000000" pitchFamily="66" charset="-120"/>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a:t>
            </a:fld>
            <a:endParaRPr kumimoji="1" lang="zh-TW" altLang="en-US"/>
          </a:p>
        </p:txBody>
      </p:sp>
    </p:spTree>
    <p:extLst>
      <p:ext uri="{BB962C8B-B14F-4D97-AF65-F5344CB8AC3E}">
        <p14:creationId xmlns:p14="http://schemas.microsoft.com/office/powerpoint/2010/main" val="1936429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表</a:t>
            </a:r>
            <a:r>
              <a:rPr lang="en-US" altLang="zh-TW" sz="1200" kern="1200" dirty="0">
                <a:solidFill>
                  <a:schemeClr val="tx1"/>
                </a:solidFill>
                <a:effectLst/>
                <a:latin typeface="+mn-lt"/>
                <a:ea typeface="+mn-ea"/>
                <a:cs typeface="+mn-cs"/>
              </a:rPr>
              <a:t>4.2.1</a:t>
            </a:r>
            <a:r>
              <a:rPr lang="zh-TW" altLang="zh-TW" sz="1200" kern="1200" dirty="0">
                <a:solidFill>
                  <a:schemeClr val="tx1"/>
                </a:solidFill>
                <a:effectLst/>
                <a:latin typeface="+mn-lt"/>
                <a:ea typeface="+mn-ea"/>
                <a:cs typeface="+mn-cs"/>
              </a:rPr>
              <a:t>顯示了選擇單層</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隱藏層的結果，選擇使用</a:t>
            </a:r>
            <a:r>
              <a:rPr lang="en-US" altLang="zh-TW" sz="1200" kern="1200" dirty="0">
                <a:solidFill>
                  <a:schemeClr val="tx1"/>
                </a:solidFill>
                <a:effectLst/>
                <a:latin typeface="+mn-lt"/>
                <a:ea typeface="+mn-ea"/>
                <a:cs typeface="+mn-cs"/>
              </a:rPr>
              <a:t>8</a:t>
            </a:r>
            <a:r>
              <a:rPr lang="zh-TW" altLang="zh-TW" sz="1200" kern="1200" dirty="0">
                <a:solidFill>
                  <a:schemeClr val="tx1"/>
                </a:solidFill>
                <a:effectLst/>
                <a:latin typeface="+mn-lt"/>
                <a:ea typeface="+mn-ea"/>
                <a:cs typeface="+mn-cs"/>
              </a:rPr>
              <a:t>個節點，因為此配置具有最大的</a:t>
            </a:r>
            <a:r>
              <a:rPr lang="en-US" altLang="zh-TW" sz="1200" kern="1200" dirty="0">
                <a:solidFill>
                  <a:schemeClr val="tx1"/>
                </a:solidFill>
                <a:effectLst/>
                <a:latin typeface="+mn-lt"/>
                <a:ea typeface="+mn-ea"/>
                <a:cs typeface="+mn-cs"/>
              </a:rPr>
              <a:t>Kappa</a:t>
            </a:r>
            <a:r>
              <a:rPr lang="zh-TW" altLang="zh-TW" sz="1200" kern="1200" dirty="0">
                <a:solidFill>
                  <a:schemeClr val="tx1"/>
                </a:solidFill>
                <a:effectLst/>
                <a:latin typeface="+mn-lt"/>
                <a:ea typeface="+mn-ea"/>
                <a:cs typeface="+mn-cs"/>
              </a:rPr>
              <a:t>值</a:t>
            </a:r>
            <a:r>
              <a:rPr lang="zh-TW" altLang="en-US" sz="1200" kern="1200" dirty="0">
                <a:solidFill>
                  <a:schemeClr val="tx1"/>
                </a:solidFill>
                <a:effectLst/>
                <a:latin typeface="+mn-lt"/>
                <a:ea typeface="+mn-ea"/>
                <a:cs typeface="+mn-cs"/>
              </a:rPr>
              <a:t>。</a:t>
            </a:r>
            <a:br>
              <a:rPr lang="en-US" altLang="zh-TW" sz="1200" kern="1200" dirty="0">
                <a:solidFill>
                  <a:schemeClr val="tx1"/>
                </a:solidFill>
                <a:effectLst/>
                <a:latin typeface="+mn-lt"/>
                <a:ea typeface="+mn-ea"/>
                <a:cs typeface="+mn-cs"/>
              </a:rPr>
            </a:b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30</a:t>
            </a:fld>
            <a:endParaRPr kumimoji="1" lang="zh-TW" altLang="en-US"/>
          </a:p>
        </p:txBody>
      </p:sp>
    </p:spTree>
    <p:extLst>
      <p:ext uri="{BB962C8B-B14F-4D97-AF65-F5344CB8AC3E}">
        <p14:creationId xmlns:p14="http://schemas.microsoft.com/office/powerpoint/2010/main" val="4206596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31</a:t>
            </a:fld>
            <a:endParaRPr kumimoji="1" lang="zh-TW" altLang="en-US"/>
          </a:p>
        </p:txBody>
      </p:sp>
    </p:spTree>
    <p:extLst>
      <p:ext uri="{BB962C8B-B14F-4D97-AF65-F5344CB8AC3E}">
        <p14:creationId xmlns:p14="http://schemas.microsoft.com/office/powerpoint/2010/main" val="3655627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BiauKaiTC" panose="03000500000000000000" pitchFamily="66" charset="-120"/>
                <a:ea typeface="BiauKaiTC" panose="03000500000000000000" pitchFamily="66" charset="-120"/>
              </a:rPr>
              <a:t>4.3 </a:t>
            </a:r>
            <a:r>
              <a:rPr lang="zh-CN" altLang="en-US" sz="1200" dirty="0">
                <a:latin typeface="BiauKaiTC" panose="03000500000000000000" pitchFamily="66" charset="-120"/>
                <a:ea typeface="BiauKaiTC" panose="03000500000000000000" pitchFamily="66" charset="-120"/>
              </a:rPr>
              <a:t>為模型效能比較</a:t>
            </a:r>
            <a:endParaRPr lang="en-US" altLang="zh-CN"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BiauKaiTC" panose="03000500000000000000" pitchFamily="66" charset="-120"/>
                <a:ea typeface="BiauKaiTC" panose="03000500000000000000" pitchFamily="66" charset="-120"/>
              </a:rPr>
              <a:t>圖</a:t>
            </a:r>
            <a:r>
              <a:rPr lang="en-US" altLang="zh-CN" sz="1200" dirty="0">
                <a:latin typeface="BiauKaiTC" panose="03000500000000000000" pitchFamily="66" charset="-120"/>
                <a:ea typeface="BiauKaiTC" panose="03000500000000000000" pitchFamily="66" charset="-120"/>
              </a:rPr>
              <a:t>4.3.1</a:t>
            </a:r>
            <a:r>
              <a:rPr lang="zh-CN" altLang="en-US" sz="1200" dirty="0">
                <a:latin typeface="BiauKaiTC" panose="03000500000000000000" pitchFamily="66" charset="-120"/>
                <a:ea typeface="BiauKaiTC" panose="03000500000000000000" pitchFamily="66" charset="-120"/>
              </a:rPr>
              <a:t>與圖</a:t>
            </a:r>
            <a:r>
              <a:rPr lang="en-US" altLang="zh-CN" sz="1200" dirty="0">
                <a:latin typeface="BiauKaiTC" panose="03000500000000000000" pitchFamily="66" charset="-120"/>
                <a:ea typeface="BiauKaiTC" panose="03000500000000000000" pitchFamily="66" charset="-120"/>
              </a:rPr>
              <a:t>4.3.2</a:t>
            </a:r>
            <a:r>
              <a:rPr lang="zh-CN" altLang="en-US" sz="1200" dirty="0">
                <a:latin typeface="BiauKaiTC" panose="03000500000000000000" pitchFamily="66" charset="-120"/>
                <a:ea typeface="BiauKaiTC" panose="03000500000000000000" pitchFamily="66" charset="-120"/>
              </a:rPr>
              <a:t>為未使用插補法的模擬結果視覺化，未使用插補也就是直接將</a:t>
            </a:r>
            <a:r>
              <a:rPr lang="zh-TW" altLang="zh-TW" sz="1200" kern="1200" dirty="0">
                <a:solidFill>
                  <a:schemeClr val="tx1"/>
                </a:solidFill>
                <a:effectLst/>
                <a:latin typeface="+mn-lt"/>
                <a:ea typeface="+mn-ea"/>
                <a:cs typeface="+mn-cs"/>
              </a:rPr>
              <a:t>資料切割成訓練集和測試集</a:t>
            </a:r>
            <a:r>
              <a:rPr lang="zh-TW" altLang="en-US" sz="1200" kern="1200" dirty="0">
                <a:solidFill>
                  <a:schemeClr val="tx1"/>
                </a:solidFill>
                <a:effectLst/>
                <a:latin typeface="+mn-lt"/>
                <a:ea typeface="+mn-ea"/>
                <a:cs typeface="+mn-cs"/>
              </a:rPr>
              <a:t>。</a:t>
            </a:r>
            <a:endParaRPr lang="en-US" altLang="zh-TW"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BiauKaiTC" panose="03000500000000000000" pitchFamily="66" charset="-120"/>
                <a:ea typeface="BiauKaiTC" panose="03000500000000000000" pitchFamily="66" charset="-120"/>
              </a:rPr>
              <a:t>圖中的</a:t>
            </a:r>
            <a:r>
              <a:rPr lang="en-US" altLang="zh-TW" sz="1200" dirty="0">
                <a:effectLst/>
                <a:latin typeface="BiauKaiTC" panose="03000500000000000000" pitchFamily="66" charset="-120"/>
                <a:ea typeface="BiauKaiTC" panose="03000500000000000000" pitchFamily="66" charset="-120"/>
              </a:rPr>
              <a:t>(a)</a:t>
            </a:r>
            <a:r>
              <a:rPr lang="zh-TW" altLang="en-US" sz="1200" dirty="0">
                <a:effectLst/>
                <a:latin typeface="BiauKaiTC" panose="03000500000000000000" pitchFamily="66" charset="-120"/>
                <a:ea typeface="BiauKaiTC" panose="03000500000000000000" pitchFamily="66" charset="-120"/>
              </a:rPr>
              <a:t>、</a:t>
            </a:r>
            <a:r>
              <a:rPr lang="en-US" altLang="zh-TW" sz="1200" dirty="0">
                <a:effectLst/>
                <a:latin typeface="BiauKaiTC" panose="03000500000000000000" pitchFamily="66" charset="-120"/>
                <a:ea typeface="BiauKaiTC" panose="03000500000000000000" pitchFamily="66" charset="-120"/>
              </a:rPr>
              <a:t>(b)</a:t>
            </a:r>
            <a:r>
              <a:rPr lang="zh-TW" altLang="en-US" sz="1200" dirty="0">
                <a:effectLst/>
                <a:latin typeface="BiauKaiTC" panose="03000500000000000000" pitchFamily="66" charset="-120"/>
                <a:ea typeface="BiauKaiTC" panose="03000500000000000000" pitchFamily="66" charset="-120"/>
              </a:rPr>
              <a:t>、</a:t>
            </a:r>
            <a:r>
              <a:rPr lang="en-US" altLang="zh-TW" sz="1200" dirty="0">
                <a:effectLst/>
                <a:latin typeface="BiauKaiTC" panose="03000500000000000000" pitchFamily="66" charset="-120"/>
                <a:ea typeface="BiauKaiTC" panose="03000500000000000000" pitchFamily="66" charset="-120"/>
              </a:rPr>
              <a:t>(c)</a:t>
            </a:r>
            <a:r>
              <a:rPr lang="zh-CN" altLang="en-US" sz="1200" dirty="0">
                <a:effectLst/>
                <a:latin typeface="BiauKaiTC" panose="03000500000000000000" pitchFamily="66" charset="-120"/>
                <a:ea typeface="BiauKaiTC" panose="03000500000000000000" pitchFamily="66" charset="-120"/>
              </a:rPr>
              <a:t>圖分別為準確度、敏感度、特異度。</a:t>
            </a:r>
            <a:br>
              <a:rPr lang="en-US" altLang="zh-CN" sz="1200" dirty="0">
                <a:effectLst/>
                <a:latin typeface="BiauKaiTC" panose="03000500000000000000" pitchFamily="66" charset="-120"/>
                <a:ea typeface="BiauKaiTC" panose="03000500000000000000" pitchFamily="66" charset="-120"/>
              </a:rPr>
            </a:br>
            <a:r>
              <a:rPr lang="zh-CN" altLang="en-US" sz="1200" dirty="0">
                <a:effectLst/>
                <a:latin typeface="BiauKaiTC" panose="03000500000000000000" pitchFamily="66" charset="-120"/>
                <a:ea typeface="BiauKaiTC" panose="03000500000000000000" pitchFamily="66" charset="-120"/>
              </a:rPr>
              <a:t>紅色實線代表</a:t>
            </a:r>
            <a:r>
              <a:rPr lang="en-US" altLang="zh-CN" sz="1200" dirty="0">
                <a:effectLst/>
                <a:latin typeface="BiauKaiTC" panose="03000500000000000000" pitchFamily="66" charset="-120"/>
                <a:ea typeface="BiauKaiTC" panose="03000500000000000000" pitchFamily="66" charset="-120"/>
              </a:rPr>
              <a:t>ANN</a:t>
            </a:r>
            <a:r>
              <a:rPr lang="zh-CN" altLang="en-US" sz="1200" dirty="0">
                <a:effectLst/>
                <a:latin typeface="BiauKaiTC" panose="03000500000000000000" pitchFamily="66" charset="-120"/>
                <a:ea typeface="BiauKaiTC" panose="03000500000000000000" pitchFamily="66" charset="-120"/>
              </a:rPr>
              <a:t>模型、綠色虛線代表</a:t>
            </a:r>
            <a:r>
              <a:rPr lang="zh-TW" altLang="en-US" sz="1200" dirty="0">
                <a:effectLst/>
                <a:latin typeface="BiauKaiTC" panose="03000500000000000000" pitchFamily="66" charset="-120"/>
                <a:ea typeface="BiauKaiTC" panose="03000500000000000000" pitchFamily="66" charset="-120"/>
              </a:rPr>
              <a:t> </a:t>
            </a:r>
            <a:r>
              <a:rPr lang="en-US" altLang="zh-TW" sz="1200" dirty="0">
                <a:effectLst/>
                <a:latin typeface="BiauKaiTC" panose="03000500000000000000" pitchFamily="66" charset="-120"/>
                <a:ea typeface="BiauKaiTC" panose="03000500000000000000" pitchFamily="66" charset="-120"/>
              </a:rPr>
              <a:t>CBT</a:t>
            </a:r>
            <a:r>
              <a:rPr lang="zh-CN" altLang="en-US" sz="1200" dirty="0">
                <a:effectLst/>
                <a:latin typeface="BiauKaiTC" panose="03000500000000000000" pitchFamily="66" charset="-120"/>
                <a:ea typeface="BiauKaiTC" panose="03000500000000000000" pitchFamily="66" charset="-120"/>
              </a:rPr>
              <a:t>模型</a:t>
            </a:r>
            <a:r>
              <a:rPr lang="zh-TW" altLang="en-US" sz="1200" dirty="0">
                <a:effectLst/>
                <a:latin typeface="BiauKaiTC" panose="03000500000000000000" pitchFamily="66" charset="-120"/>
                <a:ea typeface="BiauKaiTC" panose="03000500000000000000" pitchFamily="66" charset="-120"/>
              </a:rPr>
              <a:t>、藍色點線代表</a:t>
            </a:r>
            <a:r>
              <a:rPr lang="en-US" altLang="zh-TW" sz="1200" dirty="0">
                <a:effectLst/>
                <a:latin typeface="BiauKaiTC" panose="03000500000000000000" pitchFamily="66" charset="-120"/>
                <a:ea typeface="BiauKaiTC" panose="03000500000000000000" pitchFamily="66" charset="-120"/>
              </a:rPr>
              <a:t>ZIB</a:t>
            </a:r>
            <a:r>
              <a:rPr lang="zh-CN" altLang="en-US" sz="1200" dirty="0">
                <a:effectLst/>
                <a:latin typeface="BiauKaiTC" panose="03000500000000000000" pitchFamily="66" charset="-120"/>
                <a:ea typeface="BiauKaiTC" panose="03000500000000000000" pitchFamily="66" charset="-120"/>
              </a:rPr>
              <a:t>模型</a:t>
            </a:r>
            <a:endParaRPr lang="en-US" altLang="zh-CN" sz="1200" dirty="0">
              <a:effectLst/>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effectLst/>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從圖</a:t>
            </a:r>
            <a:r>
              <a:rPr lang="en-US" altLang="zh-TW" sz="1200" kern="1200" dirty="0">
                <a:solidFill>
                  <a:schemeClr val="tx1"/>
                </a:solidFill>
                <a:effectLst/>
                <a:latin typeface="+mn-lt"/>
                <a:ea typeface="+mn-ea"/>
                <a:cs typeface="+mn-cs"/>
              </a:rPr>
              <a:t>4.3.1</a:t>
            </a:r>
            <a:r>
              <a:rPr lang="zh-TW" altLang="zh-TW" sz="1200" kern="1200" dirty="0">
                <a:solidFill>
                  <a:schemeClr val="tx1"/>
                </a:solidFill>
                <a:effectLst/>
                <a:latin typeface="+mn-lt"/>
                <a:ea typeface="+mn-ea"/>
                <a:cs typeface="+mn-cs"/>
              </a:rPr>
              <a:t>對比圖</a:t>
            </a:r>
            <a:r>
              <a:rPr lang="en-US" altLang="zh-TW" sz="1200" kern="1200" dirty="0">
                <a:solidFill>
                  <a:schemeClr val="tx1"/>
                </a:solidFill>
                <a:effectLst/>
                <a:latin typeface="+mn-lt"/>
                <a:ea typeface="+mn-ea"/>
                <a:cs typeface="+mn-cs"/>
              </a:rPr>
              <a:t>4.3.2</a:t>
            </a:r>
            <a:r>
              <a:rPr lang="zh-TW" altLang="zh-TW" sz="1200" kern="1200" dirty="0">
                <a:solidFill>
                  <a:schemeClr val="tx1"/>
                </a:solidFill>
                <a:effectLst/>
                <a:latin typeface="+mn-lt"/>
                <a:ea typeface="+mn-ea"/>
                <a:cs typeface="+mn-cs"/>
              </a:rPr>
              <a:t>發現，</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都存在過度配適的問題</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由於資料為不平衡資料，因此，本研究將重點放在敏感度上。根據圖</a:t>
            </a:r>
            <a:r>
              <a:rPr lang="en-US" altLang="zh-TW" sz="1200" kern="1200" dirty="0">
                <a:solidFill>
                  <a:schemeClr val="tx1"/>
                </a:solidFill>
                <a:effectLst/>
                <a:latin typeface="+mn-lt"/>
                <a:ea typeface="+mn-ea"/>
                <a:cs typeface="+mn-cs"/>
              </a:rPr>
              <a:t>4.3.2</a:t>
            </a:r>
            <a:r>
              <a:rPr lang="zh-TW" altLang="zh-TW" sz="1200" kern="1200" dirty="0">
                <a:solidFill>
                  <a:schemeClr val="tx1"/>
                </a:solidFill>
                <a:effectLst/>
                <a:latin typeface="+mn-lt"/>
                <a:ea typeface="+mn-ea"/>
                <a:cs typeface="+mn-cs"/>
              </a:rPr>
              <a:t>的結果，</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模型在敏感度上的表現優於</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在準確度方面，</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表現相近，並且均優於</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就特異度而言，</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的表現優於</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模型，其餘兩者在特異度上的表現差異不大。</a:t>
            </a:r>
            <a:r>
              <a:rPr lang="zh-TW" altLang="zh-TW" dirty="0">
                <a:effectLst/>
              </a:rPr>
              <a:t> </a:t>
            </a:r>
            <a:endParaRPr lang="en-US" altLang="zh-TW" sz="1200" dirty="0">
              <a:effectLst/>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32</a:t>
            </a:fld>
            <a:endParaRPr kumimoji="1" lang="zh-TW" altLang="en-US"/>
          </a:p>
        </p:txBody>
      </p:sp>
    </p:spTree>
    <p:extLst>
      <p:ext uri="{BB962C8B-B14F-4D97-AF65-F5344CB8AC3E}">
        <p14:creationId xmlns:p14="http://schemas.microsoft.com/office/powerpoint/2010/main" val="1754563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BiauKaiTC" panose="03000500000000000000" pitchFamily="66" charset="-120"/>
                <a:ea typeface="BiauKaiTC" panose="03000500000000000000" pitchFamily="66" charset="-120"/>
              </a:rPr>
              <a:t>圖</a:t>
            </a:r>
            <a:r>
              <a:rPr lang="en-US" altLang="zh-CN" sz="1200" dirty="0">
                <a:latin typeface="BiauKaiTC" panose="03000500000000000000" pitchFamily="66" charset="-120"/>
                <a:ea typeface="BiauKaiTC" panose="03000500000000000000" pitchFamily="66" charset="-120"/>
              </a:rPr>
              <a:t>4.3.3</a:t>
            </a:r>
            <a:r>
              <a:rPr lang="zh-CN" altLang="en-US" sz="1200" dirty="0">
                <a:latin typeface="BiauKaiTC" panose="03000500000000000000" pitchFamily="66" charset="-120"/>
                <a:ea typeface="BiauKaiTC" panose="03000500000000000000" pitchFamily="66" charset="-120"/>
              </a:rPr>
              <a:t>與圖</a:t>
            </a:r>
            <a:r>
              <a:rPr lang="en-US" altLang="zh-CN" sz="1200" dirty="0">
                <a:latin typeface="BiauKaiTC" panose="03000500000000000000" pitchFamily="66" charset="-120"/>
                <a:ea typeface="BiauKaiTC" panose="03000500000000000000" pitchFamily="66" charset="-120"/>
              </a:rPr>
              <a:t>4.3.4</a:t>
            </a:r>
            <a:r>
              <a:rPr lang="zh-CN" altLang="en-US" sz="1200" dirty="0">
                <a:latin typeface="BiauKaiTC" panose="03000500000000000000" pitchFamily="66" charset="-120"/>
                <a:ea typeface="BiauKaiTC" panose="03000500000000000000" pitchFamily="66" charset="-120"/>
              </a:rPr>
              <a:t>為結合第一種</a:t>
            </a:r>
            <a:r>
              <a:rPr lang="en-US" altLang="zh-CN" sz="1200" dirty="0">
                <a:latin typeface="BiauKaiTC" panose="03000500000000000000" pitchFamily="66" charset="-120"/>
                <a:ea typeface="BiauKaiTC" panose="03000500000000000000" pitchFamily="66" charset="-120"/>
              </a:rPr>
              <a:t>SMOTE</a:t>
            </a:r>
            <a:r>
              <a:rPr lang="zh-CN" altLang="en-US" sz="1200" dirty="0">
                <a:latin typeface="BiauKaiTC" panose="03000500000000000000" pitchFamily="66" charset="-120"/>
                <a:ea typeface="BiauKaiTC" panose="03000500000000000000" pitchFamily="66" charset="-120"/>
              </a:rPr>
              <a:t>插補法的模擬結果視覺化，也就是先進行插補，再將資料切割。</a:t>
            </a:r>
            <a:endParaRPr lang="en-US" altLang="zh-CN"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BiauKaiTC" panose="03000500000000000000" pitchFamily="66" charset="-120"/>
                <a:ea typeface="BiauKaiTC" panose="03000500000000000000" pitchFamily="66" charset="-120"/>
              </a:rPr>
              <a:t>結合第一種</a:t>
            </a:r>
            <a:r>
              <a:rPr lang="en-US" altLang="zh-CN" sz="1200" dirty="0">
                <a:latin typeface="BiauKaiTC" panose="03000500000000000000" pitchFamily="66" charset="-120"/>
                <a:ea typeface="BiauKaiTC" panose="03000500000000000000" pitchFamily="66" charset="-120"/>
              </a:rPr>
              <a:t>SMOTE</a:t>
            </a:r>
            <a:r>
              <a:rPr lang="zh-CN" altLang="en-US" sz="1200" dirty="0">
                <a:latin typeface="BiauKaiTC" panose="03000500000000000000" pitchFamily="66" charset="-120"/>
                <a:ea typeface="BiauKaiTC" panose="03000500000000000000" pitchFamily="66" charset="-120"/>
              </a:rPr>
              <a:t>插補記做</a:t>
            </a:r>
            <a:r>
              <a:rPr lang="en-US" altLang="zh-CN" sz="1200" dirty="0">
                <a:latin typeface="BiauKaiTC" panose="03000500000000000000" pitchFamily="66" charset="-120"/>
                <a:ea typeface="BiauKaiTC" panose="03000500000000000000" pitchFamily="66" charset="-120"/>
              </a:rPr>
              <a:t> S1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sz="1200" dirty="0">
                <a:effectLst/>
                <a:latin typeface="BiauKaiTC" panose="03000500000000000000" pitchFamily="66" charset="-120"/>
                <a:ea typeface="BiauKaiTC" panose="03000500000000000000" pitchFamily="66" charset="-120"/>
              </a:rPr>
            </a:br>
            <a:r>
              <a:rPr lang="zh-TW" altLang="zh-TW" sz="1200" kern="1200" dirty="0">
                <a:solidFill>
                  <a:schemeClr val="tx1"/>
                </a:solidFill>
                <a:effectLst/>
                <a:latin typeface="+mn-lt"/>
                <a:ea typeface="+mn-ea"/>
                <a:cs typeface="+mn-cs"/>
              </a:rPr>
              <a:t>經比較可以發現，經</a:t>
            </a:r>
            <a:r>
              <a:rPr lang="zh-TW" altLang="en-US" sz="1200" kern="1200" dirty="0">
                <a:solidFill>
                  <a:schemeClr val="tx1"/>
                </a:solidFill>
                <a:effectLst/>
                <a:latin typeface="+mn-lt"/>
                <a:ea typeface="+mn-ea"/>
                <a:cs typeface="+mn-cs"/>
              </a:rPr>
              <a:t>過</a:t>
            </a:r>
            <a:r>
              <a:rPr lang="zh-TW" altLang="zh-TW" sz="1200" kern="1200" dirty="0">
                <a:solidFill>
                  <a:schemeClr val="tx1"/>
                </a:solidFill>
                <a:effectLst/>
                <a:latin typeface="+mn-lt"/>
                <a:ea typeface="+mn-ea"/>
                <a:cs typeface="+mn-cs"/>
              </a:rPr>
              <a:t>第一種方法插補後，</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仍然存在過度配適的問題。</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針對經</a:t>
            </a:r>
            <a:r>
              <a:rPr lang="zh-TW" altLang="en-US" sz="1200" kern="1200" dirty="0">
                <a:solidFill>
                  <a:schemeClr val="tx1"/>
                </a:solidFill>
                <a:effectLst/>
                <a:latin typeface="+mn-lt"/>
                <a:ea typeface="+mn-ea"/>
                <a:cs typeface="+mn-cs"/>
              </a:rPr>
              <a:t>過 </a:t>
            </a:r>
            <a:r>
              <a:rPr lang="zh-TW" altLang="zh-TW" sz="1200" kern="1200" dirty="0">
                <a:solidFill>
                  <a:schemeClr val="tx1"/>
                </a:solidFill>
                <a:effectLst/>
                <a:latin typeface="+mn-lt"/>
                <a:ea typeface="+mn-ea"/>
                <a:cs typeface="+mn-cs"/>
              </a:rPr>
              <a:t>訓練集</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訓練後</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的模型在測試樣本上的效能表現，</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圖</a:t>
            </a:r>
            <a:r>
              <a:rPr lang="en-US" altLang="zh-TW" sz="1200" kern="1200" dirty="0">
                <a:solidFill>
                  <a:schemeClr val="tx1"/>
                </a:solidFill>
                <a:effectLst/>
                <a:latin typeface="+mn-lt"/>
                <a:ea typeface="+mn-ea"/>
                <a:cs typeface="+mn-cs"/>
              </a:rPr>
              <a:t>4.3.4</a:t>
            </a:r>
            <a:r>
              <a:rPr lang="zh-TW" altLang="zh-TW" sz="1200" kern="1200" dirty="0">
                <a:solidFill>
                  <a:schemeClr val="tx1"/>
                </a:solidFill>
                <a:effectLst/>
                <a:latin typeface="+mn-lt"/>
                <a:ea typeface="+mn-ea"/>
                <a:cs typeface="+mn-cs"/>
              </a:rPr>
              <a:t>顯示，</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在敏感度、準確度及特異度上均優於</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在敏感度方面，</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表現優於</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在特異度方面，當樣本數為</a:t>
            </a:r>
            <a:r>
              <a:rPr lang="en-US" altLang="zh-TW" sz="1200" kern="1200" dirty="0">
                <a:solidFill>
                  <a:schemeClr val="tx1"/>
                </a:solidFill>
                <a:effectLst/>
                <a:latin typeface="+mn-lt"/>
                <a:ea typeface="+mn-ea"/>
                <a:cs typeface="+mn-cs"/>
              </a:rPr>
              <a:t>300</a:t>
            </a:r>
            <a:r>
              <a:rPr lang="zh-TW" altLang="zh-TW" sz="1200" kern="1200" dirty="0">
                <a:solidFill>
                  <a:schemeClr val="tx1"/>
                </a:solidFill>
                <a:effectLst/>
                <a:latin typeface="+mn-lt"/>
                <a:ea typeface="+mn-ea"/>
                <a:cs typeface="+mn-cs"/>
              </a:rPr>
              <a:t>時，</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模型的表現差異不大，而在其他樣本數下，</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模型則優於</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此外，隨著樣本數增加，</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的特異度呈現遞減趨勢，而</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模型則呈現遞增趨勢；</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在準確度方面，</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模型的表現相差不大。</a:t>
            </a:r>
            <a:endParaRPr lang="en-US" altLang="zh-TW" sz="1200" dirty="0">
              <a:effectLst/>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33</a:t>
            </a:fld>
            <a:endParaRPr kumimoji="1" lang="zh-TW" altLang="en-US"/>
          </a:p>
        </p:txBody>
      </p:sp>
    </p:spTree>
    <p:extLst>
      <p:ext uri="{BB962C8B-B14F-4D97-AF65-F5344CB8AC3E}">
        <p14:creationId xmlns:p14="http://schemas.microsoft.com/office/powerpoint/2010/main" val="573252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BiauKaiTC" panose="03000500000000000000" pitchFamily="66" charset="-120"/>
                <a:ea typeface="BiauKaiTC" panose="03000500000000000000" pitchFamily="66" charset="-120"/>
              </a:rPr>
              <a:t>圖</a:t>
            </a:r>
            <a:r>
              <a:rPr lang="en-US" altLang="zh-CN" sz="1200" dirty="0">
                <a:latin typeface="BiauKaiTC" panose="03000500000000000000" pitchFamily="66" charset="-120"/>
                <a:ea typeface="BiauKaiTC" panose="03000500000000000000" pitchFamily="66" charset="-120"/>
              </a:rPr>
              <a:t>4.3.5</a:t>
            </a:r>
            <a:r>
              <a:rPr lang="zh-CN" altLang="en-US" sz="1200" dirty="0">
                <a:latin typeface="BiauKaiTC" panose="03000500000000000000" pitchFamily="66" charset="-120"/>
                <a:ea typeface="BiauKaiTC" panose="03000500000000000000" pitchFamily="66" charset="-120"/>
              </a:rPr>
              <a:t>與圖</a:t>
            </a:r>
            <a:r>
              <a:rPr lang="en-US" altLang="zh-CN" sz="1200" dirty="0">
                <a:latin typeface="BiauKaiTC" panose="03000500000000000000" pitchFamily="66" charset="-120"/>
                <a:ea typeface="BiauKaiTC" panose="03000500000000000000" pitchFamily="66" charset="-120"/>
              </a:rPr>
              <a:t>4.3.6</a:t>
            </a:r>
            <a:r>
              <a:rPr lang="zh-CN" altLang="en-US" sz="1200" dirty="0">
                <a:latin typeface="BiauKaiTC" panose="03000500000000000000" pitchFamily="66" charset="-120"/>
                <a:ea typeface="BiauKaiTC" panose="03000500000000000000" pitchFamily="66" charset="-120"/>
              </a:rPr>
              <a:t>為結合第二種</a:t>
            </a:r>
            <a:r>
              <a:rPr lang="en-US" altLang="zh-CN" sz="1200" dirty="0">
                <a:latin typeface="BiauKaiTC" panose="03000500000000000000" pitchFamily="66" charset="-120"/>
                <a:ea typeface="BiauKaiTC" panose="03000500000000000000" pitchFamily="66" charset="-120"/>
              </a:rPr>
              <a:t>SMOTE</a:t>
            </a:r>
            <a:r>
              <a:rPr lang="zh-CN" altLang="en-US" sz="1200" dirty="0">
                <a:latin typeface="BiauKaiTC" panose="03000500000000000000" pitchFamily="66" charset="-120"/>
                <a:ea typeface="BiauKaiTC" panose="03000500000000000000" pitchFamily="66" charset="-120"/>
              </a:rPr>
              <a:t>插補法的模擬結果視覺化，也就是先將資料切割，再針對訓練集進行插補。</a:t>
            </a:r>
            <a:endParaRPr lang="en-US" altLang="zh-CN"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BiauKaiTC" panose="03000500000000000000" pitchFamily="66" charset="-120"/>
                <a:ea typeface="BiauKaiTC" panose="03000500000000000000" pitchFamily="66" charset="-120"/>
              </a:rPr>
              <a:t>結合第二種</a:t>
            </a:r>
            <a:r>
              <a:rPr lang="en-US" altLang="zh-CN" sz="1200" dirty="0">
                <a:latin typeface="BiauKaiTC" panose="03000500000000000000" pitchFamily="66" charset="-120"/>
                <a:ea typeface="BiauKaiTC" panose="03000500000000000000" pitchFamily="66" charset="-120"/>
              </a:rPr>
              <a:t>SMOTE</a:t>
            </a:r>
            <a:r>
              <a:rPr lang="zh-CN" altLang="en-US" sz="1200" dirty="0">
                <a:latin typeface="BiauKaiTC" panose="03000500000000000000" pitchFamily="66" charset="-120"/>
                <a:ea typeface="BiauKaiTC" panose="03000500000000000000" pitchFamily="66" charset="-120"/>
              </a:rPr>
              <a:t>插補記做</a:t>
            </a:r>
            <a:r>
              <a:rPr lang="en-US" altLang="zh-CN" sz="1200" dirty="0">
                <a:latin typeface="BiauKaiTC" panose="03000500000000000000" pitchFamily="66" charset="-120"/>
                <a:ea typeface="BiauKaiTC" panose="03000500000000000000" pitchFamily="66" charset="-120"/>
              </a:rPr>
              <a:t> S2</a:t>
            </a:r>
          </a:p>
          <a:p>
            <a:br>
              <a:rPr lang="en-US" altLang="zh-TW" sz="1200" dirty="0">
                <a:effectLst/>
                <a:latin typeface="BiauKaiTC" panose="03000500000000000000" pitchFamily="66" charset="-120"/>
                <a:ea typeface="BiauKaiTC" panose="03000500000000000000" pitchFamily="66" charset="-120"/>
              </a:rPr>
            </a:br>
            <a:r>
              <a:rPr lang="zh-TW" altLang="zh-TW" sz="1200" kern="1200" dirty="0">
                <a:solidFill>
                  <a:schemeClr val="tx1"/>
                </a:solidFill>
                <a:effectLst/>
                <a:latin typeface="+mn-lt"/>
                <a:ea typeface="+mn-ea"/>
                <a:cs typeface="+mn-cs"/>
              </a:rPr>
              <a:t>經第二種方法插補後，模型比較</a:t>
            </a:r>
            <a:r>
              <a:rPr lang="zh-TW" altLang="en-US" sz="1200" kern="1200" dirty="0">
                <a:solidFill>
                  <a:schemeClr val="tx1"/>
                </a:solidFill>
                <a:effectLst/>
                <a:latin typeface="+mn-lt"/>
                <a:ea typeface="+mn-ea"/>
                <a:cs typeface="+mn-cs"/>
              </a:rPr>
              <a:t>可以</a:t>
            </a:r>
            <a:r>
              <a:rPr lang="zh-TW" altLang="zh-TW" sz="1200" kern="1200" dirty="0">
                <a:solidFill>
                  <a:schemeClr val="tx1"/>
                </a:solidFill>
                <a:effectLst/>
                <a:latin typeface="+mn-lt"/>
                <a:ea typeface="+mn-ea"/>
                <a:cs typeface="+mn-cs"/>
              </a:rPr>
              <a:t>發現，</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仍然存在過度配適的問題。</a:t>
            </a:r>
            <a:r>
              <a:rPr lang="zh-CN" altLang="en-US" sz="1200" kern="1200" dirty="0">
                <a:solidFill>
                  <a:schemeClr val="tx1"/>
                </a:solidFill>
                <a:effectLst/>
                <a:latin typeface="+mn-lt"/>
                <a:ea typeface="+mn-ea"/>
                <a:cs typeface="+mn-cs"/>
              </a:rPr>
              <a:t>在</a:t>
            </a:r>
            <a:r>
              <a:rPr lang="zh-TW" altLang="zh-TW" sz="1200" kern="1200" dirty="0">
                <a:solidFill>
                  <a:schemeClr val="tx1"/>
                </a:solidFill>
                <a:effectLst/>
                <a:latin typeface="+mn-lt"/>
                <a:ea typeface="+mn-ea"/>
                <a:cs typeface="+mn-cs"/>
              </a:rPr>
              <a:t>根據圖</a:t>
            </a:r>
            <a:r>
              <a:rPr lang="en-US" altLang="zh-TW" sz="1200" kern="1200" dirty="0">
                <a:solidFill>
                  <a:schemeClr val="tx1"/>
                </a:solidFill>
                <a:effectLst/>
                <a:latin typeface="+mn-lt"/>
                <a:ea typeface="+mn-ea"/>
                <a:cs typeface="+mn-cs"/>
              </a:rPr>
              <a:t>4.3.6</a:t>
            </a:r>
            <a:r>
              <a:rPr lang="zh-TW" altLang="zh-TW" sz="1200" kern="1200" dirty="0">
                <a:solidFill>
                  <a:schemeClr val="tx1"/>
                </a:solidFill>
                <a:effectLst/>
                <a:latin typeface="+mn-lt"/>
                <a:ea typeface="+mn-ea"/>
                <a:cs typeface="+mn-cs"/>
              </a:rPr>
              <a:t>的結果，</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在敏感度方面，</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模型的表現最佳，其次為</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模型，而隨著樣本數增加，</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的敏感度呈現上升趨勢。</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在準確度方面，</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模型略優於</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，兩者均優於</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在特異度方面，</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表現最佳；當樣本數超過</a:t>
            </a:r>
            <a:r>
              <a:rPr lang="en-US" altLang="zh-TW" sz="1200" kern="1200" dirty="0">
                <a:solidFill>
                  <a:schemeClr val="tx1"/>
                </a:solidFill>
                <a:effectLst/>
                <a:latin typeface="+mn-lt"/>
                <a:ea typeface="+mn-ea"/>
                <a:cs typeface="+mn-cs"/>
              </a:rPr>
              <a:t>500</a:t>
            </a:r>
            <a:r>
              <a:rPr lang="zh-TW" altLang="zh-TW" sz="1200" kern="1200" dirty="0">
                <a:solidFill>
                  <a:schemeClr val="tx1"/>
                </a:solidFill>
                <a:effectLst/>
                <a:latin typeface="+mn-lt"/>
                <a:ea typeface="+mn-ea"/>
                <a:cs typeface="+mn-cs"/>
              </a:rPr>
              <a:t>時，</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模型的特異度優於</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模型。此外，隨著樣本數增加，</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的特異度呈現遞減趨勢，而</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模型則顯示遞增趨勢。</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34</a:t>
            </a:fld>
            <a:endParaRPr kumimoji="1" lang="zh-TW" altLang="en-US"/>
          </a:p>
        </p:txBody>
      </p:sp>
    </p:spTree>
    <p:extLst>
      <p:ext uri="{BB962C8B-B14F-4D97-AF65-F5344CB8AC3E}">
        <p14:creationId xmlns:p14="http://schemas.microsoft.com/office/powerpoint/2010/main" val="2440811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圖</a:t>
            </a:r>
            <a:r>
              <a:rPr lang="en-US" altLang="zh-TW" sz="1200" kern="1200" dirty="0">
                <a:solidFill>
                  <a:schemeClr val="tx1"/>
                </a:solidFill>
                <a:effectLst/>
                <a:latin typeface="+mn-lt"/>
                <a:ea typeface="+mn-ea"/>
                <a:cs typeface="+mn-cs"/>
              </a:rPr>
              <a:t>4.3.7</a:t>
            </a:r>
            <a:r>
              <a:rPr lang="zh-TW" altLang="zh-TW" sz="1200" kern="1200" dirty="0">
                <a:solidFill>
                  <a:schemeClr val="tx1"/>
                </a:solidFill>
                <a:effectLst/>
                <a:latin typeface="+mn-lt"/>
                <a:ea typeface="+mn-ea"/>
                <a:cs typeface="+mn-cs"/>
              </a:rPr>
              <a:t>與圖</a:t>
            </a:r>
            <a:r>
              <a:rPr lang="en-US" altLang="zh-TW" sz="1200" kern="1200" dirty="0">
                <a:solidFill>
                  <a:schemeClr val="tx1"/>
                </a:solidFill>
                <a:effectLst/>
                <a:latin typeface="+mn-lt"/>
                <a:ea typeface="+mn-ea"/>
                <a:cs typeface="+mn-cs"/>
              </a:rPr>
              <a:t>4.3.8</a:t>
            </a:r>
            <a:r>
              <a:rPr lang="zh-TW" altLang="zh-TW" sz="1200" kern="1200" dirty="0">
                <a:solidFill>
                  <a:schemeClr val="tx1"/>
                </a:solidFill>
                <a:effectLst/>
                <a:latin typeface="+mn-lt"/>
                <a:ea typeface="+mn-ea"/>
                <a:cs typeface="+mn-cs"/>
              </a:rPr>
              <a:t>分別呈現</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模型在以訓練集</a:t>
            </a:r>
            <a:r>
              <a:rPr lang="zh-TW" altLang="en-US" sz="1200" kern="1200" dirty="0">
                <a:solidFill>
                  <a:schemeClr val="tx1"/>
                </a:solidFill>
                <a:effectLst/>
                <a:latin typeface="+mn-lt"/>
                <a:ea typeface="+mn-ea"/>
                <a:cs typeface="+mn-cs"/>
              </a:rPr>
              <a:t>及</a:t>
            </a:r>
            <a:r>
              <a:rPr lang="zh-TW" altLang="zh-TW" sz="1200" kern="1200" dirty="0">
                <a:solidFill>
                  <a:schemeClr val="tx1"/>
                </a:solidFill>
                <a:effectLst/>
                <a:latin typeface="+mn-lt"/>
                <a:ea typeface="+mn-ea"/>
                <a:cs typeface="+mn-cs"/>
              </a:rPr>
              <a:t>測試集</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使用插補法前後</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比較結果。</a:t>
            </a:r>
            <a:r>
              <a:rPr lang="zh-TW" altLang="zh-TW" dirty="0">
                <a:effectLst/>
              </a:rPr>
              <a:t> </a:t>
            </a:r>
            <a:endParaRPr lang="en-US" altLang="zh-TW"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lt"/>
                <a:ea typeface="+mn-ea"/>
              </a:rPr>
              <a:t>紅色實線為原始</a:t>
            </a:r>
            <a:r>
              <a:rPr lang="en-US" altLang="zh-CN" sz="1200" dirty="0">
                <a:effectLst/>
                <a:latin typeface="+mn-lt"/>
                <a:ea typeface="+mn-ea"/>
              </a:rPr>
              <a:t>ANN</a:t>
            </a:r>
            <a:r>
              <a:rPr lang="zh-CN" altLang="en-US" sz="1200" dirty="0">
                <a:effectLst/>
                <a:latin typeface="+mn-lt"/>
                <a:ea typeface="+mn-ea"/>
              </a:rPr>
              <a:t>、綠色虛線為結合第一種插補方的</a:t>
            </a:r>
            <a:r>
              <a:rPr lang="en-US" altLang="zh-CN" sz="1200" dirty="0">
                <a:effectLst/>
                <a:latin typeface="+mn-lt"/>
                <a:ea typeface="+mn-ea"/>
              </a:rPr>
              <a:t>ANN</a:t>
            </a:r>
            <a:r>
              <a:rPr lang="zh-CN" altLang="en-US" sz="1200" dirty="0">
                <a:effectLst/>
                <a:latin typeface="+mn-lt"/>
                <a:ea typeface="+mn-ea"/>
              </a:rPr>
              <a:t>、藍色點線為結合第二種插補方的</a:t>
            </a:r>
            <a:r>
              <a:rPr lang="en-US" altLang="zh-CN" sz="1200" dirty="0">
                <a:effectLst/>
                <a:latin typeface="+mn-lt"/>
                <a:ea typeface="+mn-ea"/>
              </a:rPr>
              <a:t>ANN</a:t>
            </a:r>
            <a:endParaRPr lang="en-US" altLang="zh-TW" sz="1200" dirty="0">
              <a:effectLst/>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effectLst/>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根據比較，</a:t>
            </a:r>
            <a:r>
              <a:rPr lang="zh-TW" altLang="zh-TW" sz="1200" kern="1200" dirty="0">
                <a:solidFill>
                  <a:schemeClr val="tx1"/>
                </a:solidFill>
                <a:effectLst/>
                <a:latin typeface="+mn-lt"/>
                <a:ea typeface="+mn-ea"/>
                <a:cs typeface="+mn-cs"/>
              </a:rPr>
              <a:t>無論是原始</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模型還是插補後的</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模型，皆存在過度配適的問題。</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根據圖</a:t>
            </a:r>
            <a:r>
              <a:rPr lang="en-US" altLang="zh-TW" sz="1200" kern="1200" dirty="0">
                <a:solidFill>
                  <a:schemeClr val="tx1"/>
                </a:solidFill>
                <a:effectLst/>
                <a:latin typeface="+mn-lt"/>
                <a:ea typeface="+mn-ea"/>
                <a:cs typeface="+mn-cs"/>
              </a:rPr>
              <a:t>4.3.8</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在使用兩種插補方法後，敏感度均顯著提升，且第一種方法的表現略優於第二種方法；</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然而，不論是否使用插補法，</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在特異度表現上則有所下降。</a:t>
            </a:r>
            <a:r>
              <a:rPr lang="zh-TW" altLang="zh-TW" dirty="0">
                <a:effectLst/>
              </a:rPr>
              <a:t> </a:t>
            </a:r>
            <a:endParaRPr lang="en-US" altLang="zh-TW" sz="1200" dirty="0">
              <a:latin typeface="BiauKaiTC" panose="03000500000000000000" pitchFamily="66" charset="-120"/>
              <a:ea typeface="BiauKaiTC" panose="03000500000000000000" pitchFamily="66" charset="-120"/>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35</a:t>
            </a:fld>
            <a:endParaRPr kumimoji="1" lang="zh-TW" altLang="en-US"/>
          </a:p>
        </p:txBody>
      </p:sp>
    </p:spTree>
    <p:extLst>
      <p:ext uri="{BB962C8B-B14F-4D97-AF65-F5344CB8AC3E}">
        <p14:creationId xmlns:p14="http://schemas.microsoft.com/office/powerpoint/2010/main" val="2613301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圖</a:t>
            </a:r>
            <a:r>
              <a:rPr lang="en-US" altLang="zh-TW" sz="1200" kern="1200" dirty="0">
                <a:solidFill>
                  <a:schemeClr val="tx1"/>
                </a:solidFill>
                <a:effectLst/>
                <a:latin typeface="+mn-lt"/>
                <a:ea typeface="+mn-ea"/>
                <a:cs typeface="+mn-cs"/>
              </a:rPr>
              <a:t>4.3.9</a:t>
            </a:r>
            <a:r>
              <a:rPr lang="zh-TW" altLang="zh-TW" sz="1200" kern="1200" dirty="0">
                <a:solidFill>
                  <a:schemeClr val="tx1"/>
                </a:solidFill>
                <a:effectLst/>
                <a:latin typeface="+mn-lt"/>
                <a:ea typeface="+mn-ea"/>
                <a:cs typeface="+mn-cs"/>
              </a:rPr>
              <a:t>與圖</a:t>
            </a:r>
            <a:r>
              <a:rPr lang="en-US" altLang="zh-TW" sz="1200" kern="1200" dirty="0">
                <a:solidFill>
                  <a:schemeClr val="tx1"/>
                </a:solidFill>
                <a:effectLst/>
                <a:latin typeface="+mn-lt"/>
                <a:ea typeface="+mn-ea"/>
                <a:cs typeface="+mn-cs"/>
              </a:rPr>
              <a:t>4.3.10</a:t>
            </a:r>
            <a:r>
              <a:rPr lang="zh-TW" altLang="zh-TW" sz="1200" kern="1200" dirty="0">
                <a:solidFill>
                  <a:schemeClr val="tx1"/>
                </a:solidFill>
                <a:effectLst/>
                <a:latin typeface="+mn-lt"/>
                <a:ea typeface="+mn-ea"/>
                <a:cs typeface="+mn-cs"/>
              </a:rPr>
              <a:t>分別呈現</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模型在以訓練集</a:t>
            </a:r>
            <a:r>
              <a:rPr lang="zh-TW" altLang="en-US" sz="1200" kern="1200" dirty="0">
                <a:solidFill>
                  <a:schemeClr val="tx1"/>
                </a:solidFill>
                <a:effectLst/>
                <a:latin typeface="+mn-lt"/>
                <a:ea typeface="+mn-ea"/>
                <a:cs typeface="+mn-cs"/>
              </a:rPr>
              <a:t>及</a:t>
            </a:r>
            <a:r>
              <a:rPr lang="zh-TW" altLang="zh-TW" sz="1200" kern="1200" dirty="0">
                <a:solidFill>
                  <a:schemeClr val="tx1"/>
                </a:solidFill>
                <a:effectLst/>
                <a:latin typeface="+mn-lt"/>
                <a:ea typeface="+mn-ea"/>
                <a:cs typeface="+mn-cs"/>
              </a:rPr>
              <a:t>測試集</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使用插補法前後</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比較結果。</a:t>
            </a:r>
            <a:r>
              <a:rPr lang="zh-TW" altLang="zh-TW" dirty="0">
                <a:effectLst/>
              </a:rPr>
              <a:t> </a:t>
            </a:r>
            <a:endParaRPr lang="en-US" altLang="zh-TW" sz="1200" dirty="0">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lt"/>
                <a:ea typeface="+mn-ea"/>
              </a:rPr>
              <a:t>紅色實線為原始</a:t>
            </a:r>
            <a:r>
              <a:rPr lang="en-US" altLang="zh-TW" sz="1200" dirty="0">
                <a:effectLst/>
                <a:latin typeface="+mn-lt"/>
                <a:ea typeface="+mn-ea"/>
              </a:rPr>
              <a:t>CBT</a:t>
            </a:r>
            <a:r>
              <a:rPr lang="zh-CN" altLang="en-US" sz="1200" dirty="0">
                <a:effectLst/>
                <a:latin typeface="+mn-lt"/>
                <a:ea typeface="+mn-ea"/>
              </a:rPr>
              <a:t>、綠色虛線為結合第一種插補法、藍色點線為結合第二種插補法</a:t>
            </a:r>
            <a:endParaRPr lang="en-US" altLang="zh-CN" sz="1200" dirty="0">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effectLst/>
              <a:latin typeface="BiauKaiTC" panose="03000500000000000000" pitchFamily="66" charset="-120"/>
              <a:ea typeface="BiauKaiTC" panose="03000500000000000000" pitchFamily="66" charset="-120"/>
            </a:endParaRPr>
          </a:p>
          <a:p>
            <a:r>
              <a:rPr lang="zh-TW" altLang="zh-TW" sz="1200" kern="1200" dirty="0">
                <a:solidFill>
                  <a:schemeClr val="tx1"/>
                </a:solidFill>
                <a:effectLst/>
                <a:latin typeface="+mn-lt"/>
                <a:ea typeface="+mn-ea"/>
                <a:cs typeface="+mn-cs"/>
              </a:rPr>
              <a:t>從訓練集與測試集的對比可見，無論是原始</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還是插補後的</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也</a:t>
            </a:r>
            <a:r>
              <a:rPr lang="zh-TW" altLang="zh-TW" sz="1200" kern="1200" dirty="0">
                <a:solidFill>
                  <a:schemeClr val="tx1"/>
                </a:solidFill>
                <a:effectLst/>
                <a:latin typeface="+mn-lt"/>
                <a:ea typeface="+mn-ea"/>
                <a:cs typeface="+mn-cs"/>
              </a:rPr>
              <a:t>皆存在過度配適的問題。</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根據圖</a:t>
            </a:r>
            <a:r>
              <a:rPr lang="en-US" altLang="zh-TW" sz="1200" kern="1200" dirty="0">
                <a:solidFill>
                  <a:schemeClr val="tx1"/>
                </a:solidFill>
                <a:effectLst/>
                <a:latin typeface="+mn-lt"/>
                <a:ea typeface="+mn-ea"/>
                <a:cs typeface="+mn-cs"/>
              </a:rPr>
              <a:t>4.3.10</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在使用兩種插補方法後，敏感度均顯著提升，且第一種方法的表現優於第二種方法</a:t>
            </a:r>
            <a:r>
              <a:rPr lang="zh-TW" altLang="en-US"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ANN</a:t>
            </a:r>
            <a:r>
              <a:rPr lang="zh-CN" altLang="en-US" sz="1200" kern="1200" dirty="0">
                <a:solidFill>
                  <a:schemeClr val="tx1"/>
                </a:solidFill>
                <a:effectLst/>
                <a:latin typeface="+mn-lt"/>
                <a:ea typeface="+mn-ea"/>
                <a:cs typeface="+mn-cs"/>
              </a:rPr>
              <a:t>模型相同</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在特異度表現上</a:t>
            </a:r>
            <a:r>
              <a:rPr lang="zh-TW" altLang="en-US" sz="1200" kern="1200" dirty="0">
                <a:solidFill>
                  <a:schemeClr val="tx1"/>
                </a:solidFill>
                <a:effectLst/>
                <a:latin typeface="+mn-lt"/>
                <a:ea typeface="+mn-ea"/>
                <a:cs typeface="+mn-cs"/>
              </a:rPr>
              <a:t>也與</a:t>
            </a:r>
            <a:r>
              <a:rPr lang="en-US" altLang="zh-TW" sz="1200" kern="1200" dirty="0">
                <a:solidFill>
                  <a:schemeClr val="tx1"/>
                </a:solidFill>
                <a:effectLst/>
                <a:latin typeface="+mn-lt"/>
                <a:ea typeface="+mn-ea"/>
                <a:cs typeface="+mn-cs"/>
              </a:rPr>
              <a:t>ANN</a:t>
            </a:r>
            <a:r>
              <a:rPr lang="zh-CN" altLang="en-US" sz="1200" kern="1200" dirty="0">
                <a:solidFill>
                  <a:schemeClr val="tx1"/>
                </a:solidFill>
                <a:effectLst/>
                <a:latin typeface="+mn-lt"/>
                <a:ea typeface="+mn-ea"/>
                <a:cs typeface="+mn-cs"/>
              </a:rPr>
              <a:t>相同，</a:t>
            </a:r>
            <a:r>
              <a:rPr lang="zh-TW" altLang="zh-TW" sz="1200" kern="1200" dirty="0">
                <a:solidFill>
                  <a:schemeClr val="tx1"/>
                </a:solidFill>
                <a:effectLst/>
                <a:latin typeface="+mn-lt"/>
                <a:ea typeface="+mn-ea"/>
                <a:cs typeface="+mn-cs"/>
              </a:rPr>
              <a:t>特異度</a:t>
            </a:r>
            <a:r>
              <a:rPr lang="zh-TW" altLang="en-US" sz="1200" kern="1200" dirty="0">
                <a:solidFill>
                  <a:schemeClr val="tx1"/>
                </a:solidFill>
                <a:effectLst/>
                <a:latin typeface="+mn-lt"/>
                <a:ea typeface="+mn-ea"/>
                <a:cs typeface="+mn-cs"/>
              </a:rPr>
              <a:t>皆</a:t>
            </a:r>
            <a:r>
              <a:rPr lang="zh-TW" altLang="zh-TW" sz="1200" kern="1200" dirty="0">
                <a:solidFill>
                  <a:schemeClr val="tx1"/>
                </a:solidFill>
                <a:effectLst/>
                <a:latin typeface="+mn-lt"/>
                <a:ea typeface="+mn-ea"/>
                <a:cs typeface="+mn-cs"/>
              </a:rPr>
              <a:t>有所下降。</a:t>
            </a: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36</a:t>
            </a:fld>
            <a:endParaRPr kumimoji="1" lang="zh-TW" altLang="en-US"/>
          </a:p>
        </p:txBody>
      </p:sp>
    </p:spTree>
    <p:extLst>
      <p:ext uri="{BB962C8B-B14F-4D97-AF65-F5344CB8AC3E}">
        <p14:creationId xmlns:p14="http://schemas.microsoft.com/office/powerpoint/2010/main" val="1077908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圖</a:t>
            </a:r>
            <a:r>
              <a:rPr lang="en-US" altLang="zh-TW" sz="1200" kern="1200" dirty="0">
                <a:solidFill>
                  <a:schemeClr val="tx1"/>
                </a:solidFill>
                <a:effectLst/>
                <a:latin typeface="+mn-lt"/>
                <a:ea typeface="+mn-ea"/>
                <a:cs typeface="+mn-cs"/>
              </a:rPr>
              <a:t>4.3.11</a:t>
            </a:r>
            <a:r>
              <a:rPr lang="zh-TW" altLang="zh-TW" sz="1200" kern="1200" dirty="0">
                <a:solidFill>
                  <a:schemeClr val="tx1"/>
                </a:solidFill>
                <a:effectLst/>
                <a:latin typeface="+mn-lt"/>
                <a:ea typeface="+mn-ea"/>
                <a:cs typeface="+mn-cs"/>
              </a:rPr>
              <a:t>與圖</a:t>
            </a:r>
            <a:r>
              <a:rPr lang="en-US" altLang="zh-TW" sz="1200" kern="1200" dirty="0">
                <a:solidFill>
                  <a:schemeClr val="tx1"/>
                </a:solidFill>
                <a:effectLst/>
                <a:latin typeface="+mn-lt"/>
                <a:ea typeface="+mn-ea"/>
                <a:cs typeface="+mn-cs"/>
              </a:rPr>
              <a:t>4.3.12</a:t>
            </a:r>
            <a:r>
              <a:rPr lang="zh-TW" altLang="zh-TW" sz="1200" kern="1200" dirty="0">
                <a:solidFill>
                  <a:schemeClr val="tx1"/>
                </a:solidFill>
                <a:effectLst/>
                <a:latin typeface="+mn-lt"/>
                <a:ea typeface="+mn-ea"/>
                <a:cs typeface="+mn-cs"/>
              </a:rPr>
              <a:t>分別呈現</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模型在訓練集與測試集</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使用插補法前後比較結果。</a:t>
            </a:r>
            <a:r>
              <a:rPr lang="zh-TW" altLang="zh-TW" dirty="0">
                <a:effectLst/>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latin typeface="+mn-lt"/>
                <a:ea typeface="+mn-ea"/>
              </a:rPr>
              <a:t>紅色實線為原始</a:t>
            </a:r>
            <a:r>
              <a:rPr lang="en-US" altLang="zh-TW" sz="1200" kern="1200" dirty="0">
                <a:solidFill>
                  <a:schemeClr val="tx1"/>
                </a:solidFill>
                <a:effectLst/>
                <a:latin typeface="+mn-lt"/>
                <a:ea typeface="+mn-ea"/>
                <a:cs typeface="+mn-cs"/>
              </a:rPr>
              <a:t>ZIB</a:t>
            </a:r>
            <a:r>
              <a:rPr lang="zh-CN" altLang="en-US" sz="1200" dirty="0">
                <a:effectLst/>
                <a:latin typeface="+mn-lt"/>
                <a:ea typeface="+mn-ea"/>
              </a:rPr>
              <a:t>、綠色虛線為結合第一種插補法、藍色點線為結合第二種插補法</a:t>
            </a:r>
            <a:endParaRPr lang="en-US" altLang="zh-CN" sz="1200" dirty="0">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effectLst/>
              <a:latin typeface="BiauKaiTC" panose="03000500000000000000" pitchFamily="66" charset="-120"/>
              <a:ea typeface="BiauKaiTC" panose="03000500000000000000" pitchFamily="66" charset="-120"/>
            </a:endParaRPr>
          </a:p>
          <a:p>
            <a:r>
              <a:rPr lang="zh-TW" altLang="zh-TW" sz="1200" kern="1200" dirty="0">
                <a:solidFill>
                  <a:schemeClr val="tx1"/>
                </a:solidFill>
                <a:effectLst/>
                <a:latin typeface="+mn-lt"/>
                <a:ea typeface="+mn-ea"/>
                <a:cs typeface="+mn-cs"/>
              </a:rPr>
              <a:t>從訓練集與測試集的對比可見，</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模型未出現過度配適的問題。</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根據圖</a:t>
            </a:r>
            <a:r>
              <a:rPr lang="en-US" altLang="zh-TW" sz="1200" kern="1200" dirty="0">
                <a:solidFill>
                  <a:schemeClr val="tx1"/>
                </a:solidFill>
                <a:effectLst/>
                <a:latin typeface="+mn-lt"/>
                <a:ea typeface="+mn-ea"/>
                <a:cs typeface="+mn-cs"/>
              </a:rPr>
              <a:t>4.3.12</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在應用兩種插補方法後，敏感度均顯著提升，且第一種方法與第二種方法的表現差異不大</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；然而，經插補後的</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模型之特異度亦有所下降。</a:t>
            </a: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37</a:t>
            </a:fld>
            <a:endParaRPr kumimoji="1" lang="zh-TW" altLang="en-US"/>
          </a:p>
        </p:txBody>
      </p:sp>
    </p:spTree>
    <p:extLst>
      <p:ext uri="{BB962C8B-B14F-4D97-AF65-F5344CB8AC3E}">
        <p14:creationId xmlns:p14="http://schemas.microsoft.com/office/powerpoint/2010/main" val="2425707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根據圖</a:t>
            </a:r>
            <a:r>
              <a:rPr lang="en-US" altLang="zh-TW" sz="1200" kern="1200" dirty="0">
                <a:solidFill>
                  <a:schemeClr val="tx1"/>
                </a:solidFill>
                <a:effectLst/>
                <a:latin typeface="+mn-lt"/>
                <a:ea typeface="+mn-ea"/>
                <a:cs typeface="+mn-cs"/>
              </a:rPr>
              <a:t>4.3.8</a:t>
            </a:r>
            <a:r>
              <a:rPr lang="zh-TW" altLang="zh-TW" sz="1200" kern="1200" dirty="0">
                <a:solidFill>
                  <a:schemeClr val="tx1"/>
                </a:solidFill>
                <a:effectLst/>
                <a:latin typeface="+mn-lt"/>
                <a:ea typeface="+mn-ea"/>
                <a:cs typeface="+mn-cs"/>
              </a:rPr>
              <a:t>、圖</a:t>
            </a:r>
            <a:r>
              <a:rPr lang="en-US" altLang="zh-TW" sz="1200" kern="1200" dirty="0">
                <a:solidFill>
                  <a:schemeClr val="tx1"/>
                </a:solidFill>
                <a:effectLst/>
                <a:latin typeface="+mn-lt"/>
                <a:ea typeface="+mn-ea"/>
                <a:cs typeface="+mn-cs"/>
              </a:rPr>
              <a:t>4.3.10</a:t>
            </a:r>
            <a:r>
              <a:rPr lang="zh-TW" altLang="zh-TW" sz="1200" kern="1200" dirty="0">
                <a:solidFill>
                  <a:schemeClr val="tx1"/>
                </a:solidFill>
                <a:effectLst/>
                <a:latin typeface="+mn-lt"/>
                <a:ea typeface="+mn-ea"/>
                <a:cs typeface="+mn-cs"/>
              </a:rPr>
              <a:t>與圖</a:t>
            </a:r>
            <a:r>
              <a:rPr lang="en-US" altLang="zh-TW" sz="1200" kern="1200" dirty="0">
                <a:solidFill>
                  <a:schemeClr val="tx1"/>
                </a:solidFill>
                <a:effectLst/>
                <a:latin typeface="+mn-lt"/>
                <a:ea typeface="+mn-ea"/>
                <a:cs typeface="+mn-cs"/>
              </a:rPr>
              <a:t>4.3.12</a:t>
            </a:r>
            <a:r>
              <a:rPr lang="zh-TW" altLang="zh-TW" sz="1200" kern="1200" dirty="0">
                <a:solidFill>
                  <a:schemeClr val="tx1"/>
                </a:solidFill>
                <a:effectLst/>
                <a:latin typeface="+mn-lt"/>
                <a:ea typeface="+mn-ea"/>
                <a:cs typeface="+mn-cs"/>
              </a:rPr>
              <a:t>得知，在所有模型中，兩種插補法相較於插補前，敏感度均有所提升。</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第一種插補法的敏感度表現最佳為</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，第二種插補法的敏感度表現最佳則為</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此外，第一種插補法在敏感度方面的表現普遍優於第二種插補法，尤以</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模型中較為顯著；在</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模型中，兩種插補法的差異則較不明顯。</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需要注意的是</a:t>
            </a:r>
            <a:r>
              <a:rPr lang="zh-TW" altLang="zh-TW" sz="1200" kern="1200" dirty="0">
                <a:solidFill>
                  <a:schemeClr val="tx1"/>
                </a:solidFill>
                <a:effectLst/>
                <a:latin typeface="+mn-lt"/>
                <a:ea typeface="+mn-ea"/>
                <a:cs typeface="+mn-cs"/>
              </a:rPr>
              <a:t>，第一種插補法的評估指標可能存在偏差。</a:t>
            </a:r>
            <a:br>
              <a:rPr lang="en-US" altLang="zh-TW" sz="1200" kern="1200" dirty="0">
                <a:solidFill>
                  <a:schemeClr val="tx1"/>
                </a:solidFill>
                <a:effectLst/>
                <a:latin typeface="+mn-lt"/>
                <a:ea typeface="+mn-ea"/>
                <a:cs typeface="+mn-cs"/>
              </a:rPr>
            </a:br>
            <a:r>
              <a:rPr lang="zh-TW" altLang="zh-TW" sz="1200" kern="1200" dirty="0">
                <a:solidFill>
                  <a:schemeClr val="tx1"/>
                </a:solidFill>
                <a:effectLst/>
                <a:latin typeface="+mn-lt"/>
                <a:ea typeface="+mn-ea"/>
                <a:cs typeface="+mn-cs"/>
              </a:rPr>
              <a:t>由於該方法先對整體樣本進行插補，然後再切割為訓練集與測試集，導致測試集中可能包含插補後的值，而這些插補值並不屬於原始資料。</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後面還有</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因此，該方法可能造成過度樂觀的評估結果，未能真實模擬模型在處理</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未見數據</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時的效能。</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由於</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測試集的部分插補值</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可能與訓練集中的資訊相關，模型在測試時可能間接利用這些資訊，使得敏感度的提升被高估。</a:t>
            </a: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38</a:t>
            </a:fld>
            <a:endParaRPr kumimoji="1" lang="zh-TW" altLang="en-US"/>
          </a:p>
        </p:txBody>
      </p:sp>
    </p:spTree>
    <p:extLst>
      <p:ext uri="{BB962C8B-B14F-4D97-AF65-F5344CB8AC3E}">
        <p14:creationId xmlns:p14="http://schemas.microsoft.com/office/powerpoint/2010/main" val="1524482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BiauKaiTC" panose="03000500000000000000" pitchFamily="66" charset="-120"/>
                <a:ea typeface="BiauKaiTC" panose="03000500000000000000" pitchFamily="66" charset="-120"/>
                <a:cs typeface="+mn-cs"/>
              </a:rPr>
              <a:t>第五部分為實力分析</a:t>
            </a:r>
            <a:r>
              <a:rPr lang="zh-TW" altLang="en-US" sz="1200" kern="1200" dirty="0">
                <a:solidFill>
                  <a:schemeClr val="tx1"/>
                </a:solidFill>
                <a:effectLst/>
                <a:latin typeface="BiauKaiTC" panose="03000500000000000000" pitchFamily="66" charset="-120"/>
                <a:ea typeface="BiauKaiTC" panose="03000500000000000000" pitchFamily="66" charset="-120"/>
                <a:cs typeface="+mn-cs"/>
              </a:rPr>
              <a:t> </a:t>
            </a:r>
            <a:endParaRPr lang="en-US" altLang="zh-TW" sz="1200" kern="1200" dirty="0">
              <a:solidFill>
                <a:schemeClr val="tx1"/>
              </a:solidFill>
              <a:effectLst/>
              <a:latin typeface="BiauKaiTC" panose="03000500000000000000" pitchFamily="66" charset="-120"/>
              <a:ea typeface="BiauKaiTC" panose="03000500000000000000" pitchFamily="66"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本範例所使用</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乳癌資料集取自</a:t>
            </a:r>
            <a:r>
              <a:rPr lang="en-US" altLang="zh-TW" sz="1200" kern="1200" dirty="0">
                <a:solidFill>
                  <a:schemeClr val="tx1"/>
                </a:solidFill>
                <a:effectLst/>
                <a:latin typeface="+mn-lt"/>
                <a:ea typeface="+mn-ea"/>
                <a:cs typeface="+mn-cs"/>
              </a:rPr>
              <a:t>UCI</a:t>
            </a:r>
            <a:r>
              <a:rPr lang="zh-TW" altLang="zh-TW" sz="1200" kern="1200" dirty="0">
                <a:solidFill>
                  <a:schemeClr val="tx1"/>
                </a:solidFill>
                <a:effectLst/>
                <a:latin typeface="+mn-lt"/>
                <a:ea typeface="+mn-ea"/>
                <a:cs typeface="+mn-cs"/>
              </a:rPr>
              <a:t>機器學習資料庫，由美國威斯康辛大學醫院（</a:t>
            </a:r>
            <a:r>
              <a:rPr lang="en-US" altLang="zh-TW" sz="1200" kern="1200" dirty="0">
                <a:solidFill>
                  <a:schemeClr val="tx1"/>
                </a:solidFill>
                <a:effectLst/>
                <a:latin typeface="+mn-lt"/>
                <a:ea typeface="+mn-ea"/>
                <a:cs typeface="+mn-cs"/>
              </a:rPr>
              <a:t>University of Wisconsin Hospitals, Madison</a:t>
            </a:r>
            <a:r>
              <a:rPr lang="zh-TW" altLang="zh-TW" sz="1200" kern="1200" dirty="0">
                <a:solidFill>
                  <a:schemeClr val="tx1"/>
                </a:solidFill>
                <a:effectLst/>
                <a:latin typeface="+mn-lt"/>
                <a:ea typeface="+mn-ea"/>
                <a:cs typeface="+mn-cs"/>
              </a:rPr>
              <a:t>）的</a:t>
            </a:r>
            <a:r>
              <a:rPr lang="en-US" altLang="zh-TW" sz="1200" kern="1200" dirty="0">
                <a:solidFill>
                  <a:schemeClr val="tx1"/>
                </a:solidFill>
                <a:effectLst/>
                <a:latin typeface="+mn-lt"/>
                <a:ea typeface="+mn-ea"/>
                <a:cs typeface="+mn-cs"/>
              </a:rPr>
              <a:t>Dr. </a:t>
            </a:r>
            <a:r>
              <a:rPr lang="en-US" altLang="zh-TW" sz="1200" kern="1200" dirty="0" err="1">
                <a:solidFill>
                  <a:schemeClr val="tx1"/>
                </a:solidFill>
                <a:effectLst/>
                <a:latin typeface="+mn-lt"/>
                <a:ea typeface="+mn-ea"/>
                <a:cs typeface="+mn-cs"/>
              </a:rPr>
              <a:t>WilliamH</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Wolberg</a:t>
            </a:r>
            <a:r>
              <a:rPr lang="zh-TW" altLang="zh-TW" sz="1200" kern="1200" dirty="0">
                <a:solidFill>
                  <a:schemeClr val="tx1"/>
                </a:solidFill>
                <a:effectLst/>
                <a:latin typeface="+mn-lt"/>
                <a:ea typeface="+mn-ea"/>
                <a:cs typeface="+mn-cs"/>
              </a:rPr>
              <a:t>所提供。資料蒐集期間</a:t>
            </a:r>
            <a:r>
              <a:rPr lang="zh-TW" altLang="en-US" sz="1200" kern="1200" dirty="0">
                <a:solidFill>
                  <a:schemeClr val="tx1"/>
                </a:solidFill>
                <a:effectLst/>
                <a:latin typeface="+mn-lt"/>
                <a:ea typeface="+mn-ea"/>
                <a:cs typeface="+mn-cs"/>
              </a:rPr>
              <a:t>從</a:t>
            </a:r>
            <a:r>
              <a:rPr lang="en-US" altLang="zh-TW" sz="1200" kern="1200" dirty="0">
                <a:solidFill>
                  <a:schemeClr val="tx1"/>
                </a:solidFill>
                <a:effectLst/>
                <a:latin typeface="+mn-lt"/>
                <a:ea typeface="+mn-ea"/>
                <a:cs typeface="+mn-cs"/>
              </a:rPr>
              <a:t>1989</a:t>
            </a:r>
            <a:r>
              <a:rPr lang="zh-TW" altLang="zh-TW" sz="1200" kern="1200" dirty="0">
                <a:solidFill>
                  <a:schemeClr val="tx1"/>
                </a:solidFill>
                <a:effectLst/>
                <a:latin typeface="+mn-lt"/>
                <a:ea typeface="+mn-ea"/>
                <a:cs typeface="+mn-cs"/>
              </a:rPr>
              <a:t>年</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月至</a:t>
            </a:r>
            <a:r>
              <a:rPr lang="en-US" altLang="zh-TW" sz="1200" kern="1200" dirty="0">
                <a:solidFill>
                  <a:schemeClr val="tx1"/>
                </a:solidFill>
                <a:effectLst/>
                <a:latin typeface="+mn-lt"/>
                <a:ea typeface="+mn-ea"/>
                <a:cs typeface="+mn-cs"/>
              </a:rPr>
              <a:t>1991</a:t>
            </a:r>
            <a:r>
              <a:rPr lang="zh-TW" altLang="zh-TW" sz="1200" kern="1200" dirty="0">
                <a:solidFill>
                  <a:schemeClr val="tx1"/>
                </a:solidFill>
                <a:effectLst/>
                <a:latin typeface="+mn-lt"/>
                <a:ea typeface="+mn-ea"/>
                <a:cs typeface="+mn-cs"/>
              </a:rPr>
              <a:t>年</a:t>
            </a:r>
            <a:r>
              <a:rPr lang="en-US" altLang="zh-TW" sz="1200" kern="1200" dirty="0">
                <a:solidFill>
                  <a:schemeClr val="tx1"/>
                </a:solidFill>
                <a:effectLst/>
                <a:latin typeface="+mn-lt"/>
                <a:ea typeface="+mn-ea"/>
                <a:cs typeface="+mn-cs"/>
              </a:rPr>
              <a:t>11</a:t>
            </a:r>
            <a:r>
              <a:rPr lang="zh-TW" altLang="zh-TW" sz="1200" kern="1200" dirty="0">
                <a:solidFill>
                  <a:schemeClr val="tx1"/>
                </a:solidFill>
                <a:effectLst/>
                <a:latin typeface="+mn-lt"/>
                <a:ea typeface="+mn-ea"/>
                <a:cs typeface="+mn-cs"/>
              </a:rPr>
              <a:t>月。</a:t>
            </a:r>
            <a:r>
              <a:rPr lang="zh-TW" altLang="en-US" sz="1200" dirty="0">
                <a:latin typeface="BiauKaiTC" panose="03000500000000000000" pitchFamily="66" charset="-120"/>
                <a:ea typeface="BiauKaiTC" panose="03000500000000000000" pitchFamily="66" charset="-120"/>
              </a:rPr>
              <a:t>資料集中具有</a:t>
            </a:r>
            <a:r>
              <a:rPr lang="en-US" altLang="zh-TW" sz="1200" dirty="0">
                <a:latin typeface="BiauKaiTC" panose="03000500000000000000" pitchFamily="66" charset="-120"/>
                <a:ea typeface="BiauKaiTC" panose="03000500000000000000" pitchFamily="66" charset="-120"/>
              </a:rPr>
              <a:t>11</a:t>
            </a:r>
            <a:r>
              <a:rPr lang="zh-TW" altLang="en-US" sz="1200" dirty="0">
                <a:latin typeface="BiauKaiTC" panose="03000500000000000000" pitchFamily="66" charset="-120"/>
                <a:ea typeface="BiauKaiTC" panose="03000500000000000000" pitchFamily="66" charset="-120"/>
              </a:rPr>
              <a:t>個變數，其中包含</a:t>
            </a:r>
            <a:r>
              <a:rPr lang="en-US" altLang="zh-TW" sz="1200" dirty="0">
                <a:latin typeface="BiauKaiTC" panose="03000500000000000000" pitchFamily="66" charset="-120"/>
                <a:ea typeface="BiauKaiTC" panose="03000500000000000000" pitchFamily="66" charset="-120"/>
              </a:rPr>
              <a:t>2</a:t>
            </a:r>
            <a:r>
              <a:rPr lang="zh-TW" altLang="en-US" sz="1200" dirty="0">
                <a:latin typeface="BiauKaiTC" panose="03000500000000000000" pitchFamily="66" charset="-120"/>
                <a:ea typeface="BiauKaiTC" panose="03000500000000000000" pitchFamily="66" charset="-120"/>
              </a:rPr>
              <a:t>個類別型變數與</a:t>
            </a:r>
            <a:r>
              <a:rPr lang="en-US" altLang="zh-TW" sz="1200" dirty="0">
                <a:latin typeface="BiauKaiTC" panose="03000500000000000000" pitchFamily="66" charset="-120"/>
                <a:ea typeface="BiauKaiTC" panose="03000500000000000000" pitchFamily="66" charset="-120"/>
              </a:rPr>
              <a:t>9</a:t>
            </a:r>
            <a:r>
              <a:rPr lang="zh-TW" altLang="en-US" sz="1200" dirty="0">
                <a:latin typeface="BiauKaiTC" panose="03000500000000000000" pitchFamily="66" charset="-120"/>
                <a:ea typeface="BiauKaiTC" panose="03000500000000000000" pitchFamily="66" charset="-120"/>
              </a:rPr>
              <a:t>個數值型變數，總計</a:t>
            </a:r>
            <a:r>
              <a:rPr lang="en-US" altLang="zh-TW" sz="1200" dirty="0">
                <a:latin typeface="BiauKaiTC" panose="03000500000000000000" pitchFamily="66" charset="-120"/>
                <a:ea typeface="BiauKaiTC" panose="03000500000000000000" pitchFamily="66" charset="-120"/>
              </a:rPr>
              <a:t>699</a:t>
            </a:r>
            <a:r>
              <a:rPr lang="zh-TW" altLang="en-US" sz="1200" dirty="0">
                <a:latin typeface="BiauKaiTC" panose="03000500000000000000" pitchFamily="66" charset="-120"/>
                <a:ea typeface="BiauKaiTC" panose="03000500000000000000" pitchFamily="66" charset="-120"/>
              </a:rPr>
              <a:t>筆觀察值。</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39</a:t>
            </a:fld>
            <a:endParaRPr kumimoji="1" lang="zh-TW" altLang="en-US"/>
          </a:p>
        </p:txBody>
      </p:sp>
    </p:spTree>
    <p:extLst>
      <p:ext uri="{BB962C8B-B14F-4D97-AF65-F5344CB8AC3E}">
        <p14:creationId xmlns:p14="http://schemas.microsoft.com/office/powerpoint/2010/main" val="233646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針對這類問題，傳統的統計方法提出了零膨脹模型來解釋這類資料。</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然而，在機器學習的研究中，零膨脹資料通常被視為一種類別不平衡問題，並透過像</a:t>
            </a:r>
            <a:r>
              <a:rPr lang="zh-TW" altLang="en-US" sz="1200" b="1" dirty="0">
                <a:solidFill>
                  <a:srgbClr val="FF0000"/>
                </a:solidFill>
                <a:latin typeface="BiauKaiTC" panose="03000500000000000000" pitchFamily="66" charset="-120"/>
                <a:ea typeface="BiauKaiTC" panose="03000500000000000000" pitchFamily="66" charset="-120"/>
              </a:rPr>
              <a:t> </a:t>
            </a:r>
            <a:r>
              <a:rPr lang="en-US" altLang="zh-TW" sz="1200" b="1" dirty="0">
                <a:solidFill>
                  <a:srgbClr val="FF0000"/>
                </a:solidFill>
                <a:latin typeface="BiauKaiTC" panose="03000500000000000000" pitchFamily="66" charset="-120"/>
                <a:ea typeface="BiauKaiTC" panose="03000500000000000000" pitchFamily="66" charset="-120"/>
              </a:rPr>
              <a:t>SMOTE</a:t>
            </a:r>
            <a:r>
              <a:rPr lang="zh-TW" altLang="en-US" sz="1200" b="1" dirty="0">
                <a:solidFill>
                  <a:srgbClr val="FF0000"/>
                </a:solidFill>
                <a:latin typeface="BiauKaiTC" panose="03000500000000000000" pitchFamily="66" charset="-120"/>
                <a:ea typeface="BiauKaiTC" panose="03000500000000000000" pitchFamily="66" charset="-120"/>
              </a:rPr>
              <a:t> </a:t>
            </a:r>
            <a:r>
              <a:rPr lang="zh-TW" altLang="zh-TW" sz="1200" dirty="0">
                <a:latin typeface="BiauKaiTC" panose="03000500000000000000" pitchFamily="66" charset="-120"/>
                <a:ea typeface="BiauKaiTC" panose="03000500000000000000" pitchFamily="66" charset="-120"/>
              </a:rPr>
              <a:t>這樣的過採樣技術來進行處理。</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雖然這些方法在一定程度上能改善模型的學習效果，但文獻上很少比較零膨脹模型與機器學習方法在這類資料上的預測效果，並對於兩種</a:t>
            </a:r>
            <a:r>
              <a:rPr lang="zh-TW" altLang="en-US" sz="1200" dirty="0">
                <a:latin typeface="BiauKaiTC" panose="03000500000000000000" pitchFamily="66" charset="-120"/>
                <a:ea typeface="BiauKaiTC" panose="03000500000000000000" pitchFamily="66" charset="-120"/>
              </a:rPr>
              <a:t>插補</a:t>
            </a:r>
            <a:r>
              <a:rPr lang="zh-TW" altLang="zh-TW" sz="1200" dirty="0">
                <a:latin typeface="BiauKaiTC" panose="03000500000000000000" pitchFamily="66" charset="-120"/>
                <a:ea typeface="BiauKaiTC" panose="03000500000000000000" pitchFamily="66" charset="-120"/>
              </a:rPr>
              <a:t>方法的處理邏輯與適用情境的深入探討。</a:t>
            </a: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a:t>
            </a:fld>
            <a:endParaRPr kumimoji="1" lang="zh-TW" altLang="en-US"/>
          </a:p>
        </p:txBody>
      </p:sp>
    </p:spTree>
    <p:extLst>
      <p:ext uri="{BB962C8B-B14F-4D97-AF65-F5344CB8AC3E}">
        <p14:creationId xmlns:p14="http://schemas.microsoft.com/office/powerpoint/2010/main" val="30059799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dirty="0">
                <a:latin typeface="BiauKaiTC" panose="03000500000000000000" pitchFamily="66" charset="-120"/>
                <a:ea typeface="BiauKaiTC" panose="03000500000000000000" pitchFamily="66" charset="-120"/>
              </a:rPr>
              <a:t>表</a:t>
            </a:r>
            <a:r>
              <a:rPr lang="en-US" altLang="zh-TW" sz="1200" dirty="0">
                <a:latin typeface="BiauKaiTC" panose="03000500000000000000" pitchFamily="66" charset="-120"/>
                <a:ea typeface="BiauKaiTC" panose="03000500000000000000" pitchFamily="66" charset="-120"/>
              </a:rPr>
              <a:t>5.1.1</a:t>
            </a:r>
            <a:r>
              <a:rPr lang="zh-CN" altLang="en-US" sz="1200" dirty="0">
                <a:latin typeface="BiauKaiTC" panose="03000500000000000000" pitchFamily="66" charset="-120"/>
                <a:ea typeface="BiauKaiTC" panose="03000500000000000000" pitchFamily="66" charset="-120"/>
              </a:rPr>
              <a:t>為</a:t>
            </a:r>
            <a:r>
              <a:rPr lang="zh-TW" altLang="zh-TW" sz="1200" dirty="0">
                <a:latin typeface="BiauKaiTC" panose="03000500000000000000" pitchFamily="66" charset="-120"/>
                <a:ea typeface="BiauKaiTC" panose="03000500000000000000" pitchFamily="66" charset="-120"/>
              </a:rPr>
              <a:t>乳癌資料集變數說明</a:t>
            </a:r>
            <a:r>
              <a:rPr lang="zh-TW" altLang="en-US" sz="1200" dirty="0">
                <a:latin typeface="BiauKaiTC" panose="03000500000000000000" pitchFamily="66" charset="-120"/>
                <a:ea typeface="BiauKaiTC" panose="03000500000000000000" pitchFamily="66" charset="-120"/>
              </a:rPr>
              <a:t>，分別說明變數名稱、意義</a:t>
            </a:r>
            <a:r>
              <a:rPr lang="zh-CN" altLang="en-US" sz="1200" dirty="0">
                <a:latin typeface="BiauKaiTC" panose="03000500000000000000" pitchFamily="66" charset="-120"/>
                <a:ea typeface="BiauKaiTC" panose="03000500000000000000" pitchFamily="66" charset="-120"/>
              </a:rPr>
              <a:t>與</a:t>
            </a:r>
            <a:r>
              <a:rPr lang="zh-TW" altLang="en-US" sz="1200" dirty="0">
                <a:latin typeface="BiauKaiTC" panose="03000500000000000000" pitchFamily="66" charset="-120"/>
                <a:ea typeface="BiauKaiTC" panose="03000500000000000000" pitchFamily="66" charset="-120"/>
              </a:rPr>
              <a:t>變數型態</a:t>
            </a:r>
            <a:r>
              <a:rPr lang="zh-TW" altLang="zh-TW" sz="1200" dirty="0">
                <a:latin typeface="BiauKaiTC" panose="03000500000000000000" pitchFamily="66" charset="-120"/>
                <a:ea typeface="BiauKaiTC" panose="03000500000000000000" pitchFamily="66" charset="-120"/>
              </a:rPr>
              <a:t>。</a:t>
            </a: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40</a:t>
            </a:fld>
            <a:endParaRPr kumimoji="1" lang="zh-TW" altLang="en-US"/>
          </a:p>
        </p:txBody>
      </p:sp>
    </p:spTree>
    <p:extLst>
      <p:ext uri="{BB962C8B-B14F-4D97-AF65-F5344CB8AC3E}">
        <p14:creationId xmlns:p14="http://schemas.microsoft.com/office/powerpoint/2010/main" val="470822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kumimoji="1" lang="en-US" altLang="zh-TW" dirty="0"/>
          </a:p>
          <a:p>
            <a:r>
              <a:rPr kumimoji="1" lang="zh-TW" altLang="en-US" dirty="0"/>
              <a:t>其中</a:t>
            </a:r>
            <a:r>
              <a:rPr lang="zh-TW" altLang="zh-TW" sz="1200" kern="1200" dirty="0">
                <a:solidFill>
                  <a:schemeClr val="tx1"/>
                </a:solidFill>
                <a:effectLst/>
                <a:latin typeface="+mn-lt"/>
                <a:ea typeface="+mn-ea"/>
                <a:cs typeface="+mn-cs"/>
              </a:rPr>
              <a:t>「診斷結果（</a:t>
            </a:r>
            <a:r>
              <a:rPr lang="en-US" altLang="zh-TW" sz="1200" kern="1200" dirty="0">
                <a:solidFill>
                  <a:schemeClr val="tx1"/>
                </a:solidFill>
                <a:effectLst/>
                <a:latin typeface="+mn-lt"/>
                <a:ea typeface="+mn-ea"/>
                <a:cs typeface="+mn-cs"/>
              </a:rPr>
              <a:t>V11</a:t>
            </a:r>
            <a:r>
              <a:rPr lang="zh-TW" altLang="zh-TW" sz="1200" kern="1200" dirty="0">
                <a:solidFill>
                  <a:schemeClr val="tx1"/>
                </a:solidFill>
                <a:effectLst/>
                <a:latin typeface="+mn-lt"/>
                <a:ea typeface="+mn-ea"/>
                <a:cs typeface="+mn-cs"/>
              </a:rPr>
              <a:t>）」</a:t>
            </a:r>
            <a:r>
              <a:rPr lang="zh-TW" altLang="zh-TW" dirty="0">
                <a:effectLst/>
              </a:rPr>
              <a:t> </a:t>
            </a:r>
            <a:r>
              <a:rPr lang="zh-TW" altLang="en-US" dirty="0">
                <a:effectLst/>
              </a:rPr>
              <a:t>為反應變數</a:t>
            </a:r>
            <a:r>
              <a:rPr lang="en-US" altLang="zh-TW" dirty="0">
                <a:effectLst/>
              </a:rPr>
              <a:t>  </a:t>
            </a:r>
            <a:r>
              <a:rPr lang="zh-TW" altLang="en-US" dirty="0">
                <a:effectLst/>
              </a:rPr>
              <a:t>。</a:t>
            </a:r>
            <a:endParaRPr lang="en-US" altLang="zh-TW" dirty="0">
              <a:effectLst/>
            </a:endParaRPr>
          </a:p>
          <a:p>
            <a:r>
              <a:rPr kumimoji="1" lang="zh-TW" altLang="en-US" dirty="0"/>
              <a:t>其中 </a:t>
            </a:r>
            <a:r>
              <a:rPr lang="zh-TW" altLang="en-US" sz="1200" dirty="0">
                <a:latin typeface="BiauKaiTC" panose="03000500000000000000" pitchFamily="66" charset="-120"/>
                <a:ea typeface="BiauKaiTC" panose="03000500000000000000" pitchFamily="66" charset="-120"/>
              </a:rPr>
              <a:t>「良性」者以</a:t>
            </a:r>
            <a:r>
              <a:rPr lang="en-US" altLang="zh-TW" sz="1200" dirty="0">
                <a:latin typeface="BiauKaiTC" panose="03000500000000000000" pitchFamily="66" charset="-120"/>
                <a:ea typeface="BiauKaiTC" panose="03000500000000000000" pitchFamily="66" charset="-120"/>
              </a:rPr>
              <a:t> 2 </a:t>
            </a:r>
            <a:r>
              <a:rPr lang="zh-CN" altLang="en-US" sz="1200" dirty="0">
                <a:latin typeface="BiauKaiTC" panose="03000500000000000000" pitchFamily="66" charset="-120"/>
                <a:ea typeface="BiauKaiTC" panose="03000500000000000000" pitchFamily="66" charset="-120"/>
              </a:rPr>
              <a:t>表示</a:t>
            </a:r>
            <a:r>
              <a:rPr lang="zh-TW" altLang="en-US" sz="1200" dirty="0">
                <a:latin typeface="BiauKaiTC" panose="03000500000000000000" pitchFamily="66" charset="-120"/>
                <a:ea typeface="BiauKaiTC" panose="03000500000000000000" pitchFamily="66" charset="-120"/>
              </a:rPr>
              <a:t> ，惡性者以 </a:t>
            </a:r>
            <a:r>
              <a:rPr lang="en-US" altLang="zh-TW" sz="1200" dirty="0">
                <a:latin typeface="BiauKaiTC" panose="03000500000000000000" pitchFamily="66" charset="-120"/>
                <a:ea typeface="BiauKaiTC" panose="03000500000000000000" pitchFamily="66" charset="-120"/>
              </a:rPr>
              <a:t>4</a:t>
            </a:r>
            <a:r>
              <a:rPr lang="zh-TW" altLang="en-US"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表示。</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41</a:t>
            </a:fld>
            <a:endParaRPr kumimoji="1" lang="zh-TW" altLang="en-US"/>
          </a:p>
        </p:txBody>
      </p:sp>
    </p:spTree>
    <p:extLst>
      <p:ext uri="{BB962C8B-B14F-4D97-AF65-F5344CB8AC3E}">
        <p14:creationId xmlns:p14="http://schemas.microsoft.com/office/powerpoint/2010/main" val="29812890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a:p>
            <a:pPr marL="342900" indent="-342900" algn="just">
              <a:lnSpc>
                <a:spcPct val="200000"/>
              </a:lnSpc>
              <a:spcAft>
                <a:spcPts val="1200"/>
              </a:spcAft>
              <a:buSzPct val="75000"/>
              <a:buFont typeface="Wingdings" pitchFamily="2" charset="2"/>
              <a:buChar char="l"/>
            </a:pPr>
            <a:r>
              <a:rPr lang="zh-TW" altLang="en-US" sz="1200" dirty="0">
                <a:latin typeface="BiauKaiTC" panose="03000500000000000000" pitchFamily="66" charset="-120"/>
                <a:ea typeface="BiauKaiTC" panose="03000500000000000000" pitchFamily="66" charset="-120"/>
              </a:rPr>
              <a:t>「診斷結果（</a:t>
            </a:r>
            <a:r>
              <a:rPr lang="en-US" altLang="zh-TW" sz="1200" dirty="0">
                <a:latin typeface="BiauKaiTC" panose="03000500000000000000" pitchFamily="66" charset="-120"/>
                <a:ea typeface="BiauKaiTC" panose="03000500000000000000" pitchFamily="66" charset="-120"/>
              </a:rPr>
              <a:t>V11</a:t>
            </a:r>
            <a:r>
              <a:rPr lang="zh-TW" altLang="en-US" sz="1200" dirty="0">
                <a:latin typeface="BiauKaiTC" panose="03000500000000000000" pitchFamily="66" charset="-120"/>
                <a:ea typeface="BiauKaiTC" panose="03000500000000000000" pitchFamily="66" charset="-120"/>
              </a:rPr>
              <a:t>）」變數中，標記為「良性」者共有</a:t>
            </a:r>
            <a:r>
              <a:rPr lang="en-US" altLang="zh-TW" sz="1200" dirty="0">
                <a:latin typeface="BiauKaiTC" panose="03000500000000000000" pitchFamily="66" charset="-120"/>
                <a:ea typeface="BiauKaiTC" panose="03000500000000000000" pitchFamily="66" charset="-120"/>
              </a:rPr>
              <a:t>458</a:t>
            </a:r>
            <a:r>
              <a:rPr lang="zh-TW" altLang="en-US" sz="1200" dirty="0">
                <a:latin typeface="BiauKaiTC" panose="03000500000000000000" pitchFamily="66" charset="-120"/>
                <a:ea typeface="BiauKaiTC" panose="03000500000000000000" pitchFamily="66" charset="-120"/>
              </a:rPr>
              <a:t>筆，占整體樣本的</a:t>
            </a:r>
            <a:r>
              <a:rPr lang="en-US" altLang="zh-TW" sz="1200" dirty="0">
                <a:latin typeface="BiauKaiTC" panose="03000500000000000000" pitchFamily="66" charset="-120"/>
                <a:ea typeface="BiauKaiTC" panose="03000500000000000000" pitchFamily="66" charset="-120"/>
              </a:rPr>
              <a:t>65.5%</a:t>
            </a:r>
            <a:r>
              <a:rPr lang="zh-TW" altLang="en-US" sz="1200" dirty="0">
                <a:latin typeface="BiauKaiTC" panose="03000500000000000000" pitchFamily="66" charset="-120"/>
                <a:ea typeface="BiauKaiTC" panose="03000500000000000000" pitchFamily="66" charset="-120"/>
              </a:rPr>
              <a:t>；標記為「惡性」者則有</a:t>
            </a:r>
            <a:r>
              <a:rPr lang="en-US" altLang="zh-TW" sz="1200" dirty="0">
                <a:latin typeface="BiauKaiTC" panose="03000500000000000000" pitchFamily="66" charset="-120"/>
                <a:ea typeface="BiauKaiTC" panose="03000500000000000000" pitchFamily="66" charset="-120"/>
              </a:rPr>
              <a:t>241</a:t>
            </a:r>
            <a:r>
              <a:rPr lang="zh-TW" altLang="en-US" sz="1200" dirty="0">
                <a:latin typeface="BiauKaiTC" panose="03000500000000000000" pitchFamily="66" charset="-120"/>
                <a:ea typeface="BiauKaiTC" panose="03000500000000000000" pitchFamily="66" charset="-120"/>
              </a:rPr>
              <a:t>筆，占</a:t>
            </a:r>
            <a:r>
              <a:rPr lang="en-US" altLang="zh-TW" sz="1200" dirty="0">
                <a:latin typeface="BiauKaiTC" panose="03000500000000000000" pitchFamily="66" charset="-120"/>
                <a:ea typeface="BiauKaiTC" panose="03000500000000000000" pitchFamily="66" charset="-120"/>
              </a:rPr>
              <a:t>34.5%</a:t>
            </a:r>
            <a:r>
              <a:rPr lang="zh-TW" altLang="en-US" sz="1200" dirty="0">
                <a:latin typeface="BiauKaiTC" panose="03000500000000000000" pitchFamily="66" charset="-120"/>
                <a:ea typeface="BiauKaiTC" panose="03000500000000000000" pitchFamily="66" charset="-120"/>
              </a:rPr>
              <a:t>。</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1200" dirty="0">
                <a:latin typeface="BiauKaiTC" panose="03000500000000000000" pitchFamily="66" charset="-120"/>
                <a:ea typeface="BiauKaiTC" panose="03000500000000000000" pitchFamily="66" charset="-120"/>
              </a:rPr>
              <a:t>考量變數「裸核（</a:t>
            </a:r>
            <a:r>
              <a:rPr lang="en-US" altLang="zh-TW" sz="1200" dirty="0">
                <a:latin typeface="BiauKaiTC" panose="03000500000000000000" pitchFamily="66" charset="-120"/>
                <a:ea typeface="BiauKaiTC" panose="03000500000000000000" pitchFamily="66" charset="-120"/>
              </a:rPr>
              <a:t>V7</a:t>
            </a:r>
            <a:r>
              <a:rPr lang="zh-TW" altLang="en-US" sz="1200" dirty="0">
                <a:latin typeface="BiauKaiTC" panose="03000500000000000000" pitchFamily="66" charset="-120"/>
                <a:ea typeface="BiauKaiTC" panose="03000500000000000000" pitchFamily="66" charset="-120"/>
              </a:rPr>
              <a:t>）」中存在遺失值，且整體樣本數充足，故採取刪除含有遺失值的觀察值作為處理方式，總計刪除</a:t>
            </a:r>
            <a:r>
              <a:rPr lang="en-US" altLang="zh-TW" sz="1200" dirty="0">
                <a:latin typeface="BiauKaiTC" panose="03000500000000000000" pitchFamily="66" charset="-120"/>
                <a:ea typeface="BiauKaiTC" panose="03000500000000000000" pitchFamily="66" charset="-120"/>
              </a:rPr>
              <a:t>16</a:t>
            </a:r>
            <a:r>
              <a:rPr lang="zh-TW" altLang="en-US" sz="1200" dirty="0">
                <a:latin typeface="BiauKaiTC" panose="03000500000000000000" pitchFamily="66" charset="-120"/>
                <a:ea typeface="BiauKaiTC" panose="03000500000000000000" pitchFamily="66" charset="-120"/>
              </a:rPr>
              <a:t>筆含有遺失值的觀察值。</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1200" dirty="0">
                <a:latin typeface="BiauKaiTC" panose="03000500000000000000" pitchFamily="66" charset="-120"/>
                <a:ea typeface="BiauKaiTC" panose="03000500000000000000" pitchFamily="66" charset="-120"/>
              </a:rPr>
              <a:t>完整資料集共計</a:t>
            </a:r>
            <a:r>
              <a:rPr lang="en-US" altLang="zh-TW" sz="1200" dirty="0">
                <a:latin typeface="BiauKaiTC" panose="03000500000000000000" pitchFamily="66" charset="-120"/>
                <a:ea typeface="BiauKaiTC" panose="03000500000000000000" pitchFamily="66" charset="-120"/>
              </a:rPr>
              <a:t>683</a:t>
            </a:r>
            <a:r>
              <a:rPr lang="zh-TW" altLang="en-US" sz="1200" dirty="0">
                <a:latin typeface="BiauKaiTC" panose="03000500000000000000" pitchFamily="66" charset="-120"/>
                <a:ea typeface="BiauKaiTC" panose="03000500000000000000" pitchFamily="66" charset="-120"/>
              </a:rPr>
              <a:t>筆，其中良性個案共</a:t>
            </a:r>
            <a:r>
              <a:rPr lang="en-US" altLang="zh-TW" sz="1200" dirty="0">
                <a:latin typeface="BiauKaiTC" panose="03000500000000000000" pitchFamily="66" charset="-120"/>
                <a:ea typeface="BiauKaiTC" panose="03000500000000000000" pitchFamily="66" charset="-120"/>
              </a:rPr>
              <a:t>444</a:t>
            </a:r>
            <a:r>
              <a:rPr lang="zh-TW" altLang="en-US" sz="1200" dirty="0">
                <a:latin typeface="BiauKaiTC" panose="03000500000000000000" pitchFamily="66" charset="-120"/>
                <a:ea typeface="BiauKaiTC" panose="03000500000000000000" pitchFamily="66" charset="-120"/>
              </a:rPr>
              <a:t>筆（約占</a:t>
            </a:r>
            <a:r>
              <a:rPr lang="en-US" altLang="zh-TW" sz="1200" dirty="0">
                <a:latin typeface="BiauKaiTC" panose="03000500000000000000" pitchFamily="66" charset="-120"/>
                <a:ea typeface="BiauKaiTC" panose="03000500000000000000" pitchFamily="66" charset="-120"/>
              </a:rPr>
              <a:t>65.0%</a:t>
            </a:r>
            <a:r>
              <a:rPr lang="zh-TW" altLang="en-US" sz="1200" dirty="0">
                <a:latin typeface="BiauKaiTC" panose="03000500000000000000" pitchFamily="66" charset="-120"/>
                <a:ea typeface="BiauKaiTC" panose="03000500000000000000" pitchFamily="66" charset="-120"/>
              </a:rPr>
              <a:t>），惡性個案共</a:t>
            </a:r>
            <a:r>
              <a:rPr lang="en-US" altLang="zh-TW" sz="1200" dirty="0">
                <a:latin typeface="BiauKaiTC" panose="03000500000000000000" pitchFamily="66" charset="-120"/>
                <a:ea typeface="BiauKaiTC" panose="03000500000000000000" pitchFamily="66" charset="-120"/>
              </a:rPr>
              <a:t>239</a:t>
            </a:r>
            <a:r>
              <a:rPr lang="zh-TW" altLang="en-US" sz="1200" dirty="0">
                <a:latin typeface="BiauKaiTC" panose="03000500000000000000" pitchFamily="66" charset="-120"/>
                <a:ea typeface="BiauKaiTC" panose="03000500000000000000" pitchFamily="66" charset="-120"/>
              </a:rPr>
              <a:t>筆（約占</a:t>
            </a:r>
            <a:r>
              <a:rPr lang="en-US" altLang="zh-TW" sz="1200" dirty="0">
                <a:latin typeface="BiauKaiTC" panose="03000500000000000000" pitchFamily="66" charset="-120"/>
                <a:ea typeface="BiauKaiTC" panose="03000500000000000000" pitchFamily="66" charset="-120"/>
              </a:rPr>
              <a:t>35.0%</a:t>
            </a:r>
            <a:r>
              <a:rPr lang="zh-TW" altLang="en-US" sz="1200" dirty="0">
                <a:latin typeface="BiauKaiTC" panose="03000500000000000000" pitchFamily="66" charset="-120"/>
                <a:ea typeface="BiauKaiTC" panose="03000500000000000000" pitchFamily="66" charset="-120"/>
              </a:rPr>
              <a:t>）。</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42</a:t>
            </a:fld>
            <a:endParaRPr kumimoji="1" lang="zh-TW" altLang="en-US"/>
          </a:p>
        </p:txBody>
      </p:sp>
    </p:spTree>
    <p:extLst>
      <p:ext uri="{BB962C8B-B14F-4D97-AF65-F5344CB8AC3E}">
        <p14:creationId xmlns:p14="http://schemas.microsoft.com/office/powerpoint/2010/main" val="4215834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a:p>
            <a:pPr marL="342900" indent="-342900" algn="just">
              <a:lnSpc>
                <a:spcPct val="200000"/>
              </a:lnSpc>
              <a:spcAft>
                <a:spcPts val="1200"/>
              </a:spcAft>
              <a:buSzPct val="75000"/>
              <a:buFont typeface="Wingdings" pitchFamily="2" charset="2"/>
              <a:buChar char="l"/>
            </a:pPr>
            <a:r>
              <a:rPr lang="zh-TW" altLang="en-US" sz="1200" dirty="0">
                <a:latin typeface="BiauKaiTC" panose="03000500000000000000" pitchFamily="66" charset="-120"/>
                <a:ea typeface="BiauKaiTC" panose="03000500000000000000" pitchFamily="66" charset="-120"/>
              </a:rPr>
              <a:t>將「樣本代碼編號（</a:t>
            </a:r>
            <a:r>
              <a:rPr lang="en-US" altLang="zh-TW" sz="1200" dirty="0">
                <a:latin typeface="BiauKaiTC" panose="03000500000000000000" pitchFamily="66" charset="-120"/>
                <a:ea typeface="BiauKaiTC" panose="03000500000000000000" pitchFamily="66" charset="-120"/>
              </a:rPr>
              <a:t>V1</a:t>
            </a:r>
            <a:r>
              <a:rPr lang="zh-TW" altLang="en-US" sz="1200" dirty="0">
                <a:latin typeface="BiauKaiTC" panose="03000500000000000000" pitchFamily="66" charset="-120"/>
                <a:ea typeface="BiauKaiTC" panose="03000500000000000000" pitchFamily="66" charset="-120"/>
              </a:rPr>
              <a:t>）」變數刪除，並將「診斷結果（</a:t>
            </a:r>
            <a:r>
              <a:rPr lang="en-US" altLang="zh-TW" sz="1200" dirty="0">
                <a:latin typeface="BiauKaiTC" panose="03000500000000000000" pitchFamily="66" charset="-120"/>
                <a:ea typeface="BiauKaiTC" panose="03000500000000000000" pitchFamily="66" charset="-120"/>
              </a:rPr>
              <a:t>V11</a:t>
            </a:r>
            <a:r>
              <a:rPr lang="zh-TW" altLang="en-US" sz="1200" dirty="0">
                <a:latin typeface="BiauKaiTC" panose="03000500000000000000" pitchFamily="66" charset="-120"/>
                <a:ea typeface="BiauKaiTC" panose="03000500000000000000" pitchFamily="66" charset="-120"/>
              </a:rPr>
              <a:t>）」重新編碼：將良性（原為</a:t>
            </a:r>
            <a:r>
              <a:rPr lang="en-US" altLang="zh-TW" sz="1200" dirty="0">
                <a:latin typeface="BiauKaiTC" panose="03000500000000000000" pitchFamily="66" charset="-120"/>
                <a:ea typeface="BiauKaiTC" panose="03000500000000000000" pitchFamily="66" charset="-120"/>
              </a:rPr>
              <a:t>2</a:t>
            </a:r>
            <a:r>
              <a:rPr lang="zh-TW" altLang="en-US" sz="1200" dirty="0">
                <a:latin typeface="BiauKaiTC" panose="03000500000000000000" pitchFamily="66" charset="-120"/>
                <a:ea typeface="BiauKaiTC" panose="03000500000000000000" pitchFamily="66" charset="-120"/>
              </a:rPr>
              <a:t>）轉為換</a:t>
            </a:r>
            <a:r>
              <a:rPr lang="en-US" altLang="zh-TW" sz="1200" dirty="0">
                <a:latin typeface="BiauKaiTC" panose="03000500000000000000" pitchFamily="66" charset="-120"/>
                <a:ea typeface="BiauKaiTC" panose="03000500000000000000" pitchFamily="66" charset="-120"/>
              </a:rPr>
              <a:t>0</a:t>
            </a:r>
            <a:r>
              <a:rPr lang="zh-TW" altLang="en-US" sz="1200" dirty="0">
                <a:latin typeface="BiauKaiTC" panose="03000500000000000000" pitchFamily="66" charset="-120"/>
                <a:ea typeface="BiauKaiTC" panose="03000500000000000000" pitchFamily="66" charset="-120"/>
              </a:rPr>
              <a:t>，惡性（原為</a:t>
            </a:r>
            <a:r>
              <a:rPr lang="en-US" altLang="zh-TW" sz="1200" dirty="0">
                <a:latin typeface="BiauKaiTC" panose="03000500000000000000" pitchFamily="66" charset="-120"/>
                <a:ea typeface="BiauKaiTC" panose="03000500000000000000" pitchFamily="66" charset="-120"/>
              </a:rPr>
              <a:t>4</a:t>
            </a:r>
            <a:r>
              <a:rPr lang="zh-TW" altLang="en-US" sz="1200" dirty="0">
                <a:latin typeface="BiauKaiTC" panose="03000500000000000000" pitchFamily="66" charset="-120"/>
                <a:ea typeface="BiauKaiTC" panose="03000500000000000000" pitchFamily="66" charset="-120"/>
              </a:rPr>
              <a:t>）轉換為</a:t>
            </a:r>
            <a:r>
              <a:rPr lang="en-US" altLang="zh-TW" sz="1200" dirty="0">
                <a:latin typeface="BiauKaiTC" panose="03000500000000000000" pitchFamily="66" charset="-120"/>
                <a:ea typeface="BiauKaiTC" panose="03000500000000000000" pitchFamily="66" charset="-120"/>
              </a:rPr>
              <a:t>1</a:t>
            </a:r>
            <a:r>
              <a:rPr lang="zh-TW" altLang="en-US" sz="1200" dirty="0">
                <a:latin typeface="BiauKaiTC" panose="03000500000000000000" pitchFamily="66" charset="-120"/>
                <a:ea typeface="BiauKaiTC" panose="03000500000000000000" pitchFamily="66" charset="-120"/>
              </a:rPr>
              <a:t>。</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1200" dirty="0">
                <a:latin typeface="BiauKaiTC" panose="03000500000000000000" pitchFamily="66" charset="-120"/>
                <a:ea typeface="BiauKaiTC" panose="03000500000000000000" pitchFamily="66" charset="-120"/>
              </a:rPr>
              <a:t>為確認模型是否存在變數共線性問題，採用邏輯斯迴歸模型，計算各解釋變數之</a:t>
            </a:r>
            <a:r>
              <a:rPr lang="zh-TW" altLang="en-US" sz="1200" b="1" dirty="0">
                <a:solidFill>
                  <a:srgbClr val="FF0000"/>
                </a:solidFill>
                <a:latin typeface="BiauKaiTC" panose="03000500000000000000" pitchFamily="66" charset="-120"/>
                <a:ea typeface="BiauKaiTC" panose="03000500000000000000" pitchFamily="66" charset="-120"/>
              </a:rPr>
              <a:t>變異數膨脹因子</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VIF</a:t>
            </a:r>
            <a:r>
              <a:rPr lang="zh-TW" altLang="en-US" sz="1200" dirty="0">
                <a:latin typeface="BiauKaiTC" panose="03000500000000000000" pitchFamily="66" charset="-120"/>
                <a:ea typeface="BiauKaiTC" panose="03000500000000000000" pitchFamily="66" charset="-120"/>
              </a:rPr>
              <a:t>）。</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43</a:t>
            </a:fld>
            <a:endParaRPr kumimoji="1" lang="zh-TW" altLang="en-US"/>
          </a:p>
        </p:txBody>
      </p:sp>
    </p:spTree>
    <p:extLst>
      <p:ext uri="{BB962C8B-B14F-4D97-AF65-F5344CB8AC3E}">
        <p14:creationId xmlns:p14="http://schemas.microsoft.com/office/powerpoint/2010/main" val="2763644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表</a:t>
            </a:r>
            <a:r>
              <a:rPr lang="en-US" altLang="zh-TW" sz="1200" dirty="0">
                <a:latin typeface="BiauKaiTC" panose="03000500000000000000" pitchFamily="66" charset="-120"/>
                <a:ea typeface="BiauKaiTC" panose="03000500000000000000" pitchFamily="66" charset="-120"/>
              </a:rPr>
              <a:t>5.1.2</a:t>
            </a:r>
            <a:r>
              <a:rPr lang="zh-CN" altLang="en-US" sz="1200" dirty="0">
                <a:latin typeface="BiauKaiTC" panose="03000500000000000000" pitchFamily="66" charset="-120"/>
                <a:ea typeface="BiauKaiTC" panose="03000500000000000000" pitchFamily="66" charset="-120"/>
              </a:rPr>
              <a:t>為</a:t>
            </a:r>
            <a:r>
              <a:rPr lang="zh-TW" altLang="en-US" sz="1200" dirty="0">
                <a:latin typeface="BiauKaiTC" panose="03000500000000000000" pitchFamily="66" charset="-120"/>
                <a:ea typeface="BiauKaiTC" panose="03000500000000000000" pitchFamily="66" charset="-120"/>
              </a:rPr>
              <a:t>乳癌資料集各變數的 變異數膨脹因子。</a:t>
            </a:r>
            <a:r>
              <a:rPr lang="zh-TW" altLang="zh-TW" sz="1200" kern="1200" dirty="0">
                <a:solidFill>
                  <a:schemeClr val="tx1"/>
                </a:solidFill>
                <a:effectLst/>
                <a:latin typeface="+mn-lt"/>
                <a:ea typeface="+mn-ea"/>
                <a:cs typeface="+mn-cs"/>
              </a:rPr>
              <a:t>如表</a:t>
            </a:r>
            <a:r>
              <a:rPr lang="en-US" altLang="zh-TW" sz="1200" kern="1200" dirty="0">
                <a:solidFill>
                  <a:schemeClr val="tx1"/>
                </a:solidFill>
                <a:effectLst/>
                <a:latin typeface="+mn-lt"/>
                <a:ea typeface="+mn-ea"/>
                <a:cs typeface="+mn-cs"/>
              </a:rPr>
              <a:t>5.1.2</a:t>
            </a:r>
            <a:r>
              <a:rPr lang="zh-TW" altLang="zh-TW" sz="1200" kern="1200" dirty="0">
                <a:solidFill>
                  <a:schemeClr val="tx1"/>
                </a:solidFill>
                <a:effectLst/>
                <a:latin typeface="+mn-lt"/>
                <a:ea typeface="+mn-ea"/>
                <a:cs typeface="+mn-cs"/>
              </a:rPr>
              <a:t>所示，各變數之</a:t>
            </a:r>
            <a:r>
              <a:rPr lang="en-US" altLang="zh-TW" sz="1200" kern="1200" dirty="0">
                <a:solidFill>
                  <a:schemeClr val="tx1"/>
                </a:solidFill>
                <a:effectLst/>
                <a:latin typeface="+mn-lt"/>
                <a:ea typeface="+mn-ea"/>
                <a:cs typeface="+mn-cs"/>
              </a:rPr>
              <a:t>VIF</a:t>
            </a:r>
            <a:r>
              <a:rPr lang="zh-TW" altLang="zh-TW" sz="1200" kern="1200" dirty="0">
                <a:solidFill>
                  <a:schemeClr val="tx1"/>
                </a:solidFill>
                <a:effectLst/>
                <a:latin typeface="+mn-lt"/>
                <a:ea typeface="+mn-ea"/>
                <a:cs typeface="+mn-cs"/>
              </a:rPr>
              <a:t>值均低於常見警戒值</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5</a:t>
            </a:r>
            <a:r>
              <a:rPr lang="zh-TW" altLang="zh-TW" sz="1200" kern="1200" dirty="0">
                <a:solidFill>
                  <a:schemeClr val="tx1"/>
                </a:solidFill>
                <a:effectLst/>
                <a:latin typeface="+mn-lt"/>
                <a:ea typeface="+mn-ea"/>
                <a:cs typeface="+mn-cs"/>
              </a:rPr>
              <a:t>，顯示模型中不存在顯著的多重共線性問題。</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dirty="0">
              <a:latin typeface="BiauKaiTC" panose="03000500000000000000" pitchFamily="66" charset="-120"/>
              <a:ea typeface="BiauKaiTC" panose="03000500000000000000" pitchFamily="66"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44</a:t>
            </a:fld>
            <a:endParaRPr kumimoji="1" lang="zh-TW" altLang="en-US"/>
          </a:p>
        </p:txBody>
      </p:sp>
    </p:spTree>
    <p:extLst>
      <p:ext uri="{BB962C8B-B14F-4D97-AF65-F5344CB8AC3E}">
        <p14:creationId xmlns:p14="http://schemas.microsoft.com/office/powerpoint/2010/main" val="29503647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圖</a:t>
            </a:r>
            <a:r>
              <a:rPr lang="en-US" altLang="zh-TW" sz="1200" kern="1200" dirty="0">
                <a:solidFill>
                  <a:schemeClr val="tx1"/>
                </a:solidFill>
                <a:effectLst/>
                <a:latin typeface="+mn-lt"/>
                <a:ea typeface="+mn-ea"/>
                <a:cs typeface="+mn-cs"/>
              </a:rPr>
              <a:t>5.2.1</a:t>
            </a:r>
            <a:r>
              <a:rPr lang="zh-TW" altLang="en-US" sz="1200" kern="1200" dirty="0">
                <a:solidFill>
                  <a:schemeClr val="tx1"/>
                </a:solidFill>
                <a:effectLst/>
                <a:latin typeface="+mn-lt"/>
                <a:ea typeface="+mn-ea"/>
                <a:cs typeface="+mn-cs"/>
              </a:rPr>
              <a:t>與</a:t>
            </a:r>
            <a:r>
              <a:rPr lang="zh-TW" altLang="zh-TW" sz="1200" kern="1200" dirty="0">
                <a:solidFill>
                  <a:schemeClr val="tx1"/>
                </a:solidFill>
                <a:effectLst/>
                <a:latin typeface="+mn-lt"/>
                <a:ea typeface="+mn-ea"/>
                <a:cs typeface="+mn-cs"/>
              </a:rPr>
              <a:t>圖</a:t>
            </a:r>
            <a:r>
              <a:rPr lang="en-US" altLang="zh-TW" sz="1200" kern="1200" dirty="0">
                <a:solidFill>
                  <a:schemeClr val="tx1"/>
                </a:solidFill>
                <a:effectLst/>
                <a:latin typeface="+mn-lt"/>
                <a:ea typeface="+mn-ea"/>
                <a:cs typeface="+mn-cs"/>
              </a:rPr>
              <a:t>5.2.2</a:t>
            </a:r>
            <a:r>
              <a:rPr lang="zh-CN" altLang="en-US" sz="1200" kern="1200" dirty="0">
                <a:solidFill>
                  <a:schemeClr val="tx1"/>
                </a:solidFill>
                <a:effectLst/>
                <a:latin typeface="+mn-lt"/>
                <a:ea typeface="+mn-ea"/>
                <a:cs typeface="+mn-cs"/>
              </a:rPr>
              <a:t>分別為</a:t>
            </a:r>
            <a:r>
              <a:rPr lang="zh-TW" altLang="zh-TW" sz="1200" kern="1200" dirty="0">
                <a:solidFill>
                  <a:schemeClr val="tx1"/>
                </a:solidFill>
                <a:effectLst/>
                <a:latin typeface="+mn-lt"/>
                <a:ea typeface="+mn-ea"/>
                <a:cs typeface="+mn-cs"/>
              </a:rPr>
              <a:t>模型在訓練集</a:t>
            </a:r>
            <a:r>
              <a:rPr lang="zh-TW" altLang="en-US" sz="1200" kern="1200" dirty="0">
                <a:solidFill>
                  <a:schemeClr val="tx1"/>
                </a:solidFill>
                <a:effectLst/>
                <a:latin typeface="+mn-lt"/>
                <a:ea typeface="+mn-ea"/>
                <a:cs typeface="+mn-cs"/>
              </a:rPr>
              <a:t>及測試集</a:t>
            </a:r>
            <a:r>
              <a:rPr lang="zh-TW" altLang="zh-TW" sz="1200" kern="1200" dirty="0">
                <a:solidFill>
                  <a:schemeClr val="tx1"/>
                </a:solidFill>
                <a:effectLst/>
                <a:latin typeface="+mn-lt"/>
                <a:ea typeface="+mn-ea"/>
                <a:cs typeface="+mn-cs"/>
              </a:rPr>
              <a:t>上</a:t>
            </a:r>
            <a:r>
              <a:rPr lang="zh-CN"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指標表現與指標分布的區間比較。</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（圖</a:t>
            </a:r>
            <a:r>
              <a:rPr lang="en-US" altLang="zh-TW" sz="1200" kern="1200" dirty="0">
                <a:solidFill>
                  <a:schemeClr val="tx1"/>
                </a:solidFill>
                <a:effectLst/>
                <a:latin typeface="+mn-lt"/>
                <a:ea typeface="+mn-ea"/>
                <a:cs typeface="+mn-cs"/>
              </a:rPr>
              <a:t>(a)</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(b)</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(c)</a:t>
            </a:r>
            <a:r>
              <a:rPr lang="zh-TW" altLang="zh-TW" sz="1200" kern="1200" dirty="0">
                <a:solidFill>
                  <a:schemeClr val="tx1"/>
                </a:solidFill>
                <a:effectLst/>
                <a:latin typeface="+mn-lt"/>
                <a:ea typeface="+mn-ea"/>
                <a:cs typeface="+mn-cs"/>
              </a:rPr>
              <a:t>為執行</a:t>
            </a:r>
            <a:r>
              <a:rPr lang="en-US" altLang="zh-TW" sz="1200" kern="1200" dirty="0">
                <a:solidFill>
                  <a:schemeClr val="tx1"/>
                </a:solidFill>
                <a:effectLst/>
                <a:latin typeface="+mn-lt"/>
                <a:ea typeface="+mn-ea"/>
                <a:cs typeface="+mn-cs"/>
              </a:rPr>
              <a:t>100</a:t>
            </a:r>
            <a:r>
              <a:rPr lang="zh-TW" altLang="zh-TW" sz="1200" kern="1200" dirty="0">
                <a:solidFill>
                  <a:schemeClr val="tx1"/>
                </a:solidFill>
                <a:effectLst/>
                <a:latin typeface="+mn-lt"/>
                <a:ea typeface="+mn-ea"/>
                <a:cs typeface="+mn-cs"/>
              </a:rPr>
              <a:t>次的每次指</a:t>
            </a:r>
            <a:r>
              <a:rPr lang="zh-TW" altLang="en-US" sz="1200" kern="1200" dirty="0">
                <a:solidFill>
                  <a:schemeClr val="tx1"/>
                </a:solidFill>
                <a:effectLst/>
                <a:latin typeface="+mn-lt"/>
                <a:ea typeface="+mn-ea"/>
                <a:cs typeface="+mn-cs"/>
              </a:rPr>
              <a:t>標的</a:t>
            </a:r>
            <a:r>
              <a:rPr lang="zh-TW" altLang="zh-TW" sz="1200" kern="1200" dirty="0">
                <a:solidFill>
                  <a:schemeClr val="tx1"/>
                </a:solidFill>
                <a:effectLst/>
                <a:latin typeface="+mn-lt"/>
                <a:ea typeface="+mn-ea"/>
                <a:cs typeface="+mn-cs"/>
              </a:rPr>
              <a:t>折線圖，</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紅色實線為</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，綠色</a:t>
            </a:r>
            <a:r>
              <a:rPr lang="zh-TW" altLang="en-US" sz="1200" kern="1200" dirty="0">
                <a:solidFill>
                  <a:schemeClr val="tx1"/>
                </a:solidFill>
                <a:effectLst/>
                <a:latin typeface="+mn-lt"/>
                <a:ea typeface="+mn-ea"/>
                <a:cs typeface="+mn-cs"/>
              </a:rPr>
              <a:t>虛</a:t>
            </a:r>
            <a:r>
              <a:rPr lang="zh-TW" altLang="zh-TW" sz="1200" kern="1200" dirty="0">
                <a:solidFill>
                  <a:schemeClr val="tx1"/>
                </a:solidFill>
                <a:effectLst/>
                <a:latin typeface="+mn-lt"/>
                <a:ea typeface="+mn-ea"/>
                <a:cs typeface="+mn-cs"/>
              </a:rPr>
              <a:t>線為</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，藍色</a:t>
            </a:r>
            <a:r>
              <a:rPr lang="zh-TW" altLang="en-US" sz="1200" kern="1200" dirty="0">
                <a:solidFill>
                  <a:schemeClr val="tx1"/>
                </a:solidFill>
                <a:effectLst/>
                <a:latin typeface="+mn-lt"/>
                <a:ea typeface="+mn-ea"/>
                <a:cs typeface="+mn-cs"/>
              </a:rPr>
              <a:t>點</a:t>
            </a:r>
            <a:r>
              <a:rPr lang="zh-TW" altLang="zh-TW" sz="1200" kern="1200" dirty="0">
                <a:solidFill>
                  <a:schemeClr val="tx1"/>
                </a:solidFill>
                <a:effectLst/>
                <a:latin typeface="+mn-lt"/>
                <a:ea typeface="+mn-ea"/>
                <a:cs typeface="+mn-cs"/>
              </a:rPr>
              <a:t>線為</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，橫軸為執行次數；</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(d)</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(e)</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(f)</a:t>
            </a:r>
            <a:r>
              <a:rPr lang="zh-TW" altLang="zh-TW" sz="1200" kern="1200" dirty="0">
                <a:solidFill>
                  <a:schemeClr val="tx1"/>
                </a:solidFill>
                <a:effectLst/>
                <a:latin typeface="+mn-lt"/>
                <a:ea typeface="+mn-ea"/>
                <a:cs typeface="+mn-cs"/>
              </a:rPr>
              <a:t>為三種模型評估指標的分布箱型圖。</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根據表</a:t>
            </a:r>
            <a:r>
              <a:rPr lang="en-US" altLang="zh-TW" sz="1200" kern="1200" dirty="0">
                <a:solidFill>
                  <a:schemeClr val="tx1"/>
                </a:solidFill>
                <a:effectLst/>
                <a:latin typeface="+mn-lt"/>
                <a:ea typeface="+mn-ea"/>
                <a:cs typeface="+mn-cs"/>
              </a:rPr>
              <a:t>5.2.2</a:t>
            </a:r>
            <a:r>
              <a:rPr lang="zh-TW" altLang="zh-TW" sz="1200" kern="1200" dirty="0">
                <a:solidFill>
                  <a:schemeClr val="tx1"/>
                </a:solidFill>
                <a:effectLst/>
                <a:latin typeface="+mn-lt"/>
                <a:ea typeface="+mn-ea"/>
                <a:cs typeface="+mn-cs"/>
              </a:rPr>
              <a:t>以及圖</a:t>
            </a:r>
            <a:r>
              <a:rPr lang="en-US" altLang="zh-TW" sz="1200" kern="1200" dirty="0">
                <a:solidFill>
                  <a:schemeClr val="tx1"/>
                </a:solidFill>
                <a:effectLst/>
                <a:latin typeface="+mn-lt"/>
                <a:ea typeface="+mn-ea"/>
                <a:cs typeface="+mn-cs"/>
              </a:rPr>
              <a:t>5.2.2</a:t>
            </a:r>
            <a:r>
              <a:rPr lang="zh-TW" altLang="zh-TW" sz="1200" kern="1200" dirty="0">
                <a:solidFill>
                  <a:schemeClr val="tx1"/>
                </a:solidFill>
                <a:effectLst/>
                <a:latin typeface="+mn-lt"/>
                <a:ea typeface="+mn-ea"/>
                <a:cs typeface="+mn-cs"/>
              </a:rPr>
              <a:t>的結果，在敏感度方面，</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模型的表現最佳，其次為</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模型則相對較差；</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從箱型圖來看，</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模型的穩定性最高，</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模型次之，</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模型則較不穩定。</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整體而言，三種模型的平均敏感度皆高於</a:t>
            </a:r>
            <a:r>
              <a:rPr lang="en-US" altLang="zh-TW" sz="1200" kern="1200" dirty="0">
                <a:solidFill>
                  <a:schemeClr val="tx1"/>
                </a:solidFill>
                <a:effectLst/>
                <a:latin typeface="+mn-lt"/>
                <a:ea typeface="+mn-ea"/>
                <a:cs typeface="+mn-cs"/>
              </a:rPr>
              <a:t>0.9</a:t>
            </a:r>
            <a:r>
              <a:rPr lang="zh-TW" altLang="zh-TW" sz="1200" kern="1200" dirty="0">
                <a:solidFill>
                  <a:schemeClr val="tx1"/>
                </a:solidFill>
                <a:effectLst/>
                <a:latin typeface="+mn-lt"/>
                <a:ea typeface="+mn-ea"/>
                <a:cs typeface="+mn-cs"/>
              </a:rPr>
              <a:t>，顯示其在辨識患有乳癌的患者方面皆具良好表現；</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在準確度方面，</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模型仍為最佳，其次為</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模型表現最弱；</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同時從評量結果的指標分布比較也可看出，</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模型的穩定性相近，兩者皆略優於</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由於三種模型的平均準確度皆超過</a:t>
            </a:r>
            <a:r>
              <a:rPr lang="en-US" altLang="zh-TW" sz="1200" kern="1200" dirty="0">
                <a:solidFill>
                  <a:schemeClr val="tx1"/>
                </a:solidFill>
                <a:effectLst/>
                <a:latin typeface="+mn-lt"/>
                <a:ea typeface="+mn-ea"/>
                <a:cs typeface="+mn-cs"/>
              </a:rPr>
              <a:t>0.95</a:t>
            </a:r>
            <a:r>
              <a:rPr lang="zh-TW" altLang="zh-TW" sz="1200" kern="1200" dirty="0">
                <a:solidFill>
                  <a:schemeClr val="tx1"/>
                </a:solidFill>
                <a:effectLst/>
                <a:latin typeface="+mn-lt"/>
                <a:ea typeface="+mn-ea"/>
                <a:cs typeface="+mn-cs"/>
              </a:rPr>
              <a:t>，顯示整體預測能力良好；</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在特異度表現上，</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模型優於</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模型，優於</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穩定性方面</a:t>
            </a:r>
            <a:r>
              <a:rPr lang="zh-TW" altLang="en-US" sz="1200" kern="1200" dirty="0">
                <a:solidFill>
                  <a:schemeClr val="tx1"/>
                </a:solidFill>
                <a:effectLst/>
                <a:latin typeface="+mn-lt"/>
                <a:ea typeface="+mn-ea"/>
                <a:cs typeface="+mn-cs"/>
              </a:rPr>
              <a:t>也</a:t>
            </a:r>
            <a:r>
              <a:rPr lang="zh-TW" altLang="zh-TW" sz="1200" kern="1200" dirty="0">
                <a:solidFill>
                  <a:schemeClr val="tx1"/>
                </a:solidFill>
                <a:effectLst/>
                <a:latin typeface="+mn-lt"/>
                <a:ea typeface="+mn-ea"/>
                <a:cs typeface="+mn-cs"/>
              </a:rPr>
              <a:t>呈現相同趨勢，</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模型表現最佳，其次為</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表現最弱。</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由於表及圖中可以發現相關指標都很接近</a:t>
            </a:r>
            <a:r>
              <a:rPr lang="en-US" altLang="zh-TW" sz="1200" kern="1200" dirty="0">
                <a:solidFill>
                  <a:schemeClr val="tx1"/>
                </a:solidFill>
                <a:effectLst/>
                <a:latin typeface="+mn-lt"/>
                <a:ea typeface="+mn-ea"/>
                <a:cs typeface="+mn-cs"/>
              </a:rPr>
              <a:t>1</a:t>
            </a:r>
            <a:r>
              <a:rPr lang="zh-TW" altLang="zh-TW" sz="1200" kern="1200" dirty="0">
                <a:solidFill>
                  <a:schemeClr val="tx1"/>
                </a:solidFill>
                <a:effectLst/>
                <a:latin typeface="+mn-lt"/>
                <a:ea typeface="+mn-ea"/>
                <a:cs typeface="+mn-cs"/>
              </a:rPr>
              <a:t>，此一範例不需要使用</a:t>
            </a:r>
            <a:r>
              <a:rPr lang="en-US" altLang="zh-TW" sz="1200" kern="1200" dirty="0">
                <a:solidFill>
                  <a:schemeClr val="tx1"/>
                </a:solidFill>
                <a:effectLst/>
                <a:latin typeface="+mn-lt"/>
                <a:ea typeface="+mn-ea"/>
                <a:cs typeface="+mn-cs"/>
              </a:rPr>
              <a:t>SMOTE</a:t>
            </a:r>
            <a:r>
              <a:rPr lang="zh-TW" altLang="zh-TW" sz="1200" kern="1200" dirty="0">
                <a:solidFill>
                  <a:schemeClr val="tx1"/>
                </a:solidFill>
                <a:effectLst/>
                <a:latin typeface="+mn-lt"/>
                <a:ea typeface="+mn-ea"/>
                <a:cs typeface="+mn-cs"/>
              </a:rPr>
              <a:t>技術插補來提升效能。然而，為確認</a:t>
            </a:r>
            <a:r>
              <a:rPr lang="en-US" altLang="zh-TW" sz="1200" kern="1200" dirty="0">
                <a:solidFill>
                  <a:schemeClr val="tx1"/>
                </a:solidFill>
                <a:effectLst/>
                <a:latin typeface="+mn-lt"/>
                <a:ea typeface="+mn-ea"/>
                <a:cs typeface="+mn-cs"/>
              </a:rPr>
              <a:t>SMOTE</a:t>
            </a:r>
            <a:r>
              <a:rPr lang="zh-TW" altLang="zh-TW" sz="1200" kern="1200" dirty="0">
                <a:solidFill>
                  <a:schemeClr val="tx1"/>
                </a:solidFill>
                <a:effectLst/>
                <a:latin typeface="+mn-lt"/>
                <a:ea typeface="+mn-ea"/>
                <a:cs typeface="+mn-cs"/>
              </a:rPr>
              <a:t>技術在此情境下是否仍具提升空間，</a:t>
            </a:r>
            <a:r>
              <a:rPr lang="zh-CN" altLang="en-US" sz="1200" kern="1200" dirty="0">
                <a:solidFill>
                  <a:schemeClr val="tx1"/>
                </a:solidFill>
                <a:effectLst/>
                <a:latin typeface="+mn-lt"/>
                <a:ea typeface="+mn-ea"/>
                <a:cs typeface="+mn-cs"/>
              </a:rPr>
              <a:t>所以</a:t>
            </a:r>
            <a:r>
              <a:rPr lang="zh-TW" altLang="zh-TW" sz="1200" kern="1200" dirty="0">
                <a:solidFill>
                  <a:schemeClr val="tx1"/>
                </a:solidFill>
                <a:effectLst/>
                <a:latin typeface="+mn-lt"/>
                <a:ea typeface="+mn-ea"/>
                <a:cs typeface="+mn-cs"/>
              </a:rPr>
              <a:t>仍進一步比較插補前後的結果，進行分析與探討。</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45</a:t>
            </a:fld>
            <a:endParaRPr kumimoji="1" lang="zh-TW" altLang="en-US"/>
          </a:p>
        </p:txBody>
      </p:sp>
    </p:spTree>
    <p:extLst>
      <p:ext uri="{BB962C8B-B14F-4D97-AF65-F5344CB8AC3E}">
        <p14:creationId xmlns:p14="http://schemas.microsoft.com/office/powerpoint/2010/main" val="1556038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圖</a:t>
            </a:r>
            <a:r>
              <a:rPr lang="en-US" altLang="zh-TW" sz="1200" dirty="0">
                <a:latin typeface="BiauKaiTC" panose="03000500000000000000" pitchFamily="66" charset="-120"/>
                <a:ea typeface="BiauKaiTC" panose="03000500000000000000" pitchFamily="66" charset="-120"/>
              </a:rPr>
              <a:t>5.2.3</a:t>
            </a:r>
            <a:r>
              <a:rPr lang="zh-TW" altLang="en-US" sz="1200" dirty="0">
                <a:latin typeface="BiauKaiTC" panose="03000500000000000000" pitchFamily="66" charset="-120"/>
                <a:ea typeface="BiauKaiTC" panose="03000500000000000000" pitchFamily="66" charset="-120"/>
              </a:rPr>
              <a:t>與圖</a:t>
            </a:r>
            <a:r>
              <a:rPr lang="en-US" altLang="zh-TW" sz="1200" dirty="0">
                <a:latin typeface="BiauKaiTC" panose="03000500000000000000" pitchFamily="66" charset="-120"/>
                <a:ea typeface="BiauKaiTC" panose="03000500000000000000" pitchFamily="66" charset="-120"/>
              </a:rPr>
              <a:t>5.2.4 </a:t>
            </a:r>
            <a:r>
              <a:rPr lang="zh-CN" altLang="en-US" sz="1200" dirty="0">
                <a:latin typeface="BiauKaiTC" panose="03000500000000000000" pitchFamily="66" charset="-120"/>
                <a:ea typeface="BiauKaiTC" panose="03000500000000000000" pitchFamily="66" charset="-120"/>
              </a:rPr>
              <a:t>為</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ANN</a:t>
            </a:r>
            <a:r>
              <a:rPr lang="zh-TW" altLang="en-US" sz="1200" dirty="0">
                <a:latin typeface="BiauKaiTC" panose="03000500000000000000" pitchFamily="66" charset="-120"/>
                <a:ea typeface="BiauKaiTC" panose="03000500000000000000" pitchFamily="66" charset="-120"/>
              </a:rPr>
              <a:t> 模型於插補前後在訓練集及測試集上</a:t>
            </a:r>
            <a:r>
              <a:rPr lang="zh-TW" altLang="zh-TW" sz="1200" kern="1200" dirty="0">
                <a:solidFill>
                  <a:schemeClr val="tx1"/>
                </a:solidFill>
                <a:effectLst/>
                <a:latin typeface="+mn-lt"/>
                <a:ea typeface="+mn-ea"/>
                <a:cs typeface="+mn-cs"/>
              </a:rPr>
              <a:t>的</a:t>
            </a:r>
            <a:r>
              <a:rPr lang="zh-TW" altLang="en-US" sz="1200" dirty="0">
                <a:latin typeface="BiauKaiTC" panose="03000500000000000000" pitchFamily="66" charset="-120"/>
                <a:ea typeface="BiauKaiTC" panose="03000500000000000000" pitchFamily="66" charset="-120"/>
              </a:rPr>
              <a:t>指標表現與指標分布區間之比較。</a:t>
            </a:r>
            <a:endParaRPr lang="zh-TW"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紅色實線為</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，綠色</a:t>
            </a:r>
            <a:r>
              <a:rPr lang="zh-TW" altLang="en-US" sz="1200" kern="1200" dirty="0">
                <a:solidFill>
                  <a:schemeClr val="tx1"/>
                </a:solidFill>
                <a:effectLst/>
                <a:latin typeface="+mn-lt"/>
                <a:ea typeface="+mn-ea"/>
                <a:cs typeface="+mn-cs"/>
              </a:rPr>
              <a:t>虛</a:t>
            </a:r>
            <a:r>
              <a:rPr lang="zh-TW" altLang="zh-TW" sz="1200" kern="1200" dirty="0">
                <a:solidFill>
                  <a:schemeClr val="tx1"/>
                </a:solidFill>
                <a:effectLst/>
                <a:latin typeface="+mn-lt"/>
                <a:ea typeface="+mn-ea"/>
                <a:cs typeface="+mn-cs"/>
              </a:rPr>
              <a:t>線為</a:t>
            </a:r>
            <a:r>
              <a:rPr lang="en-US" altLang="zh-TW" sz="1200" kern="1200" dirty="0">
                <a:solidFill>
                  <a:schemeClr val="tx1"/>
                </a:solidFill>
                <a:effectLst/>
                <a:latin typeface="+mn-lt"/>
                <a:ea typeface="+mn-ea"/>
                <a:cs typeface="+mn-cs"/>
              </a:rPr>
              <a:t>S1-ANN</a:t>
            </a:r>
            <a:r>
              <a:rPr lang="zh-TW" altLang="zh-TW" sz="1200" kern="1200" dirty="0">
                <a:solidFill>
                  <a:schemeClr val="tx1"/>
                </a:solidFill>
                <a:effectLst/>
                <a:latin typeface="+mn-lt"/>
                <a:ea typeface="+mn-ea"/>
                <a:cs typeface="+mn-cs"/>
              </a:rPr>
              <a:t>，藍色</a:t>
            </a:r>
            <a:r>
              <a:rPr lang="zh-TW" altLang="en-US" sz="1200" kern="1200" dirty="0">
                <a:solidFill>
                  <a:schemeClr val="tx1"/>
                </a:solidFill>
                <a:effectLst/>
                <a:latin typeface="+mn-lt"/>
                <a:ea typeface="+mn-ea"/>
                <a:cs typeface="+mn-cs"/>
              </a:rPr>
              <a:t>點</a:t>
            </a:r>
            <a:r>
              <a:rPr lang="zh-TW" altLang="zh-TW" sz="1200" kern="1200" dirty="0">
                <a:solidFill>
                  <a:schemeClr val="tx1"/>
                </a:solidFill>
                <a:effectLst/>
                <a:latin typeface="+mn-lt"/>
                <a:ea typeface="+mn-ea"/>
                <a:cs typeface="+mn-cs"/>
              </a:rPr>
              <a:t>線為</a:t>
            </a:r>
            <a:r>
              <a:rPr lang="en-US" altLang="zh-TW" sz="1200" kern="1200" dirty="0">
                <a:solidFill>
                  <a:schemeClr val="tx1"/>
                </a:solidFill>
                <a:effectLst/>
                <a:latin typeface="+mn-lt"/>
                <a:ea typeface="+mn-ea"/>
                <a:cs typeface="+mn-cs"/>
              </a:rPr>
              <a:t>S2-ANN</a:t>
            </a:r>
            <a:r>
              <a:rPr lang="zh-TW" altLang="zh-TW" sz="1200" kern="1200" dirty="0">
                <a:solidFill>
                  <a:schemeClr val="tx1"/>
                </a:solidFill>
                <a:effectLst/>
                <a:latin typeface="+mn-lt"/>
                <a:ea typeface="+mn-ea"/>
                <a:cs typeface="+mn-cs"/>
              </a:rPr>
              <a:t>，橫軸為執行次數</a:t>
            </a:r>
            <a:r>
              <a:rPr lang="zh-TW" altLang="zh-TW" dirty="0">
                <a:effectLst/>
              </a:rPr>
              <a:t> </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根據表</a:t>
            </a:r>
            <a:r>
              <a:rPr lang="en-US" altLang="zh-TW" sz="1200" kern="1200" dirty="0">
                <a:solidFill>
                  <a:schemeClr val="tx1"/>
                </a:solidFill>
                <a:effectLst/>
                <a:latin typeface="+mn-lt"/>
                <a:ea typeface="+mn-ea"/>
                <a:cs typeface="+mn-cs"/>
              </a:rPr>
              <a:t>5.2.4</a:t>
            </a:r>
            <a:r>
              <a:rPr lang="zh-CN" altLang="en-US" sz="1200" kern="1200" dirty="0">
                <a:solidFill>
                  <a:schemeClr val="tx1"/>
                </a:solidFill>
                <a:effectLst/>
                <a:latin typeface="+mn-lt"/>
                <a:ea typeface="+mn-ea"/>
                <a:cs typeface="+mn-cs"/>
              </a:rPr>
              <a:t>與</a:t>
            </a:r>
            <a:r>
              <a:rPr lang="zh-TW" altLang="zh-TW" sz="1200" kern="1200" dirty="0">
                <a:solidFill>
                  <a:schemeClr val="tx1"/>
                </a:solidFill>
                <a:effectLst/>
                <a:latin typeface="+mn-lt"/>
                <a:ea typeface="+mn-ea"/>
                <a:cs typeface="+mn-cs"/>
              </a:rPr>
              <a:t>圖</a:t>
            </a:r>
            <a:r>
              <a:rPr lang="en-US" altLang="zh-TW" sz="1200" kern="1200" dirty="0">
                <a:solidFill>
                  <a:schemeClr val="tx1"/>
                </a:solidFill>
                <a:effectLst/>
                <a:latin typeface="+mn-lt"/>
                <a:ea typeface="+mn-ea"/>
                <a:cs typeface="+mn-cs"/>
              </a:rPr>
              <a:t>5.2.4</a:t>
            </a:r>
            <a:r>
              <a:rPr lang="zh-TW" altLang="zh-TW" sz="1200" kern="1200" dirty="0">
                <a:solidFill>
                  <a:schemeClr val="tx1"/>
                </a:solidFill>
                <a:effectLst/>
                <a:latin typeface="+mn-lt"/>
                <a:ea typeface="+mn-ea"/>
                <a:cs typeface="+mn-cs"/>
              </a:rPr>
              <a:t>的結果可</a:t>
            </a:r>
            <a:r>
              <a:rPr lang="zh-TW" altLang="en-US" sz="1200" kern="1200" dirty="0">
                <a:solidFill>
                  <a:schemeClr val="tx1"/>
                </a:solidFill>
                <a:effectLst/>
                <a:latin typeface="+mn-lt"/>
                <a:ea typeface="+mn-ea"/>
                <a:cs typeface="+mn-cs"/>
              </a:rPr>
              <a:t>以</a:t>
            </a:r>
            <a:r>
              <a:rPr lang="zh-TW" altLang="zh-TW" sz="1200" kern="1200" dirty="0">
                <a:solidFill>
                  <a:schemeClr val="tx1"/>
                </a:solidFill>
                <a:effectLst/>
                <a:latin typeface="+mn-lt"/>
                <a:ea typeface="+mn-ea"/>
                <a:cs typeface="+mn-cs"/>
              </a:rPr>
              <a:t>發現，在敏感度方面，</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模型在使用兩種插補方法後，敏感度皆有些微提升，其中以第二種插補方法的表現略優；</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從箱型圖觀察，兩種插補方法在敏感度的穩定性上亦優於插補前，其中以第二種插補法表現最為穩定；</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在準確度方面，插補前後差異不大，顯示插補對準確度的影響有限；就穩定性而言，第二種插補法表現最佳，插補前次之，第一種插補法則相對較不穩定；</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在特異度方面，在使用兩種插補方法後，特異度皆有些微下降，且穩定性相對不如插補前；</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其中以第二種插補法在特異度的穩定性上表現最不穩定；</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綜合而言，插補對於</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模型在敏感度的提升與穩定性上具有些微助益，但對準確度的影響不大，對特異度則可能帶來負面影響。</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46</a:t>
            </a:fld>
            <a:endParaRPr kumimoji="1" lang="zh-TW" altLang="en-US"/>
          </a:p>
        </p:txBody>
      </p:sp>
    </p:spTree>
    <p:extLst>
      <p:ext uri="{BB962C8B-B14F-4D97-AF65-F5344CB8AC3E}">
        <p14:creationId xmlns:p14="http://schemas.microsoft.com/office/powerpoint/2010/main" val="22637378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圖</a:t>
            </a:r>
            <a:r>
              <a:rPr lang="en-US" altLang="zh-TW" sz="1200" dirty="0">
                <a:latin typeface="BiauKaiTC" panose="03000500000000000000" pitchFamily="66" charset="-120"/>
                <a:ea typeface="BiauKaiTC" panose="03000500000000000000" pitchFamily="66" charset="-120"/>
              </a:rPr>
              <a:t>5.2.5</a:t>
            </a:r>
            <a:r>
              <a:rPr lang="zh-TW" altLang="en-US" sz="1200" dirty="0">
                <a:latin typeface="BiauKaiTC" panose="03000500000000000000" pitchFamily="66" charset="-120"/>
                <a:ea typeface="BiauKaiTC" panose="03000500000000000000" pitchFamily="66" charset="-120"/>
              </a:rPr>
              <a:t>與圖</a:t>
            </a:r>
            <a:r>
              <a:rPr lang="en-US" altLang="zh-TW" sz="1200" dirty="0">
                <a:latin typeface="BiauKaiTC" panose="03000500000000000000" pitchFamily="66" charset="-120"/>
                <a:ea typeface="BiauKaiTC" panose="03000500000000000000" pitchFamily="66" charset="-120"/>
              </a:rPr>
              <a:t>5.2.6 </a:t>
            </a:r>
            <a:r>
              <a:rPr lang="zh-CN" altLang="en-US" sz="1200" dirty="0">
                <a:latin typeface="BiauKaiTC" panose="03000500000000000000" pitchFamily="66" charset="-120"/>
                <a:ea typeface="BiauKaiTC" panose="03000500000000000000" pitchFamily="66" charset="-120"/>
              </a:rPr>
              <a:t>為</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CBT</a:t>
            </a:r>
            <a:r>
              <a:rPr lang="zh-TW" altLang="en-US" sz="1200" dirty="0">
                <a:latin typeface="BiauKaiTC" panose="03000500000000000000" pitchFamily="66" charset="-120"/>
                <a:ea typeface="BiauKaiTC" panose="03000500000000000000" pitchFamily="66" charset="-120"/>
              </a:rPr>
              <a:t> 模型於插補前後在訓練集及測試集上</a:t>
            </a:r>
            <a:r>
              <a:rPr lang="zh-TW" altLang="zh-TW" sz="1200" kern="1200" dirty="0">
                <a:solidFill>
                  <a:schemeClr val="tx1"/>
                </a:solidFill>
                <a:effectLst/>
                <a:latin typeface="+mn-lt"/>
                <a:ea typeface="+mn-ea"/>
                <a:cs typeface="+mn-cs"/>
              </a:rPr>
              <a:t>的</a:t>
            </a:r>
            <a:r>
              <a:rPr lang="zh-TW" altLang="en-US" sz="1200" dirty="0">
                <a:latin typeface="BiauKaiTC" panose="03000500000000000000" pitchFamily="66" charset="-120"/>
                <a:ea typeface="BiauKaiTC" panose="03000500000000000000" pitchFamily="66" charset="-120"/>
              </a:rPr>
              <a:t>指標表現與指標分布區間之比較。</a:t>
            </a:r>
            <a:endParaRPr lang="zh-TW"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紅色實線為</a:t>
            </a:r>
            <a:r>
              <a:rPr lang="en-US" altLang="zh-TW" sz="1200" dirty="0">
                <a:latin typeface="BiauKaiTC" panose="03000500000000000000" pitchFamily="66" charset="-120"/>
                <a:ea typeface="BiauKaiTC" panose="03000500000000000000" pitchFamily="66" charset="-120"/>
              </a:rPr>
              <a:t>CBT</a:t>
            </a:r>
            <a:r>
              <a:rPr lang="zh-TW" altLang="zh-TW" sz="1200" kern="1200" dirty="0">
                <a:solidFill>
                  <a:schemeClr val="tx1"/>
                </a:solidFill>
                <a:effectLst/>
                <a:latin typeface="+mn-lt"/>
                <a:ea typeface="+mn-ea"/>
                <a:cs typeface="+mn-cs"/>
              </a:rPr>
              <a:t>，綠色</a:t>
            </a:r>
            <a:r>
              <a:rPr lang="zh-TW" altLang="en-US" sz="1200" kern="1200" dirty="0">
                <a:solidFill>
                  <a:schemeClr val="tx1"/>
                </a:solidFill>
                <a:effectLst/>
                <a:latin typeface="+mn-lt"/>
                <a:ea typeface="+mn-ea"/>
                <a:cs typeface="+mn-cs"/>
              </a:rPr>
              <a:t>虛</a:t>
            </a:r>
            <a:r>
              <a:rPr lang="zh-TW" altLang="zh-TW" sz="1200" kern="1200" dirty="0">
                <a:solidFill>
                  <a:schemeClr val="tx1"/>
                </a:solidFill>
                <a:effectLst/>
                <a:latin typeface="+mn-lt"/>
                <a:ea typeface="+mn-ea"/>
                <a:cs typeface="+mn-cs"/>
              </a:rPr>
              <a:t>線為</a:t>
            </a:r>
            <a:r>
              <a:rPr lang="en-US" altLang="zh-TW" sz="1200" kern="1200" dirty="0">
                <a:solidFill>
                  <a:schemeClr val="tx1"/>
                </a:solidFill>
                <a:effectLst/>
                <a:latin typeface="+mn-lt"/>
                <a:ea typeface="+mn-ea"/>
                <a:cs typeface="+mn-cs"/>
              </a:rPr>
              <a:t>S1-</a:t>
            </a:r>
            <a:r>
              <a:rPr lang="en-US" altLang="zh-TW" sz="1200" dirty="0">
                <a:latin typeface="BiauKaiTC" panose="03000500000000000000" pitchFamily="66" charset="-120"/>
                <a:ea typeface="BiauKaiTC" panose="03000500000000000000" pitchFamily="66" charset="-120"/>
              </a:rPr>
              <a:t>CBT</a:t>
            </a:r>
            <a:r>
              <a:rPr lang="zh-TW" altLang="zh-TW" sz="1200" kern="1200" dirty="0">
                <a:solidFill>
                  <a:schemeClr val="tx1"/>
                </a:solidFill>
                <a:effectLst/>
                <a:latin typeface="+mn-lt"/>
                <a:ea typeface="+mn-ea"/>
                <a:cs typeface="+mn-cs"/>
              </a:rPr>
              <a:t>，藍色</a:t>
            </a:r>
            <a:r>
              <a:rPr lang="zh-TW" altLang="en-US" sz="1200" kern="1200" dirty="0">
                <a:solidFill>
                  <a:schemeClr val="tx1"/>
                </a:solidFill>
                <a:effectLst/>
                <a:latin typeface="+mn-lt"/>
                <a:ea typeface="+mn-ea"/>
                <a:cs typeface="+mn-cs"/>
              </a:rPr>
              <a:t>點</a:t>
            </a:r>
            <a:r>
              <a:rPr lang="zh-TW" altLang="zh-TW" sz="1200" kern="1200" dirty="0">
                <a:solidFill>
                  <a:schemeClr val="tx1"/>
                </a:solidFill>
                <a:effectLst/>
                <a:latin typeface="+mn-lt"/>
                <a:ea typeface="+mn-ea"/>
                <a:cs typeface="+mn-cs"/>
              </a:rPr>
              <a:t>線為</a:t>
            </a:r>
            <a:r>
              <a:rPr lang="en-US" altLang="zh-TW" sz="1200" kern="1200" dirty="0">
                <a:solidFill>
                  <a:schemeClr val="tx1"/>
                </a:solidFill>
                <a:effectLst/>
                <a:latin typeface="+mn-lt"/>
                <a:ea typeface="+mn-ea"/>
                <a:cs typeface="+mn-cs"/>
              </a:rPr>
              <a:t>S2-</a:t>
            </a:r>
            <a:r>
              <a:rPr lang="en-US" altLang="zh-TW" sz="1200" dirty="0">
                <a:latin typeface="BiauKaiTC" panose="03000500000000000000" pitchFamily="66" charset="-120"/>
                <a:ea typeface="BiauKaiTC" panose="03000500000000000000" pitchFamily="66" charset="-120"/>
              </a:rPr>
              <a:t>CBT</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根據表</a:t>
            </a:r>
            <a:r>
              <a:rPr lang="en-US" altLang="zh-TW" sz="1200" kern="1200" dirty="0">
                <a:solidFill>
                  <a:schemeClr val="tx1"/>
                </a:solidFill>
                <a:effectLst/>
                <a:latin typeface="+mn-lt"/>
                <a:ea typeface="+mn-ea"/>
                <a:cs typeface="+mn-cs"/>
              </a:rPr>
              <a:t>5.2.6</a:t>
            </a:r>
            <a:r>
              <a:rPr lang="zh-TW" altLang="zh-TW" sz="1200" kern="1200" dirty="0">
                <a:solidFill>
                  <a:schemeClr val="tx1"/>
                </a:solidFill>
                <a:effectLst/>
                <a:latin typeface="+mn-lt"/>
                <a:ea typeface="+mn-ea"/>
                <a:cs typeface="+mn-cs"/>
              </a:rPr>
              <a:t>與圖</a:t>
            </a:r>
            <a:r>
              <a:rPr lang="en-US" altLang="zh-TW" sz="1200" kern="1200" dirty="0">
                <a:solidFill>
                  <a:schemeClr val="tx1"/>
                </a:solidFill>
                <a:effectLst/>
                <a:latin typeface="+mn-lt"/>
                <a:ea typeface="+mn-ea"/>
                <a:cs typeface="+mn-cs"/>
              </a:rPr>
              <a:t>5.2.6</a:t>
            </a:r>
            <a:r>
              <a:rPr lang="zh-TW" altLang="zh-TW" sz="1200" kern="1200" dirty="0">
                <a:solidFill>
                  <a:schemeClr val="tx1"/>
                </a:solidFill>
                <a:effectLst/>
                <a:latin typeface="+mn-lt"/>
                <a:ea typeface="+mn-ea"/>
                <a:cs typeface="+mn-cs"/>
              </a:rPr>
              <a:t>的結果可發現，</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在敏感度與特異度方面，</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模型於插補前</a:t>
            </a:r>
            <a:r>
              <a:rPr lang="zh-TW" altLang="en-US" sz="1200" kern="1200" dirty="0">
                <a:solidFill>
                  <a:schemeClr val="tx1"/>
                </a:solidFill>
                <a:effectLst/>
                <a:latin typeface="+mn-lt"/>
                <a:ea typeface="+mn-ea"/>
                <a:cs typeface="+mn-cs"/>
              </a:rPr>
              <a:t>後的</a:t>
            </a:r>
            <a:r>
              <a:rPr lang="zh-TW" altLang="zh-TW" sz="1200" kern="1200" dirty="0">
                <a:solidFill>
                  <a:schemeClr val="tx1"/>
                </a:solidFill>
                <a:effectLst/>
                <a:latin typeface="+mn-lt"/>
                <a:ea typeface="+mn-ea"/>
                <a:cs typeface="+mn-cs"/>
              </a:rPr>
              <a:t>表現差異並不明顯，顯示插補對此兩項指標影響有限；</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然而，就穩定性而言，兩種插補方法皆不如插補前，其中以第二種插補法在特異度</a:t>
            </a:r>
            <a:r>
              <a:rPr lang="zh-TW" altLang="en-US" sz="1200" kern="1200" dirty="0">
                <a:solidFill>
                  <a:schemeClr val="tx1"/>
                </a:solidFill>
                <a:effectLst/>
                <a:latin typeface="+mn-lt"/>
                <a:ea typeface="+mn-ea"/>
                <a:cs typeface="+mn-cs"/>
              </a:rPr>
              <a:t>的</a:t>
            </a:r>
            <a:r>
              <a:rPr lang="zh-TW" altLang="zh-TW" sz="1200" kern="1200" dirty="0">
                <a:solidFill>
                  <a:schemeClr val="tx1"/>
                </a:solidFill>
                <a:effectLst/>
                <a:latin typeface="+mn-lt"/>
                <a:ea typeface="+mn-ea"/>
                <a:cs typeface="+mn-cs"/>
              </a:rPr>
              <a:t>穩定性表現最差；</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在準確度方面，採用兩種插補方法後皆出現些微下降，顯示插補未能有效提升預測準確度；</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穩定性部分則以第一種插補法表現最佳，插補前次之，第二種插補法相對較不穩定；</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綜合而言，插補對於</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模型於敏感度與特異度的影響較小，準確度略有下降，穩定性則依</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指標與插補方法</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而異，未呈現一致優勢。</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47</a:t>
            </a:fld>
            <a:endParaRPr kumimoji="1" lang="zh-TW" altLang="en-US"/>
          </a:p>
        </p:txBody>
      </p:sp>
    </p:spTree>
    <p:extLst>
      <p:ext uri="{BB962C8B-B14F-4D97-AF65-F5344CB8AC3E}">
        <p14:creationId xmlns:p14="http://schemas.microsoft.com/office/powerpoint/2010/main" val="1811172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圖</a:t>
            </a:r>
            <a:r>
              <a:rPr lang="en-US" altLang="zh-TW" sz="1200" dirty="0">
                <a:latin typeface="BiauKaiTC" panose="03000500000000000000" pitchFamily="66" charset="-120"/>
                <a:ea typeface="BiauKaiTC" panose="03000500000000000000" pitchFamily="66" charset="-120"/>
              </a:rPr>
              <a:t>5.2.7</a:t>
            </a:r>
            <a:r>
              <a:rPr lang="zh-TW" altLang="en-US" sz="1200" dirty="0">
                <a:latin typeface="BiauKaiTC" panose="03000500000000000000" pitchFamily="66" charset="-120"/>
                <a:ea typeface="BiauKaiTC" panose="03000500000000000000" pitchFamily="66" charset="-120"/>
              </a:rPr>
              <a:t>與圖</a:t>
            </a:r>
            <a:r>
              <a:rPr lang="en-US" altLang="zh-TW" sz="1200" dirty="0">
                <a:latin typeface="BiauKaiTC" panose="03000500000000000000" pitchFamily="66" charset="-120"/>
                <a:ea typeface="BiauKaiTC" panose="03000500000000000000" pitchFamily="66" charset="-120"/>
              </a:rPr>
              <a:t>5.2.8 </a:t>
            </a:r>
            <a:r>
              <a:rPr lang="zh-CN" altLang="en-US" sz="1200" dirty="0">
                <a:latin typeface="BiauKaiTC" panose="03000500000000000000" pitchFamily="66" charset="-120"/>
                <a:ea typeface="BiauKaiTC" panose="03000500000000000000" pitchFamily="66" charset="-120"/>
              </a:rPr>
              <a:t>為</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ZIB</a:t>
            </a:r>
            <a:r>
              <a:rPr lang="zh-TW" altLang="en-US" sz="1200" dirty="0">
                <a:latin typeface="BiauKaiTC" panose="03000500000000000000" pitchFamily="66" charset="-120"/>
                <a:ea typeface="BiauKaiTC" panose="03000500000000000000" pitchFamily="66" charset="-120"/>
              </a:rPr>
              <a:t> 模型於插補前後在訓練集及測試集</a:t>
            </a:r>
            <a:r>
              <a:rPr lang="zh-TW" altLang="zh-TW" sz="1200" kern="1200" dirty="0">
                <a:solidFill>
                  <a:schemeClr val="tx1"/>
                </a:solidFill>
                <a:effectLst/>
                <a:latin typeface="+mn-lt"/>
                <a:ea typeface="+mn-ea"/>
                <a:cs typeface="+mn-cs"/>
              </a:rPr>
              <a:t>的</a:t>
            </a:r>
            <a:r>
              <a:rPr lang="zh-TW" altLang="en-US" sz="1200" dirty="0">
                <a:latin typeface="BiauKaiTC" panose="03000500000000000000" pitchFamily="66" charset="-120"/>
                <a:ea typeface="BiauKaiTC" panose="03000500000000000000" pitchFamily="66" charset="-120"/>
              </a:rPr>
              <a:t>指標表現與指標分布區間</a:t>
            </a:r>
            <a:r>
              <a:rPr lang="zh-TW" altLang="en-US" sz="1200" kern="1200" dirty="0">
                <a:solidFill>
                  <a:schemeClr val="tx1"/>
                </a:solidFill>
                <a:effectLst/>
                <a:latin typeface="+mn-lt"/>
                <a:ea typeface="+mn-ea"/>
                <a:cs typeface="+mn-cs"/>
              </a:rPr>
              <a:t>的</a:t>
            </a:r>
            <a:r>
              <a:rPr lang="zh-TW" altLang="en-US" sz="1200" dirty="0">
                <a:latin typeface="BiauKaiTC" panose="03000500000000000000" pitchFamily="66" charset="-120"/>
                <a:ea typeface="BiauKaiTC" panose="03000500000000000000" pitchFamily="66" charset="-120"/>
              </a:rPr>
              <a:t>比較。</a:t>
            </a:r>
            <a:endParaRPr lang="zh-TW"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紅色實線為</a:t>
            </a:r>
            <a:r>
              <a:rPr lang="en-US" altLang="zh-TW" sz="1200" dirty="0">
                <a:latin typeface="BiauKaiTC" panose="03000500000000000000" pitchFamily="66" charset="-120"/>
                <a:ea typeface="BiauKaiTC" panose="03000500000000000000" pitchFamily="66" charset="-120"/>
              </a:rPr>
              <a:t>ZIB</a:t>
            </a:r>
            <a:r>
              <a:rPr lang="zh-TW" altLang="zh-TW" sz="1200" kern="1200" dirty="0">
                <a:solidFill>
                  <a:schemeClr val="tx1"/>
                </a:solidFill>
                <a:effectLst/>
                <a:latin typeface="+mn-lt"/>
                <a:ea typeface="+mn-ea"/>
                <a:cs typeface="+mn-cs"/>
              </a:rPr>
              <a:t>，綠色</a:t>
            </a:r>
            <a:r>
              <a:rPr lang="zh-TW" altLang="en-US" sz="1200" kern="1200" dirty="0">
                <a:solidFill>
                  <a:schemeClr val="tx1"/>
                </a:solidFill>
                <a:effectLst/>
                <a:latin typeface="+mn-lt"/>
                <a:ea typeface="+mn-ea"/>
                <a:cs typeface="+mn-cs"/>
              </a:rPr>
              <a:t>虛</a:t>
            </a:r>
            <a:r>
              <a:rPr lang="zh-TW" altLang="zh-TW" sz="1200" kern="1200" dirty="0">
                <a:solidFill>
                  <a:schemeClr val="tx1"/>
                </a:solidFill>
                <a:effectLst/>
                <a:latin typeface="+mn-lt"/>
                <a:ea typeface="+mn-ea"/>
                <a:cs typeface="+mn-cs"/>
              </a:rPr>
              <a:t>線為</a:t>
            </a:r>
            <a:r>
              <a:rPr lang="en-US" altLang="zh-TW" sz="1200" kern="1200" dirty="0">
                <a:solidFill>
                  <a:schemeClr val="tx1"/>
                </a:solidFill>
                <a:effectLst/>
                <a:latin typeface="+mn-lt"/>
                <a:ea typeface="+mn-ea"/>
                <a:cs typeface="+mn-cs"/>
              </a:rPr>
              <a:t>S1-</a:t>
            </a:r>
            <a:r>
              <a:rPr lang="en-US" altLang="zh-TW" sz="1200" dirty="0">
                <a:latin typeface="BiauKaiTC" panose="03000500000000000000" pitchFamily="66" charset="-120"/>
                <a:ea typeface="BiauKaiTC" panose="03000500000000000000" pitchFamily="66" charset="-120"/>
              </a:rPr>
              <a:t>ZIB</a:t>
            </a:r>
            <a:r>
              <a:rPr lang="zh-TW" altLang="zh-TW" sz="1200" kern="1200" dirty="0">
                <a:solidFill>
                  <a:schemeClr val="tx1"/>
                </a:solidFill>
                <a:effectLst/>
                <a:latin typeface="+mn-lt"/>
                <a:ea typeface="+mn-ea"/>
                <a:cs typeface="+mn-cs"/>
              </a:rPr>
              <a:t>，藍色</a:t>
            </a:r>
            <a:r>
              <a:rPr lang="zh-TW" altLang="en-US" sz="1200" kern="1200" dirty="0">
                <a:solidFill>
                  <a:schemeClr val="tx1"/>
                </a:solidFill>
                <a:effectLst/>
                <a:latin typeface="+mn-lt"/>
                <a:ea typeface="+mn-ea"/>
                <a:cs typeface="+mn-cs"/>
              </a:rPr>
              <a:t>點</a:t>
            </a:r>
            <a:r>
              <a:rPr lang="zh-TW" altLang="zh-TW" sz="1200" kern="1200" dirty="0">
                <a:solidFill>
                  <a:schemeClr val="tx1"/>
                </a:solidFill>
                <a:effectLst/>
                <a:latin typeface="+mn-lt"/>
                <a:ea typeface="+mn-ea"/>
                <a:cs typeface="+mn-cs"/>
              </a:rPr>
              <a:t>線為</a:t>
            </a:r>
            <a:r>
              <a:rPr lang="en-US" altLang="zh-TW" sz="1200" kern="1200" dirty="0">
                <a:solidFill>
                  <a:schemeClr val="tx1"/>
                </a:solidFill>
                <a:effectLst/>
                <a:latin typeface="+mn-lt"/>
                <a:ea typeface="+mn-ea"/>
                <a:cs typeface="+mn-cs"/>
              </a:rPr>
              <a:t>S2-</a:t>
            </a:r>
            <a:r>
              <a:rPr lang="en-US" altLang="zh-TW" sz="1200" dirty="0">
                <a:latin typeface="BiauKaiTC" panose="03000500000000000000" pitchFamily="66" charset="-120"/>
                <a:ea typeface="BiauKaiTC" panose="03000500000000000000" pitchFamily="66" charset="-120"/>
              </a:rPr>
              <a:t>ZIB</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根據表</a:t>
            </a:r>
            <a:r>
              <a:rPr lang="en-US" altLang="zh-TW" sz="1200" kern="1200" dirty="0">
                <a:solidFill>
                  <a:schemeClr val="tx1"/>
                </a:solidFill>
                <a:effectLst/>
                <a:latin typeface="+mn-lt"/>
                <a:ea typeface="+mn-ea"/>
                <a:cs typeface="+mn-cs"/>
              </a:rPr>
              <a:t>5.2.8</a:t>
            </a:r>
            <a:r>
              <a:rPr lang="zh-TW" altLang="zh-TW" sz="1200" kern="1200" dirty="0">
                <a:solidFill>
                  <a:schemeClr val="tx1"/>
                </a:solidFill>
                <a:effectLst/>
                <a:latin typeface="+mn-lt"/>
                <a:ea typeface="+mn-ea"/>
                <a:cs typeface="+mn-cs"/>
              </a:rPr>
              <a:t>與圖</a:t>
            </a:r>
            <a:r>
              <a:rPr lang="en-US" altLang="zh-TW" sz="1200" kern="1200" dirty="0">
                <a:solidFill>
                  <a:schemeClr val="tx1"/>
                </a:solidFill>
                <a:effectLst/>
                <a:latin typeface="+mn-lt"/>
                <a:ea typeface="+mn-ea"/>
                <a:cs typeface="+mn-cs"/>
              </a:rPr>
              <a:t>5.2.8</a:t>
            </a:r>
            <a:r>
              <a:rPr lang="zh-TW" altLang="zh-TW" sz="1200" kern="1200" dirty="0">
                <a:solidFill>
                  <a:schemeClr val="tx1"/>
                </a:solidFill>
                <a:effectLst/>
                <a:latin typeface="+mn-lt"/>
                <a:ea typeface="+mn-ea"/>
                <a:cs typeface="+mn-cs"/>
              </a:rPr>
              <a:t>的結果可發現，</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在敏感度方面，</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模型於插補前後表現差異不大，穩定性無明顯變化；</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準確度方面，使用第一種插補法後略有下降，而插補前與第二種插補法之準確度則相近，顯示插補對</a:t>
            </a:r>
            <a:r>
              <a:rPr lang="en-US" altLang="zh-TW" sz="1200" kern="1200" dirty="0">
                <a:solidFill>
                  <a:schemeClr val="tx1"/>
                </a:solidFill>
                <a:effectLst/>
                <a:latin typeface="+mn-lt"/>
                <a:ea typeface="+mn-ea"/>
                <a:cs typeface="+mn-cs"/>
              </a:rPr>
              <a:t> ZIB </a:t>
            </a:r>
            <a:r>
              <a:rPr lang="zh-TW" altLang="zh-TW" sz="1200" kern="1200" dirty="0">
                <a:solidFill>
                  <a:schemeClr val="tx1"/>
                </a:solidFill>
                <a:effectLst/>
                <a:latin typeface="+mn-lt"/>
                <a:ea typeface="+mn-ea"/>
                <a:cs typeface="+mn-cs"/>
              </a:rPr>
              <a:t>模型準確度的影響有限；</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穩定性方面，第二種插補法表現最為穩定，其次為插補前，第一種插補法則相對較不穩定；</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特異度方面，兩種插補法皆有些微提升；穩定性方面，第一種插補法表現最佳，插補前次之，第二種插補法則穩定性最差；</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整體而言，</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模型在插補前後各項指標表現差異有限。</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48</a:t>
            </a:fld>
            <a:endParaRPr kumimoji="1" lang="zh-TW" altLang="en-US"/>
          </a:p>
        </p:txBody>
      </p:sp>
    </p:spTree>
    <p:extLst>
      <p:ext uri="{BB962C8B-B14F-4D97-AF65-F5344CB8AC3E}">
        <p14:creationId xmlns:p14="http://schemas.microsoft.com/office/powerpoint/2010/main" val="34129196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BiauKaiTC" panose="03000500000000000000" pitchFamily="66" charset="-120"/>
                <a:ea typeface="BiauKaiTC" panose="03000500000000000000" pitchFamily="66" charset="-120"/>
                <a:cs typeface="+mn-cs"/>
              </a:rPr>
              <a:t>最後部分為結論與未來方向</a:t>
            </a:r>
            <a:endParaRPr lang="en-US" altLang="zh-TW" sz="1200" kern="1200" dirty="0">
              <a:solidFill>
                <a:schemeClr val="tx1"/>
              </a:solidFill>
              <a:effectLst/>
              <a:latin typeface="+mn-lt"/>
              <a:ea typeface="+mn-ea"/>
              <a:cs typeface="+mn-cs"/>
            </a:endParaRPr>
          </a:p>
          <a:p>
            <a:pPr marL="0" indent="0" algn="just">
              <a:lnSpc>
                <a:spcPct val="200000"/>
              </a:lnSpc>
              <a:spcAft>
                <a:spcPts val="1200"/>
              </a:spcAft>
              <a:buSzPct val="75000"/>
              <a:buFont typeface="Wingdings" pitchFamily="2" charset="2"/>
              <a:buNone/>
            </a:pPr>
            <a:r>
              <a:rPr lang="zh-TW" altLang="en-US" sz="1200" dirty="0">
                <a:latin typeface="BiauKaiTC" panose="03000500000000000000" pitchFamily="66" charset="-120"/>
                <a:ea typeface="BiauKaiTC" panose="03000500000000000000" pitchFamily="66" charset="-120"/>
              </a:rPr>
              <a:t>在未進行</a:t>
            </a:r>
            <a:r>
              <a:rPr lang="en-US" altLang="zh-TW" sz="1200" dirty="0">
                <a:latin typeface="BiauKaiTC" panose="03000500000000000000" pitchFamily="66" charset="-120"/>
                <a:ea typeface="BiauKaiTC" panose="03000500000000000000" pitchFamily="66" charset="-120"/>
              </a:rPr>
              <a:t> SMOTE </a:t>
            </a:r>
            <a:r>
              <a:rPr lang="zh-TW" altLang="en-US" sz="1200" dirty="0">
                <a:latin typeface="BiauKaiTC" panose="03000500000000000000" pitchFamily="66" charset="-120"/>
                <a:ea typeface="BiauKaiTC" panose="03000500000000000000" pitchFamily="66" charset="-120"/>
              </a:rPr>
              <a:t>插補的情況下，</a:t>
            </a:r>
            <a:r>
              <a:rPr lang="en-US" altLang="zh-TW" sz="1200" dirty="0">
                <a:latin typeface="BiauKaiTC" panose="03000500000000000000" pitchFamily="66" charset="-120"/>
                <a:ea typeface="BiauKaiTC" panose="03000500000000000000" pitchFamily="66" charset="-120"/>
              </a:rPr>
              <a:t>CBT </a:t>
            </a:r>
            <a:r>
              <a:rPr lang="zh-TW" altLang="en-US" sz="1200" dirty="0">
                <a:latin typeface="BiauKaiTC" panose="03000500000000000000" pitchFamily="66" charset="-120"/>
                <a:ea typeface="BiauKaiTC" panose="03000500000000000000" pitchFamily="66" charset="-120"/>
              </a:rPr>
              <a:t>模型的整體表現最為優異，無論是在準確度、敏感度或特異度方面均超越</a:t>
            </a:r>
            <a:r>
              <a:rPr lang="en-US" altLang="zh-TW" sz="1200" dirty="0">
                <a:latin typeface="BiauKaiTC" panose="03000500000000000000" pitchFamily="66" charset="-120"/>
                <a:ea typeface="BiauKaiTC" panose="03000500000000000000" pitchFamily="66" charset="-120"/>
              </a:rPr>
              <a:t> ANN </a:t>
            </a:r>
            <a:r>
              <a:rPr lang="zh-TW" altLang="en-US" sz="1200" dirty="0">
                <a:latin typeface="BiauKaiTC" panose="03000500000000000000" pitchFamily="66" charset="-120"/>
                <a:ea typeface="BiauKaiTC" panose="03000500000000000000" pitchFamily="66" charset="-120"/>
              </a:rPr>
              <a:t>與</a:t>
            </a:r>
            <a:r>
              <a:rPr lang="en-US" altLang="zh-TW" sz="1200" dirty="0">
                <a:latin typeface="BiauKaiTC" panose="03000500000000000000" pitchFamily="66" charset="-120"/>
                <a:ea typeface="BiauKaiTC" panose="03000500000000000000" pitchFamily="66" charset="-120"/>
              </a:rPr>
              <a:t> ZIB </a:t>
            </a:r>
            <a:r>
              <a:rPr lang="zh-TW" altLang="en-US" sz="1200" dirty="0">
                <a:latin typeface="BiauKaiTC" panose="03000500000000000000" pitchFamily="66" charset="-120"/>
                <a:ea typeface="BiauKaiTC" panose="03000500000000000000" pitchFamily="66" charset="-120"/>
              </a:rPr>
              <a:t>模型，且其穩定性也最佳。</a:t>
            </a:r>
            <a:endParaRPr lang="en-US" altLang="zh-TW" sz="1200" dirty="0">
              <a:latin typeface="BiauKaiTC" panose="03000500000000000000" pitchFamily="66" charset="-120"/>
              <a:ea typeface="BiauKaiTC" panose="03000500000000000000" pitchFamily="66" charset="-120"/>
            </a:endParaRPr>
          </a:p>
          <a:p>
            <a:pPr marL="0" indent="0" algn="just">
              <a:lnSpc>
                <a:spcPct val="200000"/>
              </a:lnSpc>
              <a:spcAft>
                <a:spcPts val="1200"/>
              </a:spcAft>
              <a:buSzPct val="75000"/>
              <a:buFont typeface="Wingdings" pitchFamily="2" charset="2"/>
              <a:buNone/>
            </a:pPr>
            <a:endParaRPr lang="en-US" altLang="zh-TW" sz="1200" dirty="0">
              <a:latin typeface="BiauKaiTC" panose="03000500000000000000" pitchFamily="66" charset="-120"/>
              <a:ea typeface="BiauKaiTC" panose="03000500000000000000" pitchFamily="66" charset="-120"/>
            </a:endParaRPr>
          </a:p>
          <a:p>
            <a:pPr marL="0" indent="0" algn="just">
              <a:lnSpc>
                <a:spcPct val="200000"/>
              </a:lnSpc>
              <a:spcAft>
                <a:spcPts val="1200"/>
              </a:spcAft>
              <a:buSzPct val="75000"/>
              <a:buFont typeface="Wingdings" pitchFamily="2" charset="2"/>
              <a:buNone/>
            </a:pPr>
            <a:r>
              <a:rPr lang="en-US" altLang="zh-TW" sz="1200" dirty="0">
                <a:latin typeface="BiauKaiTC" panose="03000500000000000000" pitchFamily="66" charset="-120"/>
                <a:ea typeface="BiauKaiTC" panose="03000500000000000000" pitchFamily="66" charset="-120"/>
              </a:rPr>
              <a:t>ZIB </a:t>
            </a:r>
            <a:r>
              <a:rPr lang="zh-TW" altLang="en-US" sz="1200" dirty="0">
                <a:latin typeface="BiauKaiTC" panose="03000500000000000000" pitchFamily="66" charset="-120"/>
                <a:ea typeface="BiauKaiTC" panose="03000500000000000000" pitchFamily="66" charset="-120"/>
              </a:rPr>
              <a:t>模型在敏感度與準確度方面表現優於</a:t>
            </a:r>
            <a:r>
              <a:rPr lang="en-US" altLang="zh-TW" sz="1200" dirty="0">
                <a:latin typeface="BiauKaiTC" panose="03000500000000000000" pitchFamily="66" charset="-120"/>
                <a:ea typeface="BiauKaiTC" panose="03000500000000000000" pitchFamily="66" charset="-120"/>
              </a:rPr>
              <a:t>ANN</a:t>
            </a:r>
            <a:r>
              <a:rPr lang="zh-TW" altLang="en-US" sz="1200" dirty="0">
                <a:latin typeface="BiauKaiTC" panose="03000500000000000000" pitchFamily="66" charset="-120"/>
                <a:ea typeface="BiauKaiTC" panose="03000500000000000000" pitchFamily="66" charset="-120"/>
              </a:rPr>
              <a:t>，顯示其在處理不平衡資料方面具備一定的優勢。</a:t>
            </a:r>
            <a:endParaRPr lang="en-US" altLang="zh-TW" sz="1200" dirty="0">
              <a:latin typeface="BiauKaiTC" panose="03000500000000000000" pitchFamily="66" charset="-120"/>
              <a:ea typeface="BiauKaiTC" panose="03000500000000000000" pitchFamily="66" charset="-120"/>
            </a:endParaRPr>
          </a:p>
          <a:p>
            <a:pPr marL="0" indent="0" algn="just">
              <a:lnSpc>
                <a:spcPct val="200000"/>
              </a:lnSpc>
              <a:spcAft>
                <a:spcPts val="1200"/>
              </a:spcAft>
              <a:buSzPct val="75000"/>
              <a:buFont typeface="Wingdings" pitchFamily="2" charset="2"/>
              <a:buNone/>
            </a:pPr>
            <a:endParaRPr lang="en-US" altLang="zh-TW" sz="1200" dirty="0">
              <a:latin typeface="BiauKaiTC" panose="03000500000000000000" pitchFamily="66" charset="-120"/>
              <a:ea typeface="BiauKaiTC" panose="03000500000000000000" pitchFamily="66" charset="-120"/>
            </a:endParaRPr>
          </a:p>
          <a:p>
            <a:pPr marL="0" indent="0" algn="just">
              <a:lnSpc>
                <a:spcPct val="200000"/>
              </a:lnSpc>
              <a:spcAft>
                <a:spcPts val="1200"/>
              </a:spcAft>
              <a:buSzPct val="75000"/>
              <a:buFont typeface="Wingdings" pitchFamily="2" charset="2"/>
              <a:buNone/>
            </a:pPr>
            <a:r>
              <a:rPr lang="zh-TW" altLang="zh-TW" sz="1200" kern="1200" dirty="0">
                <a:solidFill>
                  <a:schemeClr val="tx1"/>
                </a:solidFill>
                <a:effectLst/>
                <a:latin typeface="+mn-lt"/>
                <a:ea typeface="+mn-ea"/>
                <a:cs typeface="+mn-cs"/>
              </a:rPr>
              <a:t>值得注意的是，雖然</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模型在整體效能上不及</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，但作為統計模型，其具備</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高可解釋性</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的特性，能提供各變數對預測結果的影響解釋，這是</a:t>
            </a:r>
            <a:r>
              <a:rPr lang="en-US" altLang="zh-TW" sz="1200" kern="1200" dirty="0">
                <a:solidFill>
                  <a:schemeClr val="tx1"/>
                </a:solidFill>
                <a:effectLst/>
                <a:latin typeface="+mn-lt"/>
                <a:ea typeface="+mn-ea"/>
                <a:cs typeface="+mn-cs"/>
              </a:rPr>
              <a:t>ANN</a:t>
            </a:r>
            <a:r>
              <a:rPr lang="zh-TW" altLang="zh-TW" sz="1200" kern="1200" dirty="0">
                <a:solidFill>
                  <a:schemeClr val="tx1"/>
                </a:solidFill>
                <a:effectLst/>
                <a:latin typeface="+mn-lt"/>
                <a:ea typeface="+mn-ea"/>
                <a:cs typeface="+mn-cs"/>
              </a:rPr>
              <a:t>與</a:t>
            </a:r>
            <a:r>
              <a:rPr lang="en-US" altLang="zh-TW" sz="1200" kern="1200" dirty="0">
                <a:solidFill>
                  <a:schemeClr val="tx1"/>
                </a:solidFill>
                <a:effectLst/>
                <a:latin typeface="+mn-lt"/>
                <a:ea typeface="+mn-ea"/>
                <a:cs typeface="+mn-cs"/>
              </a:rPr>
              <a:t>CBT</a:t>
            </a:r>
            <a:r>
              <a:rPr lang="zh-TW" altLang="zh-TW" sz="1200" kern="1200" dirty="0">
                <a:solidFill>
                  <a:schemeClr val="tx1"/>
                </a:solidFill>
                <a:effectLst/>
                <a:latin typeface="+mn-lt"/>
                <a:ea typeface="+mn-ea"/>
                <a:cs typeface="+mn-cs"/>
              </a:rPr>
              <a:t>這兩類機器學習模型所無法提供的，因此在實務應用中，</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模型仍具有相對優勢。</a:t>
            </a:r>
            <a:r>
              <a:rPr lang="zh-TW" altLang="zh-TW" dirty="0">
                <a:effectLst/>
              </a:rPr>
              <a:t> </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49</a:t>
            </a:fld>
            <a:endParaRPr kumimoji="1" lang="zh-TW" altLang="en-US"/>
          </a:p>
        </p:txBody>
      </p:sp>
    </p:spTree>
    <p:extLst>
      <p:ext uri="{BB962C8B-B14F-4D97-AF65-F5344CB8AC3E}">
        <p14:creationId xmlns:p14="http://schemas.microsoft.com/office/powerpoint/2010/main" val="2894238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BiauKaiTC" panose="03000500000000000000" pitchFamily="66" charset="-120"/>
                <a:ea typeface="BiauKaiTC" panose="03000500000000000000" pitchFamily="66" charset="-120"/>
              </a:rPr>
              <a:t>再來說明研究</a:t>
            </a:r>
            <a:r>
              <a:rPr lang="zh-CN" altLang="en-US" sz="1200" dirty="0">
                <a:latin typeface="BiauKaiTC" panose="03000500000000000000" pitchFamily="66" charset="-120"/>
                <a:ea typeface="BiauKaiTC" panose="03000500000000000000" pitchFamily="66" charset="-120"/>
              </a:rPr>
              <a:t>目的，</a:t>
            </a:r>
            <a:endParaRPr lang="en-US" altLang="zh-CN" sz="1200" dirty="0">
              <a:latin typeface="BiauKaiTC" panose="03000500000000000000" pitchFamily="66" charset="-120"/>
              <a:ea typeface="BiauKaiTC" panose="03000500000000000000" pitchFamily="66" charset="-120"/>
            </a:endParaRPr>
          </a:p>
          <a:p>
            <a:endParaRPr lang="en-US" altLang="zh-CN"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本研究旨在探討 </a:t>
            </a:r>
            <a:r>
              <a:rPr lang="en-US" altLang="zh-TW" sz="1200" b="1" dirty="0">
                <a:solidFill>
                  <a:srgbClr val="FF0000"/>
                </a:solidFill>
                <a:latin typeface="BiauKaiTC" panose="03000500000000000000" pitchFamily="66" charset="-120"/>
                <a:ea typeface="BiauKaiTC" panose="03000500000000000000" pitchFamily="66" charset="-120"/>
              </a:rPr>
              <a:t>SMOTE</a:t>
            </a:r>
            <a:r>
              <a:rPr lang="zh-TW" altLang="en-US" sz="1200" b="1" dirty="0">
                <a:solidFill>
                  <a:srgbClr val="FF0000"/>
                </a:solidFill>
                <a:latin typeface="BiauKaiTC" panose="03000500000000000000" pitchFamily="66" charset="-120"/>
                <a:ea typeface="BiauKaiTC" panose="03000500000000000000" pitchFamily="66" charset="-120"/>
              </a:rPr>
              <a:t> 插補</a:t>
            </a:r>
            <a:r>
              <a:rPr lang="zh-TW" altLang="en-US" sz="1200" dirty="0">
                <a:latin typeface="BiauKaiTC" panose="03000500000000000000" pitchFamily="66" charset="-120"/>
                <a:ea typeface="BiauKaiTC" panose="03000500000000000000" pitchFamily="66" charset="-120"/>
              </a:rPr>
              <a:t>法對於具有零膨脹特性的二分類資料的預測效能影響，並比較傳統機器學習、提升法與零膨脹模型在此情境下的分類表現。</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為了進行具代表性的比較，研究從三大類建模方法中各選取一種代表性模型進行分析，包括：</a:t>
            </a:r>
            <a:r>
              <a:rPr lang="zh-TW" altLang="en-US" sz="1200" b="1" dirty="0">
                <a:solidFill>
                  <a:srgbClr val="FF0000"/>
                </a:solidFill>
                <a:latin typeface="BiauKaiTC" panose="03000500000000000000" pitchFamily="66" charset="-120"/>
                <a:ea typeface="BiauKaiTC" panose="03000500000000000000" pitchFamily="66" charset="-120"/>
              </a:rPr>
              <a:t>傳統機器學習中的類神經網路（</a:t>
            </a:r>
            <a:r>
              <a:rPr lang="en-US" altLang="zh-TW" sz="1200" b="1" dirty="0">
                <a:solidFill>
                  <a:srgbClr val="FF0000"/>
                </a:solidFill>
                <a:latin typeface="BiauKaiTC" panose="03000500000000000000" pitchFamily="66" charset="-120"/>
                <a:ea typeface="BiauKaiTC" panose="03000500000000000000" pitchFamily="66" charset="-120"/>
              </a:rPr>
              <a:t>ANN</a:t>
            </a:r>
            <a:r>
              <a:rPr lang="zh-TW" altLang="en-US" sz="1200" b="1" dirty="0">
                <a:solidFill>
                  <a:srgbClr val="FF0000"/>
                </a:solidFill>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a:t>
            </a:r>
            <a:r>
              <a:rPr lang="zh-TW" altLang="en-US" sz="1200" b="1" dirty="0">
                <a:solidFill>
                  <a:srgbClr val="FF0000"/>
                </a:solidFill>
                <a:latin typeface="BiauKaiTC" panose="03000500000000000000" pitchFamily="66" charset="-120"/>
                <a:ea typeface="BiauKaiTC" panose="03000500000000000000" pitchFamily="66" charset="-120"/>
              </a:rPr>
              <a:t>提升法中的 </a:t>
            </a:r>
            <a:r>
              <a:rPr lang="en-US" altLang="zh-TW" sz="1200" b="1" dirty="0" err="1">
                <a:solidFill>
                  <a:srgbClr val="FF0000"/>
                </a:solidFill>
                <a:latin typeface="BiauKaiTC" panose="03000500000000000000" pitchFamily="66" charset="-120"/>
                <a:ea typeface="BiauKaiTC" panose="03000500000000000000" pitchFamily="66" charset="-120"/>
              </a:rPr>
              <a:t>CatBoost</a:t>
            </a:r>
            <a:r>
              <a:rPr lang="zh-TW" altLang="en-US" sz="1200" b="1" dirty="0">
                <a:solidFill>
                  <a:srgbClr val="FF0000"/>
                </a:solidFill>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，以及具統計基礎的</a:t>
            </a:r>
            <a:r>
              <a:rPr lang="zh-TW" altLang="en-US" sz="1200" b="1" dirty="0">
                <a:solidFill>
                  <a:srgbClr val="FF0000"/>
                </a:solidFill>
                <a:latin typeface="BiauKaiTC" panose="03000500000000000000" pitchFamily="66" charset="-120"/>
                <a:ea typeface="BiauKaiTC" panose="03000500000000000000" pitchFamily="66" charset="-120"/>
              </a:rPr>
              <a:t>零膨脹伯努利迴歸模型（</a:t>
            </a:r>
            <a:r>
              <a:rPr lang="en-US" altLang="zh-TW" sz="1200" b="1" dirty="0">
                <a:solidFill>
                  <a:srgbClr val="FF0000"/>
                </a:solidFill>
                <a:latin typeface="BiauKaiTC" panose="03000500000000000000" pitchFamily="66" charset="-120"/>
                <a:ea typeface="BiauKaiTC" panose="03000500000000000000" pitchFamily="66" charset="-120"/>
              </a:rPr>
              <a:t>ZIB</a:t>
            </a:r>
            <a:r>
              <a:rPr lang="zh-TW" altLang="en-US" sz="1200" b="1" dirty="0">
                <a:solidFill>
                  <a:srgbClr val="FF0000"/>
                </a:solidFill>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這三種模型皆採用一致的資料處理流程與效能評估指標，以確保比較結果的公平性。</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5</a:t>
            </a:fld>
            <a:endParaRPr kumimoji="1" lang="zh-TW" altLang="en-US"/>
          </a:p>
        </p:txBody>
      </p:sp>
    </p:spTree>
    <p:extLst>
      <p:ext uri="{BB962C8B-B14F-4D97-AF65-F5344CB8AC3E}">
        <p14:creationId xmlns:p14="http://schemas.microsoft.com/office/powerpoint/2010/main" val="20001197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特別的是，在傳統</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模型中，結構零出現的機率</a:t>
                </a:r>
                <a:r>
                  <a:rPr lang="zh-TW" altLang="en-US" sz="1200" kern="1200" dirty="0">
                    <a:solidFill>
                      <a:schemeClr val="tx1"/>
                    </a:solidFill>
                    <a:effectLst/>
                    <a:latin typeface="+mn-lt"/>
                    <a:ea typeface="+mn-ea"/>
                    <a:cs typeface="+mn-cs"/>
                  </a:rPr>
                  <a:t>（</a:t>
                </a:r>
                <a14:m>
                  <m:oMath xmlns:m="http://schemas.openxmlformats.org/officeDocument/2006/math">
                    <m:r>
                      <a:rPr lang="en-US" altLang="zh-TW" sz="1200" b="0" i="1" kern="1200" smtClean="0">
                        <a:solidFill>
                          <a:schemeClr val="tx1"/>
                        </a:solidFill>
                        <a:effectLst/>
                        <a:latin typeface="Cambria Math" panose="02040503050406030204" pitchFamily="18" charset="0"/>
                        <a:ea typeface="+mn-ea"/>
                        <a:cs typeface="+mn-cs"/>
                      </a:rPr>
                      <m:t>𝛿</m:t>
                    </m:r>
                  </m:oMath>
                </a14:m>
                <a:r>
                  <a:rPr lang="zh-TW" altLang="en-US" sz="1200" kern="1200" dirty="0">
                    <a:solidFill>
                      <a:schemeClr val="tx1"/>
                    </a:solidFill>
                    <a:effectLst/>
                    <a:latin typeface="+mn-lt"/>
                    <a:ea typeface="+mn-ea"/>
                    <a:cs typeface="+mn-cs"/>
                  </a:rPr>
                  <a:t>）需要</a:t>
                </a:r>
                <a:r>
                  <a:rPr lang="zh-TW" altLang="en-US" sz="1200" dirty="0">
                    <a:latin typeface="BiauKaiTC" panose="03000500000000000000" pitchFamily="66" charset="-120"/>
                    <a:ea typeface="BiauKaiTC" panose="03000500000000000000" pitchFamily="66" charset="-120"/>
                  </a:rPr>
                  <a:t>透過邏輯斯迴歸建模，而本研究對其進行了改良，將其設定為超參數</a:t>
                </a:r>
                <a:r>
                  <a:rPr lang="zh-TW" altLang="zh-TW" sz="1200" kern="1200" dirty="0">
                    <a:solidFill>
                      <a:schemeClr val="tx1"/>
                    </a:solidFill>
                    <a:effectLst/>
                    <a:latin typeface="+mn-lt"/>
                    <a:ea typeface="+mn-ea"/>
                    <a:cs typeface="+mn-cs"/>
                  </a:rPr>
                  <a:t>，透過最佳化程序進行調整，以提升模型的靈活性與整體適配效果。</a:t>
                </a:r>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本研究也評估了 </a:t>
                </a:r>
                <a:r>
                  <a:rPr lang="en-US" altLang="zh-TW" sz="1200" dirty="0">
                    <a:latin typeface="BiauKaiTC" panose="03000500000000000000" pitchFamily="66" charset="-120"/>
                    <a:ea typeface="BiauKaiTC" panose="03000500000000000000" pitchFamily="66" charset="-120"/>
                  </a:rPr>
                  <a:t>SMOTE</a:t>
                </a:r>
                <a:r>
                  <a:rPr lang="zh-TW" altLang="en-US" sz="1200" dirty="0">
                    <a:latin typeface="BiauKaiTC" panose="03000500000000000000" pitchFamily="66" charset="-120"/>
                    <a:ea typeface="BiauKaiTC" panose="03000500000000000000" pitchFamily="66" charset="-120"/>
                  </a:rPr>
                  <a:t> 技術對模型效能的影響。結果顯示，在模型原本效能已相當良好的情況下，進行插補未能帶來顯著的效益，部分情況下甚至會導致穩定性下降，顯示在資料品質與模型表現已達一定水準時，插補法對效能提升的幫助有限。</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特別的是，在傳統</a:t>
                </a:r>
                <a:r>
                  <a:rPr lang="en-US" altLang="zh-TW" sz="1200" kern="1200" dirty="0">
                    <a:solidFill>
                      <a:schemeClr val="tx1"/>
                    </a:solidFill>
                    <a:effectLst/>
                    <a:latin typeface="+mn-lt"/>
                    <a:ea typeface="+mn-ea"/>
                    <a:cs typeface="+mn-cs"/>
                  </a:rPr>
                  <a:t>ZIB</a:t>
                </a:r>
                <a:r>
                  <a:rPr lang="zh-TW" altLang="zh-TW" sz="1200" kern="1200" dirty="0">
                    <a:solidFill>
                      <a:schemeClr val="tx1"/>
                    </a:solidFill>
                    <a:effectLst/>
                    <a:latin typeface="+mn-lt"/>
                    <a:ea typeface="+mn-ea"/>
                    <a:cs typeface="+mn-cs"/>
                  </a:rPr>
                  <a:t>模型中，結構零出現的機率</a:t>
                </a:r>
                <a:r>
                  <a:rPr lang="zh-TW" altLang="en-US" sz="1200" kern="1200" dirty="0">
                    <a:solidFill>
                      <a:schemeClr val="tx1"/>
                    </a:solidFill>
                    <a:effectLst/>
                    <a:latin typeface="+mn-lt"/>
                    <a:ea typeface="+mn-ea"/>
                    <a:cs typeface="+mn-cs"/>
                  </a:rPr>
                  <a:t>（</a:t>
                </a:r>
                <a:r>
                  <a:rPr lang="en-US" altLang="zh-TW" sz="1200" b="0" i="0" kern="1200">
                    <a:solidFill>
                      <a:schemeClr val="tx1"/>
                    </a:solidFill>
                    <a:effectLst/>
                    <a:latin typeface="Cambria Math" panose="02040503050406030204" pitchFamily="18" charset="0"/>
                    <a:ea typeface="+mn-ea"/>
                    <a:cs typeface="+mn-cs"/>
                  </a:rPr>
                  <a:t>𝛿</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需透過了改良，</a:t>
                </a:r>
                <a:r>
                  <a:rPr lang="zh-TW" altLang="en-US" sz="1200" dirty="0">
                    <a:latin typeface="BiauKaiTC" panose="03000500000000000000" pitchFamily="66" charset="-120"/>
                    <a:ea typeface="BiauKaiTC" panose="03000500000000000000" pitchFamily="66" charset="-120"/>
                  </a:rPr>
                  <a:t>而</a:t>
                </a:r>
                <a:r>
                  <a:rPr lang="zh-TW" altLang="en-US" sz="1200" kern="1200" dirty="0">
                    <a:solidFill>
                      <a:schemeClr val="tx1"/>
                    </a:solidFill>
                    <a:effectLst/>
                    <a:latin typeface="+mn-lt"/>
                    <a:ea typeface="+mn-ea"/>
                    <a:cs typeface="+mn-cs"/>
                  </a:rPr>
                  <a:t>本研究</a:t>
                </a:r>
                <a:r>
                  <a:rPr lang="zh-TW" altLang="zh-TW" sz="1200" kern="1200" dirty="0">
                    <a:solidFill>
                      <a:schemeClr val="tx1"/>
                    </a:solidFill>
                    <a:effectLst/>
                    <a:latin typeface="+mn-lt"/>
                    <a:ea typeface="+mn-ea"/>
                    <a:cs typeface="+mn-cs"/>
                  </a:rPr>
                  <a:t>將其設定為超參數，透過最佳化程序進行調整，以提升模型的靈活性與整體適配效果邏輯斯迴歸建模，而本研究進行。</a:t>
                </a:r>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iauKaiTC" panose="03000500000000000000" pitchFamily="66" charset="-120"/>
                    <a:ea typeface="BiauKaiTC" panose="03000500000000000000" pitchFamily="66" charset="-120"/>
                  </a:rPr>
                  <a:t>本研究也評估了 </a:t>
                </a:r>
                <a:r>
                  <a:rPr lang="en-US" altLang="zh-TW" sz="1200" dirty="0">
                    <a:latin typeface="BiauKaiTC" panose="03000500000000000000" pitchFamily="66" charset="-120"/>
                    <a:ea typeface="BiauKaiTC" panose="03000500000000000000" pitchFamily="66" charset="-120"/>
                  </a:rPr>
                  <a:t>SMOTE</a:t>
                </a:r>
                <a:r>
                  <a:rPr lang="zh-TW" altLang="en-US" sz="1200" dirty="0">
                    <a:latin typeface="BiauKaiTC" panose="03000500000000000000" pitchFamily="66" charset="-120"/>
                    <a:ea typeface="BiauKaiTC" panose="03000500000000000000" pitchFamily="66" charset="-120"/>
                  </a:rPr>
                  <a:t> 技術對模型效能的影響。結果顯示，在模型原本效能已相當良好的情況下，進行插補未能帶來顯著的效益，部分情況下甚至會導致穩定性下降，顯示在資料品質與模型表現已達一定水準時，插補法對效能提升的幫助有限。</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mc:Fallback>
      </mc:AlternateContent>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50</a:t>
            </a:fld>
            <a:endParaRPr kumimoji="1" lang="zh-TW" altLang="en-US"/>
          </a:p>
        </p:txBody>
      </p:sp>
    </p:spTree>
    <p:extLst>
      <p:ext uri="{BB962C8B-B14F-4D97-AF65-F5344CB8AC3E}">
        <p14:creationId xmlns:p14="http://schemas.microsoft.com/office/powerpoint/2010/main" val="33931932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a:p>
            <a:r>
              <a:rPr kumimoji="1" lang="zh-TW" altLang="en-US" dirty="0"/>
              <a:t>關於未來方向</a:t>
            </a:r>
            <a:endParaRPr kumimoji="1" lang="en-US" altLang="zh-TW" dirty="0"/>
          </a:p>
          <a:p>
            <a:r>
              <a:rPr lang="en-US" altLang="zh-TW" sz="1200" dirty="0">
                <a:latin typeface="BiauKaiTC" panose="03000500000000000000" pitchFamily="66" charset="-120"/>
                <a:ea typeface="BiauKaiTC" panose="03000500000000000000" pitchFamily="66" charset="-120"/>
              </a:rPr>
              <a:t> ZIB </a:t>
            </a:r>
            <a:r>
              <a:rPr lang="zh-TW" altLang="en-US" sz="1200" dirty="0">
                <a:latin typeface="BiauKaiTC" panose="03000500000000000000" pitchFamily="66" charset="-120"/>
                <a:ea typeface="BiauKaiTC" panose="03000500000000000000" pitchFamily="66" charset="-120"/>
              </a:rPr>
              <a:t>模型雖然是一種統計建模方法，但在處理不平衡資料或資料中大量出現零值的情況下，已顯示出良好的潛力。</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未來的研究可以進一步擴展</a:t>
            </a:r>
            <a:r>
              <a:rPr lang="en-US" altLang="zh-TW" sz="1200" dirty="0">
                <a:latin typeface="BiauKaiTC" panose="03000500000000000000" pitchFamily="66" charset="-120"/>
                <a:ea typeface="BiauKaiTC" panose="03000500000000000000" pitchFamily="66" charset="-120"/>
              </a:rPr>
              <a:t> ZIB </a:t>
            </a:r>
            <a:r>
              <a:rPr lang="zh-TW" altLang="en-US" sz="1200" dirty="0">
                <a:latin typeface="BiauKaiTC" panose="03000500000000000000" pitchFamily="66" charset="-120"/>
                <a:ea typeface="BiauKaiTC" panose="03000500000000000000" pitchFamily="66" charset="-120"/>
              </a:rPr>
              <a:t>模型的應用範圍，將其應用於更多可能出現大量零值的實務資料集，例如醫療領域中的病患檢測陽性反應、保險理賠紀錄或社會調查資料等。</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此外，也可以嘗試將</a:t>
            </a:r>
            <a:r>
              <a:rPr lang="en-US" altLang="zh-TW" sz="1200" dirty="0">
                <a:latin typeface="BiauKaiTC" panose="03000500000000000000" pitchFamily="66" charset="-120"/>
                <a:ea typeface="BiauKaiTC" panose="03000500000000000000" pitchFamily="66" charset="-120"/>
              </a:rPr>
              <a:t> ZIB </a:t>
            </a:r>
            <a:r>
              <a:rPr lang="zh-TW" altLang="en-US" sz="1200" dirty="0">
                <a:latin typeface="BiauKaiTC" panose="03000500000000000000" pitchFamily="66" charset="-120"/>
                <a:ea typeface="BiauKaiTC" panose="03000500000000000000" pitchFamily="66" charset="-120"/>
              </a:rPr>
              <a:t>模型延伸應用於多分類問題，或應用於包含多個類別型解釋變數的資料集，以驗證其在不同資料結構下的效能。</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51</a:t>
            </a:fld>
            <a:endParaRPr kumimoji="1" lang="zh-TW" altLang="en-US"/>
          </a:p>
        </p:txBody>
      </p:sp>
    </p:spTree>
    <p:extLst>
      <p:ext uri="{BB962C8B-B14F-4D97-AF65-F5344CB8AC3E}">
        <p14:creationId xmlns:p14="http://schemas.microsoft.com/office/powerpoint/2010/main" val="1433001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a:p>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為了提升</a:t>
            </a:r>
            <a:r>
              <a:rPr lang="en-US" altLang="zh-TW" sz="1200" dirty="0">
                <a:latin typeface="BiauKaiTC" panose="03000500000000000000" pitchFamily="66" charset="-120"/>
                <a:ea typeface="BiauKaiTC" panose="03000500000000000000" pitchFamily="66" charset="-120"/>
              </a:rPr>
              <a:t> ZIB </a:t>
            </a:r>
            <a:r>
              <a:rPr lang="zh-TW" altLang="en-US" sz="1200" dirty="0">
                <a:latin typeface="BiauKaiTC" panose="03000500000000000000" pitchFamily="66" charset="-120"/>
                <a:ea typeface="BiauKaiTC" panose="03000500000000000000" pitchFamily="66" charset="-120"/>
              </a:rPr>
              <a:t>模型在預測能力上的表現，未來可以考慮結合集成式學習，透過裝袋法、提升法等技術，整合多個</a:t>
            </a:r>
            <a:r>
              <a:rPr lang="en-US" altLang="zh-TW" sz="1200" dirty="0">
                <a:latin typeface="BiauKaiTC" panose="03000500000000000000" pitchFamily="66" charset="-120"/>
                <a:ea typeface="BiauKaiTC" panose="03000500000000000000" pitchFamily="66" charset="-120"/>
              </a:rPr>
              <a:t>ZIB</a:t>
            </a:r>
            <a:r>
              <a:rPr lang="zh-TW" altLang="en-US" sz="1200" dirty="0">
                <a:latin typeface="BiauKaiTC" panose="03000500000000000000" pitchFamily="66" charset="-120"/>
                <a:ea typeface="BiauKaiTC" panose="03000500000000000000" pitchFamily="66" charset="-120"/>
              </a:rPr>
              <a:t>模型或與其他模型混合，期望在保留解釋能力的同時進一步提升各項指標的表現，克服單一模型可能存在的侷限。</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52</a:t>
            </a:fld>
            <a:endParaRPr kumimoji="1" lang="zh-TW" altLang="en-US"/>
          </a:p>
        </p:txBody>
      </p:sp>
    </p:spTree>
    <p:extLst>
      <p:ext uri="{BB962C8B-B14F-4D97-AF65-F5344CB8AC3E}">
        <p14:creationId xmlns:p14="http://schemas.microsoft.com/office/powerpoint/2010/main" val="3280845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直接唸</a:t>
            </a:r>
            <a:r>
              <a:rPr lang="en-US" altLang="zh-CN" sz="1200" dirty="0">
                <a:latin typeface="BiauKaiTC" panose="03000500000000000000" pitchFamily="66" charset="-120"/>
                <a:ea typeface="BiauKaiTC" panose="03000500000000000000" pitchFamily="66" charset="-120"/>
              </a:rPr>
              <a:t> =====</a:t>
            </a:r>
            <a:endParaRPr lang="en-US" altLang="zh-TW" sz="1200" kern="1200" dirty="0">
              <a:solidFill>
                <a:schemeClr val="tx1"/>
              </a:solidFill>
              <a:effectLst/>
              <a:latin typeface="+mn-lt"/>
              <a:ea typeface="+mn-ea"/>
              <a:cs typeface="+mn-cs"/>
            </a:endParaRPr>
          </a:p>
          <a:p>
            <a:r>
              <a:rPr lang="zh-TW" altLang="en-US" sz="1200" dirty="0">
                <a:latin typeface="BiauKaiTC" panose="03000500000000000000" pitchFamily="66" charset="-120"/>
                <a:ea typeface="BiauKaiTC" panose="03000500000000000000" pitchFamily="66" charset="-120"/>
              </a:rPr>
              <a:t>最後隨著大數據時代的來臨，資料的規模與結構日益龐大且複雜，未來可以進一步探索</a:t>
            </a:r>
            <a:r>
              <a:rPr lang="en-US" altLang="zh-TW" sz="1200" dirty="0">
                <a:latin typeface="BiauKaiTC" panose="03000500000000000000" pitchFamily="66" charset="-120"/>
                <a:ea typeface="BiauKaiTC" panose="03000500000000000000" pitchFamily="66" charset="-120"/>
              </a:rPr>
              <a:t> ZIB </a:t>
            </a:r>
            <a:r>
              <a:rPr lang="zh-TW" altLang="en-US" sz="1200" dirty="0">
                <a:latin typeface="BiauKaiTC" panose="03000500000000000000" pitchFamily="66" charset="-120"/>
                <a:ea typeface="BiauKaiTC" panose="03000500000000000000" pitchFamily="66" charset="-120"/>
              </a:rPr>
              <a:t>模型在大數據環境下的應用潛力與效能表現，評估其在高維特徵或更廣泛場景中的可行性。</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透過相關研究，</a:t>
            </a:r>
            <a:r>
              <a:rPr lang="en-US" altLang="zh-TW" sz="1200" dirty="0">
                <a:latin typeface="BiauKaiTC" panose="03000500000000000000" pitchFamily="66" charset="-120"/>
                <a:ea typeface="BiauKaiTC" panose="03000500000000000000" pitchFamily="66" charset="-120"/>
              </a:rPr>
              <a:t>ZIB </a:t>
            </a:r>
            <a:r>
              <a:rPr lang="zh-TW" altLang="en-US" sz="1200" dirty="0">
                <a:latin typeface="BiauKaiTC" panose="03000500000000000000" pitchFamily="66" charset="-120"/>
                <a:ea typeface="BiauKaiTC" panose="03000500000000000000" pitchFamily="66" charset="-120"/>
              </a:rPr>
              <a:t>模型有望在更具挑戰性的資料條件下，持續展現其解釋能力與穩定性，進一步提升其在實務分析與決策支持系統中的應用價值。面對未來資料科學的發展趨勢，此一方向充滿挑戰與機會。</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53</a:t>
            </a:fld>
            <a:endParaRPr kumimoji="1" lang="zh-TW" altLang="en-US"/>
          </a:p>
        </p:txBody>
      </p:sp>
    </p:spTree>
    <p:extLst>
      <p:ext uri="{BB962C8B-B14F-4D97-AF65-F5344CB8AC3E}">
        <p14:creationId xmlns:p14="http://schemas.microsoft.com/office/powerpoint/2010/main" val="2825669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BiauKaiTC" panose="03000500000000000000" pitchFamily="66" charset="-120"/>
                <a:ea typeface="BiauKaiTC" panose="03000500000000000000" pitchFamily="66" charset="-120"/>
              </a:rPr>
              <a:t>透過比較，我們希望深入了解各模型在面對零膨脹與類別不平衡並存的資料結構下，對於少數類別的識別能力與整體分類效能。</a:t>
            </a:r>
            <a:endParaRPr lang="en-US" altLang="zh-TW" sz="1200" dirty="0">
              <a:latin typeface="BiauKaiTC" panose="03000500000000000000" pitchFamily="66" charset="-120"/>
              <a:ea typeface="BiauKaiTC" panose="03000500000000000000" pitchFamily="66" charset="-120"/>
            </a:endParaRPr>
          </a:p>
          <a:p>
            <a:endParaRPr lang="en-US" altLang="zh-TW" sz="1200" dirty="0">
              <a:latin typeface="BiauKaiTC" panose="03000500000000000000" pitchFamily="66" charset="-120"/>
              <a:ea typeface="BiauKaiTC" panose="03000500000000000000" pitchFamily="66" charset="-120"/>
            </a:endParaRPr>
          </a:p>
          <a:p>
            <a:r>
              <a:rPr lang="zh-TW" altLang="en-US" sz="1200" dirty="0">
                <a:latin typeface="BiauKaiTC" panose="03000500000000000000" pitchFamily="66" charset="-120"/>
                <a:ea typeface="BiauKaiTC" panose="03000500000000000000" pitchFamily="66" charset="-120"/>
              </a:rPr>
              <a:t>研究結果預期能釐清零膨脹模型在此類問題中的潛在優勢，並為後續研究者在 模型選擇 與應用上提供 實證依據 與建議。</a:t>
            </a: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6</a:t>
            </a:fld>
            <a:endParaRPr kumimoji="1" lang="zh-TW" altLang="en-US"/>
          </a:p>
        </p:txBody>
      </p:sp>
    </p:spTree>
    <p:extLst>
      <p:ext uri="{BB962C8B-B14F-4D97-AF65-F5344CB8AC3E}">
        <p14:creationId xmlns:p14="http://schemas.microsoft.com/office/powerpoint/2010/main" val="397760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CN" altLang="en-US" sz="1200" dirty="0">
                <a:latin typeface="BiauKaiTC" panose="03000500000000000000" pitchFamily="66" charset="-120"/>
                <a:ea typeface="BiauKaiTC" panose="03000500000000000000" pitchFamily="66" charset="-120"/>
              </a:rPr>
              <a:t>第二部分為文獻回顧，首先是有關於零膨脹模型的文獻</a:t>
            </a:r>
            <a:endParaRPr lang="en-US" altLang="zh-CN"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r>
              <a:rPr lang="zh-TW" altLang="en-US" sz="1200" dirty="0">
                <a:latin typeface="BiauKaiTC" panose="03000500000000000000" pitchFamily="66" charset="-120"/>
                <a:ea typeface="BiauKaiTC" panose="03000500000000000000" pitchFamily="66" charset="-120"/>
              </a:rPr>
              <a:t>零膨脹模型的發展始於 </a:t>
            </a:r>
            <a:r>
              <a:rPr lang="en-US" altLang="zh-TW" sz="1200" dirty="0">
                <a:latin typeface="BiauKaiTC" panose="03000500000000000000" pitchFamily="66" charset="-120"/>
                <a:ea typeface="BiauKaiTC" panose="03000500000000000000" pitchFamily="66" charset="-120"/>
              </a:rPr>
              <a:t>Lambert</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1992</a:t>
            </a:r>
            <a:r>
              <a:rPr lang="zh-TW" altLang="en-US" sz="1200" dirty="0">
                <a:latin typeface="BiauKaiTC" panose="03000500000000000000" pitchFamily="66" charset="-120"/>
                <a:ea typeface="BiauKaiTC" panose="03000500000000000000" pitchFamily="66" charset="-120"/>
              </a:rPr>
              <a:t>）所提出的零膨脹卜瓦松模型（</a:t>
            </a:r>
            <a:r>
              <a:rPr lang="en-US" altLang="zh-TW" sz="1200" dirty="0">
                <a:latin typeface="BiauKaiTC" panose="03000500000000000000" pitchFamily="66" charset="-120"/>
                <a:ea typeface="BiauKaiTC" panose="03000500000000000000" pitchFamily="66" charset="-120"/>
              </a:rPr>
              <a:t>ZIP</a:t>
            </a:r>
            <a:r>
              <a:rPr lang="zh-TW" altLang="en-US" sz="1200" dirty="0">
                <a:latin typeface="BiauKaiTC" panose="03000500000000000000" pitchFamily="66" charset="-120"/>
                <a:ea typeface="BiauKaiTC" panose="03000500000000000000" pitchFamily="66" charset="-120"/>
              </a:rPr>
              <a:t>），將資料中的零值分為兩種：一為結構零值，表示事件不可能發生；另一為機率零值，來自於卜瓦松機率分配。</a:t>
            </a: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0" marR="0" lvl="0" indent="0" algn="l" defTabSz="914400" rtl="0" eaLnBrk="1" fontAlgn="auto" latinLnBrk="0" hangingPunct="1">
              <a:lnSpc>
                <a:spcPct val="200000"/>
              </a:lnSpc>
              <a:spcBef>
                <a:spcPts val="0"/>
              </a:spcBef>
              <a:spcAft>
                <a:spcPts val="1200"/>
              </a:spcAft>
              <a:buClrTx/>
              <a:buSzPct val="75000"/>
              <a:buFont typeface="Wingdings" pitchFamily="2" charset="2"/>
              <a:buNone/>
              <a:tabLst/>
              <a:defRPr/>
            </a:pPr>
            <a:r>
              <a:rPr lang="en-US" altLang="zh-TW" sz="1200" dirty="0" err="1">
                <a:latin typeface="BiauKaiTC" panose="03000500000000000000" pitchFamily="66" charset="-120"/>
                <a:ea typeface="BiauKaiTC" panose="03000500000000000000" pitchFamily="66" charset="-120"/>
              </a:rPr>
              <a:t>Saffari</a:t>
            </a:r>
            <a:r>
              <a:rPr lang="en-US" altLang="zh-TW" sz="1200" dirty="0">
                <a:latin typeface="BiauKaiTC" panose="03000500000000000000" pitchFamily="66" charset="-120"/>
                <a:ea typeface="BiauKaiTC" panose="03000500000000000000" pitchFamily="66" charset="-120"/>
              </a:rPr>
              <a:t>. / </a:t>
            </a:r>
            <a:r>
              <a:rPr lang="en-US" altLang="zh-TW" sz="1200" dirty="0" err="1">
                <a:latin typeface="BiauKaiTC" panose="03000500000000000000" pitchFamily="66" charset="-120"/>
                <a:ea typeface="BiauKaiTC" panose="03000500000000000000" pitchFamily="66" charset="-120"/>
              </a:rPr>
              <a:t>Saf</a:t>
            </a:r>
            <a:r>
              <a:rPr lang="en-US" altLang="zh-TW" sz="1200" dirty="0">
                <a:latin typeface="BiauKaiTC" panose="03000500000000000000" pitchFamily="66" charset="-120"/>
                <a:ea typeface="BiauKaiTC" panose="03000500000000000000" pitchFamily="66" charset="-120"/>
              </a:rPr>
              <a:t> –fa – </a:t>
            </a:r>
            <a:r>
              <a:rPr lang="en-US" altLang="zh-TW" sz="1200" dirty="0" err="1">
                <a:latin typeface="BiauKaiTC" panose="03000500000000000000" pitchFamily="66" charset="-120"/>
                <a:ea typeface="BiauKaiTC" panose="03000500000000000000" pitchFamily="66" charset="-120"/>
              </a:rPr>
              <a:t>ri</a:t>
            </a:r>
            <a:r>
              <a:rPr lang="en-US" altLang="zh-TW" sz="1200" dirty="0">
                <a:latin typeface="BiauKaiTC" panose="03000500000000000000" pitchFamily="66" charset="-120"/>
                <a:ea typeface="BiauKaiTC" panose="03000500000000000000" pitchFamily="66" charset="-120"/>
              </a:rPr>
              <a:t> </a:t>
            </a:r>
            <a:r>
              <a:rPr lang="zh-TW" altLang="en-US" sz="1200" dirty="0">
                <a:latin typeface="BiauKaiTC" panose="03000500000000000000" pitchFamily="66" charset="-120"/>
                <a:ea typeface="BiauKaiTC" panose="03000500000000000000" pitchFamily="66" charset="-120"/>
              </a:rPr>
              <a:t>薩法裡</a:t>
            </a:r>
            <a:r>
              <a:rPr lang="en-US" altLang="zh-TW" sz="1200" dirty="0">
                <a:latin typeface="BiauKaiTC" panose="03000500000000000000" pitchFamily="66" charset="-120"/>
                <a:ea typeface="BiauKaiTC" panose="03000500000000000000" pitchFamily="66" charset="-120"/>
              </a:rPr>
              <a:t>/ </a:t>
            </a:r>
          </a:p>
          <a:p>
            <a:pPr marL="342900" indent="-342900" algn="l">
              <a:lnSpc>
                <a:spcPct val="200000"/>
              </a:lnSpc>
              <a:buSzPct val="75000"/>
              <a:buFont typeface="Wingdings" pitchFamily="2" charset="2"/>
              <a:buChar char="l"/>
            </a:pPr>
            <a:r>
              <a:rPr lang="en-US" altLang="zh-TW" sz="1200" dirty="0" err="1">
                <a:latin typeface="BiauKaiTC" panose="03000500000000000000" pitchFamily="66" charset="-120"/>
                <a:ea typeface="BiauKaiTC" panose="03000500000000000000" pitchFamily="66" charset="-120"/>
              </a:rPr>
              <a:t>Saffari</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&amp;</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Adman</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2012</a:t>
            </a:r>
            <a:r>
              <a:rPr lang="zh-TW" altLang="en-US" sz="1200" dirty="0">
                <a:latin typeface="BiauKaiTC" panose="03000500000000000000" pitchFamily="66" charset="-120"/>
                <a:ea typeface="BiauKaiTC" panose="03000500000000000000" pitchFamily="66" charset="-120"/>
              </a:rPr>
              <a:t>）進一步提出零膨脹負二項迴歸模型（</a:t>
            </a:r>
            <a:r>
              <a:rPr lang="en-US" altLang="zh-TW" sz="1200" dirty="0">
                <a:latin typeface="BiauKaiTC" panose="03000500000000000000" pitchFamily="66" charset="-120"/>
                <a:ea typeface="BiauKaiTC" panose="03000500000000000000" pitchFamily="66" charset="-120"/>
              </a:rPr>
              <a:t>ZINB</a:t>
            </a:r>
            <a:r>
              <a:rPr lang="zh-TW" altLang="en-US" sz="1200" dirty="0">
                <a:latin typeface="BiauKaiTC" panose="03000500000000000000" pitchFamily="66" charset="-120"/>
                <a:ea typeface="BiauKaiTC" panose="03000500000000000000" pitchFamily="66" charset="-120"/>
              </a:rPr>
              <a:t>），針對同時擁有大量零值和變異過大的計數資料，並納入右截斷，以提升模型在實務中的彈性和配適效果。</a:t>
            </a:r>
            <a:endParaRPr lang="en-US" altLang="zh-TW" sz="1200" dirty="0">
              <a:latin typeface="BiauKaiTC" panose="03000500000000000000" pitchFamily="66" charset="-120"/>
              <a:ea typeface="BiauKaiTC" panose="03000500000000000000" pitchFamily="66" charset="-120"/>
            </a:endParaRPr>
          </a:p>
          <a:p>
            <a:pPr algn="l"/>
            <a:br>
              <a:rPr lang="en-US" altLang="zh-TW" sz="1200" dirty="0">
                <a:latin typeface="BiauKaiTC" panose="03000500000000000000" pitchFamily="66" charset="-120"/>
                <a:ea typeface="BiauKaiTC" panose="03000500000000000000" pitchFamily="66" charset="-120"/>
              </a:rPr>
            </a:br>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7</a:t>
            </a:fld>
            <a:endParaRPr kumimoji="1" lang="zh-TW" altLang="en-US"/>
          </a:p>
        </p:txBody>
      </p:sp>
    </p:spTree>
    <p:extLst>
      <p:ext uri="{BB962C8B-B14F-4D97-AF65-F5344CB8AC3E}">
        <p14:creationId xmlns:p14="http://schemas.microsoft.com/office/powerpoint/2010/main" val="834233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lgn="l">
              <a:lnSpc>
                <a:spcPct val="200000"/>
              </a:lnSpc>
              <a:spcAft>
                <a:spcPts val="1200"/>
              </a:spcAft>
              <a:buSzPct val="75000"/>
              <a:buFont typeface="Wingdings" pitchFamily="2" charset="2"/>
              <a:buChar char="l"/>
            </a:pPr>
            <a:r>
              <a:rPr lang="en-US" altLang="zh-TW" sz="1200" dirty="0">
                <a:latin typeface="BiauKaiTC" panose="03000500000000000000" pitchFamily="66" charset="-120"/>
                <a:ea typeface="BiauKaiTC" panose="03000500000000000000" pitchFamily="66" charset="-120"/>
              </a:rPr>
              <a:t>Hall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2000</a:t>
            </a:r>
            <a:r>
              <a:rPr lang="zh-TW" altLang="en-US" sz="1200" dirty="0">
                <a:latin typeface="BiauKaiTC" panose="03000500000000000000" pitchFamily="66" charset="-120"/>
                <a:ea typeface="BiauKaiTC" panose="03000500000000000000" pitchFamily="66" charset="-120"/>
              </a:rPr>
              <a:t>）則擴展</a:t>
            </a:r>
            <a:r>
              <a:rPr lang="en-US" altLang="zh-TW" sz="1200" dirty="0">
                <a:latin typeface="BiauKaiTC" panose="03000500000000000000" pitchFamily="66" charset="-120"/>
                <a:ea typeface="BiauKaiTC" panose="03000500000000000000" pitchFamily="66" charset="-120"/>
              </a:rPr>
              <a:t>ZIP</a:t>
            </a:r>
            <a:r>
              <a:rPr lang="zh-TW" altLang="en-US" sz="1200" dirty="0">
                <a:latin typeface="BiauKaiTC" panose="03000500000000000000" pitchFamily="66" charset="-120"/>
                <a:ea typeface="BiauKaiTC" panose="03000500000000000000" pitchFamily="66" charset="-120"/>
              </a:rPr>
              <a:t>架構至二元計數資料，建立零膨脹二項迴歸模型（</a:t>
            </a:r>
            <a:r>
              <a:rPr lang="en-US" altLang="zh-TW" sz="1200" dirty="0">
                <a:latin typeface="BiauKaiTC" panose="03000500000000000000" pitchFamily="66" charset="-120"/>
                <a:ea typeface="BiauKaiTC" panose="03000500000000000000" pitchFamily="66" charset="-120"/>
              </a:rPr>
              <a:t>ZIB</a:t>
            </a:r>
            <a:r>
              <a:rPr lang="zh-TW" altLang="en-US" sz="1200" dirty="0">
                <a:latin typeface="BiauKaiTC" panose="03000500000000000000" pitchFamily="66" charset="-120"/>
                <a:ea typeface="BiauKaiTC" panose="03000500000000000000" pitchFamily="66" charset="-120"/>
              </a:rPr>
              <a:t>），針對事件機率與勝率進行估計，並探討其漸近性質與樣本量需求，為後續二元分類模型奠定理論基礎。</a:t>
            </a: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r>
              <a:rPr lang="en-US" altLang="zh-TW" sz="1200" dirty="0">
                <a:latin typeface="BiauKaiTC" panose="03000500000000000000" pitchFamily="66" charset="-120"/>
                <a:ea typeface="BiauKaiTC" panose="03000500000000000000" pitchFamily="66" charset="-120"/>
              </a:rPr>
              <a:t>Ghosh</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2004</a:t>
            </a:r>
            <a:r>
              <a:rPr lang="zh-TW" altLang="en-US" sz="1200" dirty="0">
                <a:latin typeface="BiauKaiTC" panose="03000500000000000000" pitchFamily="66" charset="-120"/>
                <a:ea typeface="BiauKaiTC" panose="03000500000000000000" pitchFamily="66" charset="-120"/>
              </a:rPr>
              <a:t>）將貝氏方法導入 </a:t>
            </a:r>
            <a:r>
              <a:rPr lang="en-US" altLang="zh-TW" sz="1200" dirty="0">
                <a:latin typeface="BiauKaiTC" panose="03000500000000000000" pitchFamily="66" charset="-120"/>
                <a:ea typeface="BiauKaiTC" panose="03000500000000000000" pitchFamily="66" charset="-120"/>
              </a:rPr>
              <a:t>ZIP</a:t>
            </a:r>
            <a:r>
              <a:rPr lang="zh-TW" altLang="en-US" sz="1200" dirty="0">
                <a:latin typeface="BiauKaiTC" panose="03000500000000000000" pitchFamily="66" charset="-120"/>
                <a:ea typeface="BiauKaiTC" panose="03000500000000000000" pitchFamily="66" charset="-120"/>
              </a:rPr>
              <a:t> 模型，透過馬可夫鏈蒙地卡羅（</a:t>
            </a:r>
            <a:r>
              <a:rPr lang="en" altLang="zh-TW" sz="1200" dirty="0">
                <a:latin typeface="BiauKaiTC" panose="03000500000000000000" pitchFamily="66" charset="-120"/>
                <a:ea typeface="BiauKaiTC" panose="03000500000000000000" pitchFamily="66" charset="-120"/>
              </a:rPr>
              <a:t>MCMC</a:t>
            </a:r>
            <a:r>
              <a:rPr lang="zh-TW" altLang="en" sz="1200" dirty="0">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方法改善對零值機率的估計，並應用於製造缺陷資料。</a:t>
            </a:r>
            <a:endParaRPr lang="en-US" altLang="zh-TW" sz="1200" dirty="0">
              <a:latin typeface="BiauKaiTC" panose="03000500000000000000" pitchFamily="66" charset="-120"/>
              <a:ea typeface="BiauKaiTC" panose="03000500000000000000" pitchFamily="66" charset="-120"/>
            </a:endParaRPr>
          </a:p>
          <a:p>
            <a:pPr marL="342900" indent="-342900" algn="l">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1200" dirty="0">
                <a:latin typeface="BiauKaiTC" panose="03000500000000000000" pitchFamily="66" charset="-120"/>
                <a:ea typeface="BiauKaiTC" panose="03000500000000000000" pitchFamily="66" charset="-120"/>
              </a:rPr>
              <a:t>Feng</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2021</a:t>
            </a:r>
            <a:r>
              <a:rPr lang="zh-TW" altLang="en-US" sz="1200" dirty="0">
                <a:latin typeface="BiauKaiTC" panose="03000500000000000000" pitchFamily="66" charset="-120"/>
                <a:ea typeface="BiauKaiTC" panose="03000500000000000000" pitchFamily="66" charset="-120"/>
              </a:rPr>
              <a:t>）比較零膨脹模型與柵欄模型在不同資料條件下的表現，並指出在零值比例較低時，柵欄模型可能更適用。</a:t>
            </a:r>
            <a:endParaRPr lang="en-US" altLang="zh-TW" sz="1200" dirty="0">
              <a:latin typeface="BiauKaiTC" panose="03000500000000000000" pitchFamily="66" charset="-120"/>
              <a:ea typeface="BiauKaiTC" panose="03000500000000000000" pitchFamily="66" charset="-120"/>
            </a:endParaRPr>
          </a:p>
          <a:p>
            <a:pPr algn="l"/>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8</a:t>
            </a:fld>
            <a:endParaRPr kumimoji="1" lang="zh-TW" altLang="en-US"/>
          </a:p>
        </p:txBody>
      </p:sp>
    </p:spTree>
    <p:extLst>
      <p:ext uri="{BB962C8B-B14F-4D97-AF65-F5344CB8AC3E}">
        <p14:creationId xmlns:p14="http://schemas.microsoft.com/office/powerpoint/2010/main" val="776290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Chiang / </a:t>
            </a:r>
            <a:r>
              <a:rPr kumimoji="1" lang="zh-CN" altLang="en-US" dirty="0"/>
              <a:t>蔣</a:t>
            </a:r>
            <a:r>
              <a:rPr kumimoji="1" lang="zh-TW" altLang="en-US" dirty="0"/>
              <a:t> </a:t>
            </a:r>
            <a:r>
              <a:rPr kumimoji="1" lang="en" altLang="zh-TW" dirty="0"/>
              <a:t>/</a:t>
            </a:r>
            <a:endParaRPr kumimoji="1" lang="en-US" altLang="zh-TW" dirty="0"/>
          </a:p>
          <a:p>
            <a:pPr marL="342900" indent="-342900" algn="just">
              <a:lnSpc>
                <a:spcPct val="200000"/>
              </a:lnSpc>
              <a:spcAft>
                <a:spcPts val="1200"/>
              </a:spcAft>
              <a:buSzPct val="75000"/>
              <a:buFont typeface="Wingdings" pitchFamily="2" charset="2"/>
              <a:buChar char="l"/>
            </a:pPr>
            <a:r>
              <a:rPr lang="en-US" altLang="zh-TW" sz="1200" dirty="0">
                <a:latin typeface="BiauKaiTC" panose="03000500000000000000" pitchFamily="66" charset="-120"/>
                <a:ea typeface="BiauKaiTC" panose="03000500000000000000" pitchFamily="66" charset="-120"/>
              </a:rPr>
              <a:t>Chiang</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2023</a:t>
            </a:r>
            <a:r>
              <a:rPr lang="zh-TW" altLang="en-US" sz="1200" dirty="0">
                <a:latin typeface="BiauKaiTC" panose="03000500000000000000" pitchFamily="66" charset="-120"/>
                <a:ea typeface="BiauKaiTC" panose="03000500000000000000" pitchFamily="66" charset="-120"/>
              </a:rPr>
              <a:t>）則將期望</a:t>
            </a:r>
            <a:r>
              <a:rPr lang="en-US" altLang="zh-TW" sz="1200" dirty="0">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最大化（</a:t>
            </a:r>
            <a:r>
              <a:rPr lang="en-US" altLang="zh-TW" sz="1200" dirty="0">
                <a:latin typeface="BiauKaiTC" panose="03000500000000000000" pitchFamily="66" charset="-120"/>
                <a:ea typeface="BiauKaiTC" panose="03000500000000000000" pitchFamily="66" charset="-120"/>
              </a:rPr>
              <a:t>EM</a:t>
            </a:r>
            <a:r>
              <a:rPr lang="zh-TW" altLang="en-US" sz="1200" dirty="0">
                <a:latin typeface="BiauKaiTC" panose="03000500000000000000" pitchFamily="66" charset="-120"/>
                <a:ea typeface="BiauKaiTC" panose="03000500000000000000" pitchFamily="66" charset="-120"/>
              </a:rPr>
              <a:t>）演算法應用於 </a:t>
            </a:r>
            <a:r>
              <a:rPr lang="en-US" altLang="zh-TW" sz="1200" dirty="0">
                <a:latin typeface="BiauKaiTC" panose="03000500000000000000" pitchFamily="66" charset="-120"/>
                <a:ea typeface="BiauKaiTC" panose="03000500000000000000" pitchFamily="66" charset="-120"/>
              </a:rPr>
              <a:t>ZIB</a:t>
            </a:r>
            <a:r>
              <a:rPr lang="zh-TW" altLang="en-US" sz="1200" dirty="0">
                <a:latin typeface="BiauKaiTC" panose="03000500000000000000" pitchFamily="66" charset="-120"/>
                <a:ea typeface="BiauKaiTC" panose="03000500000000000000" pitchFamily="66" charset="-120"/>
              </a:rPr>
              <a:t> 模型參數估計，並與 </a:t>
            </a:r>
            <a:r>
              <a:rPr lang="en-US" altLang="zh-TW" sz="1200" dirty="0" err="1">
                <a:latin typeface="BiauKaiTC" panose="03000500000000000000" pitchFamily="66" charset="-120"/>
                <a:ea typeface="BiauKaiTC" panose="03000500000000000000" pitchFamily="66" charset="-120"/>
              </a:rPr>
              <a:t>LightGBM</a:t>
            </a:r>
            <a:r>
              <a:rPr lang="zh-TW" altLang="en-US" sz="1200" dirty="0">
                <a:latin typeface="BiauKaiTC" panose="03000500000000000000" pitchFamily="66" charset="-120"/>
                <a:ea typeface="BiauKaiTC" panose="03000500000000000000" pitchFamily="66" charset="-120"/>
              </a:rPr>
              <a:t> 與 </a:t>
            </a:r>
            <a:r>
              <a:rPr lang="en-US" altLang="zh-TW" sz="1200" dirty="0">
                <a:latin typeface="BiauKaiTC" panose="03000500000000000000" pitchFamily="66" charset="-120"/>
                <a:ea typeface="BiauKaiTC" panose="03000500000000000000" pitchFamily="66" charset="-120"/>
              </a:rPr>
              <a:t>ANN</a:t>
            </a:r>
            <a:r>
              <a:rPr lang="zh-TW" altLang="en-US" sz="1200" dirty="0">
                <a:latin typeface="BiauKaiTC" panose="03000500000000000000" pitchFamily="66" charset="-120"/>
                <a:ea typeface="BiauKaiTC" panose="03000500000000000000" pitchFamily="66" charset="-120"/>
              </a:rPr>
              <a:t> 進行比較，發現 </a:t>
            </a:r>
            <a:r>
              <a:rPr lang="en-US" altLang="zh-TW" sz="1200" dirty="0">
                <a:latin typeface="BiauKaiTC" panose="03000500000000000000" pitchFamily="66" charset="-120"/>
                <a:ea typeface="BiauKaiTC" panose="03000500000000000000" pitchFamily="66" charset="-120"/>
              </a:rPr>
              <a:t>ZIB</a:t>
            </a:r>
            <a:r>
              <a:rPr lang="zh-TW" altLang="en-US" sz="1200" dirty="0">
                <a:latin typeface="BiauKaiTC" panose="03000500000000000000" pitchFamily="66" charset="-120"/>
                <a:ea typeface="BiauKaiTC" panose="03000500000000000000" pitchFamily="66" charset="-120"/>
              </a:rPr>
              <a:t> 與 </a:t>
            </a:r>
            <a:r>
              <a:rPr lang="en-US" altLang="zh-TW" sz="1200" dirty="0" err="1">
                <a:latin typeface="BiauKaiTC" panose="03000500000000000000" pitchFamily="66" charset="-120"/>
                <a:ea typeface="BiauKaiTC" panose="03000500000000000000" pitchFamily="66" charset="-120"/>
              </a:rPr>
              <a:t>LightGBM</a:t>
            </a:r>
            <a:r>
              <a:rPr lang="zh-TW" altLang="en-US" sz="1200" dirty="0">
                <a:latin typeface="BiauKaiTC" panose="03000500000000000000" pitchFamily="66" charset="-120"/>
                <a:ea typeface="BiauKaiTC" panose="03000500000000000000" pitchFamily="66" charset="-120"/>
              </a:rPr>
              <a:t> 在少數類預測表現較佳。</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0" marR="0" lvl="0" indent="0" algn="just" defTabSz="914400" rtl="0" eaLnBrk="1" fontAlgn="auto" latinLnBrk="0" hangingPunct="1">
              <a:lnSpc>
                <a:spcPct val="200000"/>
              </a:lnSpc>
              <a:spcBef>
                <a:spcPts val="0"/>
              </a:spcBef>
              <a:spcAft>
                <a:spcPts val="1200"/>
              </a:spcAft>
              <a:buClrTx/>
              <a:buSzPct val="75000"/>
              <a:buFont typeface="Wingdings" pitchFamily="2" charset="2"/>
              <a:buNone/>
              <a:tabLst/>
              <a:defRPr/>
            </a:pPr>
            <a:r>
              <a:rPr lang="en-US" altLang="zh-TW" sz="1200" dirty="0">
                <a:latin typeface="BiauKaiTC" panose="03000500000000000000" pitchFamily="66" charset="-120"/>
                <a:ea typeface="BiauKaiTC" panose="03000500000000000000" pitchFamily="66" charset="-120"/>
              </a:rPr>
              <a:t>Xin</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 </a:t>
            </a:r>
            <a:r>
              <a:rPr lang="zh-CN" altLang="en-US" sz="1200" dirty="0">
                <a:latin typeface="BiauKaiTC" panose="03000500000000000000" pitchFamily="66" charset="-120"/>
                <a:ea typeface="BiauKaiTC" panose="03000500000000000000" pitchFamily="66" charset="-120"/>
              </a:rPr>
              <a:t>辛</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a:t>
            </a:r>
            <a:r>
              <a:rPr lang="zh-TW" altLang="en-US" sz="1200" dirty="0">
                <a:latin typeface="BiauKaiTC" panose="03000500000000000000" pitchFamily="66" charset="-120"/>
                <a:ea typeface="BiauKaiTC" panose="03000500000000000000" pitchFamily="66" charset="-120"/>
              </a:rPr>
              <a:t> </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1200" dirty="0">
                <a:latin typeface="BiauKaiTC" panose="03000500000000000000" pitchFamily="66" charset="-120"/>
                <a:ea typeface="BiauKaiTC" panose="03000500000000000000" pitchFamily="66" charset="-120"/>
              </a:rPr>
              <a:t>Xin</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2024</a:t>
            </a:r>
            <a:r>
              <a:rPr lang="zh-TW" altLang="en-US" sz="1200" dirty="0">
                <a:latin typeface="BiauKaiTC" panose="03000500000000000000" pitchFamily="66" charset="-120"/>
                <a:ea typeface="BiauKaiTC" panose="03000500000000000000" pitchFamily="66" charset="-120"/>
              </a:rPr>
              <a:t>）進一步引入彈性網路（</a:t>
            </a:r>
            <a:r>
              <a:rPr lang="en-US" altLang="zh-TW" sz="1200" dirty="0">
                <a:latin typeface="BiauKaiTC" panose="03000500000000000000" pitchFamily="66" charset="-120"/>
                <a:ea typeface="BiauKaiTC" panose="03000500000000000000" pitchFamily="66" charset="-120"/>
              </a:rPr>
              <a:t>Elastic Net</a:t>
            </a:r>
            <a:r>
              <a:rPr lang="zh-TW" altLang="en-US" sz="1200" dirty="0">
                <a:latin typeface="BiauKaiTC" panose="03000500000000000000" pitchFamily="66" charset="-120"/>
                <a:ea typeface="BiauKaiTC" panose="03000500000000000000" pitchFamily="66" charset="-120"/>
              </a:rPr>
              <a:t>）正則化，改善高維資料中的過度配適問題，並透過 </a:t>
            </a:r>
            <a:r>
              <a:rPr lang="en-US" altLang="zh-TW" sz="1200" dirty="0">
                <a:latin typeface="BiauKaiTC" panose="03000500000000000000" pitchFamily="66" charset="-120"/>
                <a:ea typeface="BiauKaiTC" panose="03000500000000000000" pitchFamily="66" charset="-120"/>
              </a:rPr>
              <a:t>momentum</a:t>
            </a:r>
            <a:r>
              <a:rPr lang="zh-TW" altLang="en-US" sz="1200" dirty="0">
                <a:latin typeface="BiauKaiTC" panose="03000500000000000000" pitchFamily="66" charset="-120"/>
                <a:ea typeface="BiauKaiTC" panose="03000500000000000000" pitchFamily="66" charset="-120"/>
              </a:rPr>
              <a:t> 的梯度下降法（</a:t>
            </a:r>
            <a:r>
              <a:rPr lang="en-US" altLang="zh-TW" sz="1200" dirty="0">
                <a:latin typeface="BiauKaiTC" panose="03000500000000000000" pitchFamily="66" charset="-120"/>
                <a:ea typeface="BiauKaiTC" panose="03000500000000000000" pitchFamily="66" charset="-120"/>
              </a:rPr>
              <a:t>GDM-Mom</a:t>
            </a:r>
            <a:r>
              <a:rPr lang="zh-TW" altLang="en-US" sz="1200" dirty="0">
                <a:latin typeface="BiauKaiTC" panose="03000500000000000000" pitchFamily="66" charset="-120"/>
                <a:ea typeface="BiauKaiTC" panose="03000500000000000000" pitchFamily="66" charset="-120"/>
              </a:rPr>
              <a:t>）加速收斂。</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1200" dirty="0">
              <a:latin typeface="BiauKaiTC" panose="03000500000000000000" pitchFamily="66" charset="-120"/>
              <a:ea typeface="BiauKaiTC" panose="03000500000000000000" pitchFamily="66" charset="-120"/>
            </a:endParaRPr>
          </a:p>
          <a:p>
            <a:pPr marL="0" marR="0" lvl="0" indent="0" algn="just" defTabSz="914400" rtl="0" eaLnBrk="1" fontAlgn="auto" latinLnBrk="0" hangingPunct="1">
              <a:lnSpc>
                <a:spcPct val="200000"/>
              </a:lnSpc>
              <a:spcBef>
                <a:spcPts val="0"/>
              </a:spcBef>
              <a:spcAft>
                <a:spcPts val="1200"/>
              </a:spcAft>
              <a:buClrTx/>
              <a:buSzPct val="75000"/>
              <a:buFont typeface="Wingdings" pitchFamily="2" charset="2"/>
              <a:buNone/>
              <a:tabLst/>
              <a:defRPr/>
            </a:pPr>
            <a:r>
              <a:rPr kumimoji="1" lang="en-US" altLang="zh-TW" dirty="0"/>
              <a:t>Su / </a:t>
            </a:r>
            <a:r>
              <a:rPr kumimoji="1" lang="zh-TW" altLang="en-US" dirty="0"/>
              <a:t>蘇</a:t>
            </a:r>
            <a:r>
              <a:rPr kumimoji="1" lang="en-US" altLang="zh-TW" dirty="0"/>
              <a:t> /</a:t>
            </a:r>
            <a:endParaRPr lang="en-US" altLang="zh-TW" sz="1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1200" dirty="0">
                <a:latin typeface="BiauKaiTC" panose="03000500000000000000" pitchFamily="66" charset="-120"/>
                <a:ea typeface="BiauKaiTC" panose="03000500000000000000" pitchFamily="66" charset="-120"/>
              </a:rPr>
              <a:t>Su</a:t>
            </a:r>
            <a:r>
              <a:rPr lang="zh-TW" altLang="en-US" sz="1200" dirty="0">
                <a:latin typeface="BiauKaiTC" panose="03000500000000000000" pitchFamily="66" charset="-120"/>
                <a:ea typeface="BiauKaiTC" panose="03000500000000000000" pitchFamily="66" charset="-120"/>
              </a:rPr>
              <a:t> </a:t>
            </a:r>
            <a:r>
              <a:rPr lang="en-US" altLang="zh-TW" sz="1200" dirty="0">
                <a:latin typeface="BiauKaiTC" panose="03000500000000000000" pitchFamily="66" charset="-120"/>
                <a:ea typeface="BiauKaiTC" panose="03000500000000000000" pitchFamily="66" charset="-120"/>
              </a:rPr>
              <a:t>et al.</a:t>
            </a:r>
            <a:r>
              <a:rPr lang="zh-TW" altLang="en-US" sz="1200" dirty="0">
                <a:latin typeface="BiauKaiTC" panose="03000500000000000000" pitchFamily="66" charset="-120"/>
                <a:ea typeface="BiauKaiTC" panose="03000500000000000000" pitchFamily="66" charset="-120"/>
              </a:rPr>
              <a:t>（</a:t>
            </a:r>
            <a:r>
              <a:rPr lang="en-US" altLang="zh-TW" sz="1200" dirty="0">
                <a:latin typeface="BiauKaiTC" panose="03000500000000000000" pitchFamily="66" charset="-120"/>
                <a:ea typeface="BiauKaiTC" panose="03000500000000000000" pitchFamily="66" charset="-120"/>
              </a:rPr>
              <a:t>2025</a:t>
            </a:r>
            <a:r>
              <a:rPr lang="zh-TW" altLang="en-US" sz="1200" dirty="0">
                <a:latin typeface="BiauKaiTC" panose="03000500000000000000" pitchFamily="66" charset="-120"/>
                <a:ea typeface="BiauKaiTC" panose="03000500000000000000" pitchFamily="66" charset="-120"/>
              </a:rPr>
              <a:t>）則結合粒子群最佳化（</a:t>
            </a:r>
            <a:r>
              <a:rPr lang="en-US" altLang="zh-TW" sz="1200" dirty="0">
                <a:latin typeface="BiauKaiTC" panose="03000500000000000000" pitchFamily="66" charset="-120"/>
                <a:ea typeface="BiauKaiTC" panose="03000500000000000000" pitchFamily="66" charset="-120"/>
              </a:rPr>
              <a:t>PSO</a:t>
            </a:r>
            <a:r>
              <a:rPr lang="zh-TW" altLang="en-US" sz="1200" dirty="0">
                <a:latin typeface="BiauKaiTC" panose="03000500000000000000" pitchFamily="66" charset="-120"/>
                <a:ea typeface="BiauKaiTC" panose="03000500000000000000" pitchFamily="66" charset="-120"/>
              </a:rPr>
              <a:t>）與 </a:t>
            </a:r>
            <a:r>
              <a:rPr lang="en-US" altLang="zh-TW" sz="1200" dirty="0" err="1">
                <a:latin typeface="BiauKaiTC" panose="03000500000000000000" pitchFamily="66" charset="-120"/>
                <a:ea typeface="BiauKaiTC" panose="03000500000000000000" pitchFamily="66" charset="-120"/>
              </a:rPr>
              <a:t>Nesterov</a:t>
            </a:r>
            <a:r>
              <a:rPr lang="zh-TW" altLang="en-US" sz="1200" dirty="0">
                <a:latin typeface="BiauKaiTC" panose="03000500000000000000" pitchFamily="66" charset="-120"/>
                <a:ea typeface="BiauKaiTC" panose="03000500000000000000" pitchFamily="66" charset="-120"/>
              </a:rPr>
              <a:t> 加速技術，並搭配 </a:t>
            </a:r>
            <a:r>
              <a:rPr lang="en-US" altLang="zh-TW" sz="1200" dirty="0">
                <a:latin typeface="BiauKaiTC" panose="03000500000000000000" pitchFamily="66" charset="-120"/>
                <a:ea typeface="BiauKaiTC" panose="03000500000000000000" pitchFamily="66" charset="-120"/>
              </a:rPr>
              <a:t>SMOTE</a:t>
            </a:r>
            <a:r>
              <a:rPr lang="zh-TW" altLang="en-US" sz="1200" dirty="0">
                <a:latin typeface="BiauKaiTC" panose="03000500000000000000" pitchFamily="66" charset="-120"/>
                <a:ea typeface="BiauKaiTC" panose="03000500000000000000" pitchFamily="66" charset="-120"/>
              </a:rPr>
              <a:t> 插補，有效提升模型靈敏度，特別在不平衡資料的少數類預測上展現出高度潛力。</a:t>
            </a:r>
            <a:endParaRPr lang="en-US" altLang="zh-TW" sz="1200" dirty="0">
              <a:latin typeface="BiauKaiTC" panose="03000500000000000000" pitchFamily="66" charset="-120"/>
              <a:ea typeface="BiauKaiTC" panose="03000500000000000000" pitchFamily="66" charset="-120"/>
            </a:endParaRPr>
          </a:p>
          <a:p>
            <a:endParaRPr kumimoji="1" lang="zh-TW" altLang="en-US" dirty="0"/>
          </a:p>
        </p:txBody>
      </p:sp>
      <p:sp>
        <p:nvSpPr>
          <p:cNvPr id="4" name="投影片編號版面配置區 3"/>
          <p:cNvSpPr>
            <a:spLocks noGrp="1"/>
          </p:cNvSpPr>
          <p:nvPr>
            <p:ph type="sldNum" sz="quarter" idx="5"/>
          </p:nvPr>
        </p:nvSpPr>
        <p:spPr/>
        <p:txBody>
          <a:bodyPr/>
          <a:lstStyle/>
          <a:p>
            <a:fld id="{FA22AC84-3C16-4F42-B4EC-50691BDCF2F5}" type="slidenum">
              <a:rPr kumimoji="1" lang="zh-TW" altLang="en-US" smtClean="0"/>
              <a:t>9</a:t>
            </a:fld>
            <a:endParaRPr kumimoji="1" lang="zh-TW" altLang="en-US"/>
          </a:p>
        </p:txBody>
      </p:sp>
    </p:spTree>
    <p:extLst>
      <p:ext uri="{BB962C8B-B14F-4D97-AF65-F5344CB8AC3E}">
        <p14:creationId xmlns:p14="http://schemas.microsoft.com/office/powerpoint/2010/main" val="344078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FE595330-465A-4644-A184-257230808606}"/>
              </a:ext>
            </a:extLst>
          </p:cNvPr>
          <p:cNvSpPr/>
          <p:nvPr userDrawn="1"/>
        </p:nvSpPr>
        <p:spPr>
          <a:xfrm>
            <a:off x="-1"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01 </a:t>
            </a:r>
            <a:r>
              <a:rPr kumimoji="1" lang="zh-CN" altLang="en-US" sz="1400" dirty="0">
                <a:solidFill>
                  <a:srgbClr val="002060"/>
                </a:solidFill>
                <a:latin typeface="BiauKaiTC" panose="03000500000000000000" pitchFamily="66" charset="-120"/>
                <a:ea typeface="BiauKaiTC" panose="03000500000000000000" pitchFamily="66" charset="-120"/>
              </a:rPr>
              <a:t>緒論</a:t>
            </a:r>
            <a:endParaRPr kumimoji="1" lang="zh-TW" altLang="en-US" sz="1400" dirty="0">
              <a:solidFill>
                <a:srgbClr val="002060"/>
              </a:solidFill>
              <a:latin typeface="BiauKaiTC" panose="03000500000000000000" pitchFamily="66" charset="-120"/>
              <a:ea typeface="BiauKaiTC" panose="03000500000000000000" pitchFamily="66" charset="-120"/>
            </a:endParaRPr>
          </a:p>
        </p:txBody>
      </p:sp>
      <p:sp>
        <p:nvSpPr>
          <p:cNvPr id="18" name="矩形 17">
            <a:extLst>
              <a:ext uri="{FF2B5EF4-FFF2-40B4-BE49-F238E27FC236}">
                <a16:creationId xmlns:a16="http://schemas.microsoft.com/office/drawing/2014/main" id="{DA56DD40-A06A-D04E-95BB-2547DDE86A0B}"/>
              </a:ext>
            </a:extLst>
          </p:cNvPr>
          <p:cNvSpPr/>
          <p:nvPr userDrawn="1"/>
        </p:nvSpPr>
        <p:spPr>
          <a:xfrm>
            <a:off x="2038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02 </a:t>
            </a:r>
            <a:r>
              <a:rPr kumimoji="1" lang="zh-CN" altLang="en-US" sz="1400" dirty="0">
                <a:solidFill>
                  <a:srgbClr val="002060"/>
                </a:solidFill>
                <a:latin typeface="BiauKaiTC" panose="03000500000000000000" pitchFamily="66" charset="-120"/>
                <a:ea typeface="BiauKaiTC" panose="03000500000000000000" pitchFamily="66" charset="-120"/>
              </a:rPr>
              <a:t>文獻回顧</a:t>
            </a:r>
            <a:endParaRPr kumimoji="1" lang="zh-TW" altLang="en-US" sz="1400" dirty="0">
              <a:solidFill>
                <a:srgbClr val="002060"/>
              </a:solidFill>
            </a:endParaRPr>
          </a:p>
        </p:txBody>
      </p:sp>
      <p:sp>
        <p:nvSpPr>
          <p:cNvPr id="19" name="矩形 18">
            <a:extLst>
              <a:ext uri="{FF2B5EF4-FFF2-40B4-BE49-F238E27FC236}">
                <a16:creationId xmlns:a16="http://schemas.microsoft.com/office/drawing/2014/main" id="{BAF604D6-6E56-184A-93BC-6042CA9C954D}"/>
              </a:ext>
            </a:extLst>
          </p:cNvPr>
          <p:cNvSpPr/>
          <p:nvPr userDrawn="1"/>
        </p:nvSpPr>
        <p:spPr>
          <a:xfrm>
            <a:off x="4072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03 </a:t>
            </a:r>
            <a:r>
              <a:rPr kumimoji="1" lang="zh-CN" altLang="en-US" sz="1400" dirty="0">
                <a:solidFill>
                  <a:srgbClr val="002060"/>
                </a:solidFill>
                <a:latin typeface="BiauKaiTC" panose="03000500000000000000" pitchFamily="66" charset="-120"/>
                <a:ea typeface="BiauKaiTC" panose="03000500000000000000" pitchFamily="66" charset="-120"/>
              </a:rPr>
              <a:t>模型介紹</a:t>
            </a:r>
            <a:endParaRPr kumimoji="1" lang="zh-TW" altLang="en-US" sz="1400" dirty="0">
              <a:solidFill>
                <a:srgbClr val="002060"/>
              </a:solidFill>
            </a:endParaRPr>
          </a:p>
        </p:txBody>
      </p:sp>
      <p:sp>
        <p:nvSpPr>
          <p:cNvPr id="20" name="矩形 19">
            <a:extLst>
              <a:ext uri="{FF2B5EF4-FFF2-40B4-BE49-F238E27FC236}">
                <a16:creationId xmlns:a16="http://schemas.microsoft.com/office/drawing/2014/main" id="{B222FCA5-F8C1-0C49-92F2-1421967392E1}"/>
              </a:ext>
            </a:extLst>
          </p:cNvPr>
          <p:cNvSpPr/>
          <p:nvPr userDrawn="1"/>
        </p:nvSpPr>
        <p:spPr>
          <a:xfrm>
            <a:off x="6106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04 </a:t>
            </a:r>
            <a:r>
              <a:rPr kumimoji="1" lang="zh-TW" altLang="en-US" sz="1400" dirty="0">
                <a:solidFill>
                  <a:srgbClr val="002060"/>
                </a:solidFill>
                <a:latin typeface="BiauKaiTC" panose="03000500000000000000" pitchFamily="66" charset="-120"/>
                <a:ea typeface="BiauKaiTC" panose="03000500000000000000" pitchFamily="66" charset="-120"/>
              </a:rPr>
              <a:t>蒙地卡羅模擬</a:t>
            </a:r>
            <a:endParaRPr kumimoji="1" lang="zh-TW" altLang="en-US" sz="1400" dirty="0">
              <a:solidFill>
                <a:srgbClr val="002060"/>
              </a:solidFill>
            </a:endParaRPr>
          </a:p>
        </p:txBody>
      </p:sp>
      <p:sp>
        <p:nvSpPr>
          <p:cNvPr id="27" name="矩形 26">
            <a:extLst>
              <a:ext uri="{FF2B5EF4-FFF2-40B4-BE49-F238E27FC236}">
                <a16:creationId xmlns:a16="http://schemas.microsoft.com/office/drawing/2014/main" id="{9109DF5E-C1DC-744F-8F57-0B968F3FD586}"/>
              </a:ext>
            </a:extLst>
          </p:cNvPr>
          <p:cNvSpPr/>
          <p:nvPr userDrawn="1"/>
        </p:nvSpPr>
        <p:spPr>
          <a:xfrm>
            <a:off x="8140184" y="6629400"/>
            <a:ext cx="1807684"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05 </a:t>
            </a:r>
            <a:r>
              <a:rPr kumimoji="1" lang="zh-TW" altLang="en-US" sz="1400" dirty="0">
                <a:solidFill>
                  <a:srgbClr val="002060"/>
                </a:solidFill>
                <a:latin typeface="BiauKaiTC" panose="03000500000000000000" pitchFamily="66" charset="-120"/>
                <a:ea typeface="BiauKaiTC" panose="03000500000000000000" pitchFamily="66" charset="-120"/>
              </a:rPr>
              <a:t>實例分析</a:t>
            </a:r>
            <a:endParaRPr kumimoji="1" lang="zh-TW" altLang="en-US" sz="1400" dirty="0">
              <a:solidFill>
                <a:srgbClr val="002060"/>
              </a:solidFill>
            </a:endParaRPr>
          </a:p>
        </p:txBody>
      </p:sp>
      <p:sp>
        <p:nvSpPr>
          <p:cNvPr id="28" name="矩形 27">
            <a:extLst>
              <a:ext uri="{FF2B5EF4-FFF2-40B4-BE49-F238E27FC236}">
                <a16:creationId xmlns:a16="http://schemas.microsoft.com/office/drawing/2014/main" id="{B1C48CAF-228F-C546-8ED8-1FB46B86CB2D}"/>
              </a:ext>
            </a:extLst>
          </p:cNvPr>
          <p:cNvSpPr/>
          <p:nvPr userDrawn="1"/>
        </p:nvSpPr>
        <p:spPr>
          <a:xfrm>
            <a:off x="9947868" y="6629400"/>
            <a:ext cx="2239948"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06 </a:t>
            </a:r>
            <a:r>
              <a:rPr kumimoji="1" lang="zh-TW" altLang="en-US" sz="1400" dirty="0">
                <a:solidFill>
                  <a:srgbClr val="002060"/>
                </a:solidFill>
                <a:latin typeface="BiauKaiTC" panose="03000500000000000000" pitchFamily="66" charset="-120"/>
                <a:ea typeface="BiauKaiTC" panose="03000500000000000000" pitchFamily="66" charset="-120"/>
              </a:rPr>
              <a:t>結論與未來方向</a:t>
            </a:r>
            <a:endParaRPr kumimoji="1" lang="zh-TW" altLang="en-US" sz="1400" dirty="0">
              <a:solidFill>
                <a:srgbClr val="002060"/>
              </a:solidFill>
            </a:endParaRPr>
          </a:p>
        </p:txBody>
      </p:sp>
      <p:sp>
        <p:nvSpPr>
          <p:cNvPr id="29" name="矩形 28">
            <a:extLst>
              <a:ext uri="{FF2B5EF4-FFF2-40B4-BE49-F238E27FC236}">
                <a16:creationId xmlns:a16="http://schemas.microsoft.com/office/drawing/2014/main" id="{1FB2A33B-3B3C-5345-AFCD-2D8605634B0F}"/>
              </a:ext>
            </a:extLst>
          </p:cNvPr>
          <p:cNvSpPr/>
          <p:nvPr userDrawn="1"/>
        </p:nvSpPr>
        <p:spPr>
          <a:xfrm>
            <a:off x="4183" y="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01 </a:t>
            </a:r>
            <a:r>
              <a:rPr kumimoji="1" lang="zh-CN" altLang="en-US" sz="1400" dirty="0">
                <a:solidFill>
                  <a:srgbClr val="002060"/>
                </a:solidFill>
                <a:latin typeface="BiauKaiTC" panose="03000500000000000000" pitchFamily="66" charset="-120"/>
                <a:ea typeface="BiauKaiTC" panose="03000500000000000000" pitchFamily="66" charset="-120"/>
              </a:rPr>
              <a:t>緒論</a:t>
            </a:r>
            <a:endParaRPr kumimoji="1" lang="zh-TW" altLang="en-US" sz="1400" dirty="0">
              <a:solidFill>
                <a:srgbClr val="002060"/>
              </a:solidFill>
              <a:latin typeface="BiauKaiTC" panose="03000500000000000000" pitchFamily="66" charset="-120"/>
              <a:ea typeface="BiauKaiTC" panose="03000500000000000000" pitchFamily="66" charset="-120"/>
            </a:endParaRPr>
          </a:p>
        </p:txBody>
      </p:sp>
      <p:sp>
        <p:nvSpPr>
          <p:cNvPr id="30" name="矩形 29">
            <a:extLst>
              <a:ext uri="{FF2B5EF4-FFF2-40B4-BE49-F238E27FC236}">
                <a16:creationId xmlns:a16="http://schemas.microsoft.com/office/drawing/2014/main" id="{C48F7C12-EF92-F142-91FC-8C13796B1413}"/>
              </a:ext>
            </a:extLst>
          </p:cNvPr>
          <p:cNvSpPr/>
          <p:nvPr userDrawn="1"/>
        </p:nvSpPr>
        <p:spPr>
          <a:xfrm>
            <a:off x="2042368" y="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02 </a:t>
            </a:r>
            <a:r>
              <a:rPr kumimoji="1" lang="zh-CN" altLang="en-US" sz="1400" dirty="0">
                <a:solidFill>
                  <a:srgbClr val="002060"/>
                </a:solidFill>
                <a:latin typeface="BiauKaiTC" panose="03000500000000000000" pitchFamily="66" charset="-120"/>
                <a:ea typeface="BiauKaiTC" panose="03000500000000000000" pitchFamily="66" charset="-120"/>
              </a:rPr>
              <a:t>文獻回顧</a:t>
            </a:r>
            <a:endParaRPr kumimoji="1" lang="zh-TW" altLang="en-US" sz="1400" dirty="0">
              <a:solidFill>
                <a:srgbClr val="002060"/>
              </a:solidFill>
            </a:endParaRPr>
          </a:p>
        </p:txBody>
      </p:sp>
      <p:sp>
        <p:nvSpPr>
          <p:cNvPr id="31" name="矩形 30">
            <a:extLst>
              <a:ext uri="{FF2B5EF4-FFF2-40B4-BE49-F238E27FC236}">
                <a16:creationId xmlns:a16="http://schemas.microsoft.com/office/drawing/2014/main" id="{91FA5D68-9482-9D4B-B7E1-6852588D139A}"/>
              </a:ext>
            </a:extLst>
          </p:cNvPr>
          <p:cNvSpPr/>
          <p:nvPr userDrawn="1"/>
        </p:nvSpPr>
        <p:spPr>
          <a:xfrm>
            <a:off x="4076368" y="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03 </a:t>
            </a:r>
            <a:r>
              <a:rPr kumimoji="1" lang="zh-CN" altLang="en-US" sz="1400" dirty="0">
                <a:solidFill>
                  <a:srgbClr val="002060"/>
                </a:solidFill>
                <a:latin typeface="BiauKaiTC" panose="03000500000000000000" pitchFamily="66" charset="-120"/>
                <a:ea typeface="BiauKaiTC" panose="03000500000000000000" pitchFamily="66" charset="-120"/>
              </a:rPr>
              <a:t>模型介紹</a:t>
            </a:r>
            <a:endParaRPr kumimoji="1" lang="zh-TW" altLang="en-US" sz="1400" dirty="0">
              <a:solidFill>
                <a:srgbClr val="002060"/>
              </a:solidFill>
            </a:endParaRPr>
          </a:p>
        </p:txBody>
      </p:sp>
      <p:sp>
        <p:nvSpPr>
          <p:cNvPr id="32" name="矩形 31">
            <a:extLst>
              <a:ext uri="{FF2B5EF4-FFF2-40B4-BE49-F238E27FC236}">
                <a16:creationId xmlns:a16="http://schemas.microsoft.com/office/drawing/2014/main" id="{07EBAEE4-F50E-914A-B9CD-DC6863C6240E}"/>
              </a:ext>
            </a:extLst>
          </p:cNvPr>
          <p:cNvSpPr/>
          <p:nvPr userDrawn="1"/>
        </p:nvSpPr>
        <p:spPr>
          <a:xfrm>
            <a:off x="6110368" y="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04 </a:t>
            </a:r>
            <a:r>
              <a:rPr kumimoji="1" lang="zh-TW" altLang="en-US" sz="1400" dirty="0">
                <a:solidFill>
                  <a:srgbClr val="002060"/>
                </a:solidFill>
                <a:latin typeface="BiauKaiTC" panose="03000500000000000000" pitchFamily="66" charset="-120"/>
                <a:ea typeface="BiauKaiTC" panose="03000500000000000000" pitchFamily="66" charset="-120"/>
              </a:rPr>
              <a:t>蒙地卡羅模擬</a:t>
            </a:r>
            <a:endParaRPr kumimoji="1" lang="zh-TW" altLang="en-US" sz="1400" dirty="0">
              <a:solidFill>
                <a:srgbClr val="002060"/>
              </a:solidFill>
            </a:endParaRPr>
          </a:p>
        </p:txBody>
      </p:sp>
      <p:sp>
        <p:nvSpPr>
          <p:cNvPr id="33" name="矩形 32">
            <a:extLst>
              <a:ext uri="{FF2B5EF4-FFF2-40B4-BE49-F238E27FC236}">
                <a16:creationId xmlns:a16="http://schemas.microsoft.com/office/drawing/2014/main" id="{01C0B00B-A9BA-A140-AFFA-8D4669040651}"/>
              </a:ext>
            </a:extLst>
          </p:cNvPr>
          <p:cNvSpPr/>
          <p:nvPr userDrawn="1"/>
        </p:nvSpPr>
        <p:spPr>
          <a:xfrm>
            <a:off x="8144368" y="0"/>
            <a:ext cx="1807684"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05 </a:t>
            </a:r>
            <a:r>
              <a:rPr kumimoji="1" lang="zh-TW" altLang="en-US" sz="1400" dirty="0">
                <a:solidFill>
                  <a:srgbClr val="002060"/>
                </a:solidFill>
                <a:latin typeface="BiauKaiTC" panose="03000500000000000000" pitchFamily="66" charset="-120"/>
                <a:ea typeface="BiauKaiTC" panose="03000500000000000000" pitchFamily="66" charset="-120"/>
              </a:rPr>
              <a:t>實例分析</a:t>
            </a:r>
            <a:endParaRPr kumimoji="1" lang="zh-TW" altLang="en-US" sz="1400" dirty="0">
              <a:solidFill>
                <a:srgbClr val="002060"/>
              </a:solidFill>
            </a:endParaRPr>
          </a:p>
        </p:txBody>
      </p:sp>
      <p:sp>
        <p:nvSpPr>
          <p:cNvPr id="34" name="矩形 33">
            <a:extLst>
              <a:ext uri="{FF2B5EF4-FFF2-40B4-BE49-F238E27FC236}">
                <a16:creationId xmlns:a16="http://schemas.microsoft.com/office/drawing/2014/main" id="{59B9679F-CD71-0643-A81F-969A753A1D53}"/>
              </a:ext>
            </a:extLst>
          </p:cNvPr>
          <p:cNvSpPr/>
          <p:nvPr userDrawn="1"/>
        </p:nvSpPr>
        <p:spPr>
          <a:xfrm>
            <a:off x="9952052" y="0"/>
            <a:ext cx="2239948"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06 </a:t>
            </a:r>
            <a:r>
              <a:rPr kumimoji="1" lang="zh-TW" altLang="en-US" sz="1400" dirty="0">
                <a:solidFill>
                  <a:srgbClr val="002060"/>
                </a:solidFill>
                <a:latin typeface="BiauKaiTC" panose="03000500000000000000" pitchFamily="66" charset="-120"/>
                <a:ea typeface="BiauKaiTC" panose="03000500000000000000" pitchFamily="66" charset="-120"/>
              </a:rPr>
              <a:t>結論與未來方向</a:t>
            </a:r>
            <a:endParaRPr kumimoji="1" lang="zh-TW" altLang="en-US" sz="1400" dirty="0">
              <a:solidFill>
                <a:srgbClr val="002060"/>
              </a:solidFill>
            </a:endParaRPr>
          </a:p>
        </p:txBody>
      </p:sp>
    </p:spTree>
    <p:extLst>
      <p:ext uri="{BB962C8B-B14F-4D97-AF65-F5344CB8AC3E}">
        <p14:creationId xmlns:p14="http://schemas.microsoft.com/office/powerpoint/2010/main" val="3542762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5091038-ACDE-1848-9A9E-AE528E357085}"/>
              </a:ext>
            </a:extLst>
          </p:cNvPr>
          <p:cNvSpPr/>
          <p:nvPr userDrawn="1"/>
        </p:nvSpPr>
        <p:spPr>
          <a:xfrm>
            <a:off x="-1"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01 </a:t>
            </a:r>
            <a:r>
              <a:rPr kumimoji="1" lang="zh-CN" altLang="en-US" sz="1400" dirty="0">
                <a:solidFill>
                  <a:srgbClr val="002060"/>
                </a:solidFill>
                <a:latin typeface="BiauKaiTC" panose="03000500000000000000" pitchFamily="66" charset="-120"/>
                <a:ea typeface="BiauKaiTC" panose="03000500000000000000" pitchFamily="66" charset="-120"/>
              </a:rPr>
              <a:t>緒論</a:t>
            </a:r>
            <a:endParaRPr kumimoji="1" lang="zh-TW" altLang="en-US" sz="1400" dirty="0">
              <a:solidFill>
                <a:srgbClr val="002060"/>
              </a:solidFill>
              <a:latin typeface="BiauKaiTC" panose="03000500000000000000" pitchFamily="66" charset="-120"/>
              <a:ea typeface="BiauKaiTC" panose="03000500000000000000" pitchFamily="66" charset="-120"/>
            </a:endParaRPr>
          </a:p>
        </p:txBody>
      </p:sp>
      <p:sp>
        <p:nvSpPr>
          <p:cNvPr id="9" name="矩形 8">
            <a:extLst>
              <a:ext uri="{FF2B5EF4-FFF2-40B4-BE49-F238E27FC236}">
                <a16:creationId xmlns:a16="http://schemas.microsoft.com/office/drawing/2014/main" id="{428C3DF2-5925-734B-9CF7-310AE93E20EC}"/>
              </a:ext>
            </a:extLst>
          </p:cNvPr>
          <p:cNvSpPr/>
          <p:nvPr userDrawn="1"/>
        </p:nvSpPr>
        <p:spPr>
          <a:xfrm>
            <a:off x="2038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02 </a:t>
            </a:r>
            <a:r>
              <a:rPr kumimoji="1" lang="zh-CN" altLang="en-US" sz="1400" dirty="0">
                <a:solidFill>
                  <a:srgbClr val="002060"/>
                </a:solidFill>
                <a:latin typeface="BiauKaiTC" panose="03000500000000000000" pitchFamily="66" charset="-120"/>
                <a:ea typeface="BiauKaiTC" panose="03000500000000000000" pitchFamily="66" charset="-120"/>
              </a:rPr>
              <a:t>文獻回顧</a:t>
            </a:r>
            <a:endParaRPr kumimoji="1" lang="zh-TW" altLang="en-US" sz="1400" dirty="0">
              <a:solidFill>
                <a:srgbClr val="002060"/>
              </a:solidFill>
            </a:endParaRPr>
          </a:p>
        </p:txBody>
      </p:sp>
      <p:sp>
        <p:nvSpPr>
          <p:cNvPr id="10" name="矩形 9">
            <a:extLst>
              <a:ext uri="{FF2B5EF4-FFF2-40B4-BE49-F238E27FC236}">
                <a16:creationId xmlns:a16="http://schemas.microsoft.com/office/drawing/2014/main" id="{56317969-73E5-DE4F-AC5E-7368C68F37B6}"/>
              </a:ext>
            </a:extLst>
          </p:cNvPr>
          <p:cNvSpPr/>
          <p:nvPr userDrawn="1"/>
        </p:nvSpPr>
        <p:spPr>
          <a:xfrm>
            <a:off x="4072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03 </a:t>
            </a:r>
            <a:r>
              <a:rPr kumimoji="1" lang="zh-CN" altLang="en-US" sz="1400" dirty="0">
                <a:solidFill>
                  <a:srgbClr val="002060"/>
                </a:solidFill>
                <a:latin typeface="BiauKaiTC" panose="03000500000000000000" pitchFamily="66" charset="-120"/>
                <a:ea typeface="BiauKaiTC" panose="03000500000000000000" pitchFamily="66" charset="-120"/>
              </a:rPr>
              <a:t>模型介紹</a:t>
            </a:r>
            <a:endParaRPr kumimoji="1" lang="zh-TW" altLang="en-US" sz="1400" dirty="0">
              <a:solidFill>
                <a:srgbClr val="002060"/>
              </a:solidFill>
            </a:endParaRPr>
          </a:p>
        </p:txBody>
      </p:sp>
      <p:sp>
        <p:nvSpPr>
          <p:cNvPr id="11" name="矩形 10">
            <a:extLst>
              <a:ext uri="{FF2B5EF4-FFF2-40B4-BE49-F238E27FC236}">
                <a16:creationId xmlns:a16="http://schemas.microsoft.com/office/drawing/2014/main" id="{F15820A4-2DAB-AA44-80EC-54D499947078}"/>
              </a:ext>
            </a:extLst>
          </p:cNvPr>
          <p:cNvSpPr/>
          <p:nvPr userDrawn="1"/>
        </p:nvSpPr>
        <p:spPr>
          <a:xfrm>
            <a:off x="6106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04 </a:t>
            </a:r>
            <a:r>
              <a:rPr kumimoji="1" lang="zh-TW" altLang="en-US" sz="1400" dirty="0">
                <a:solidFill>
                  <a:srgbClr val="002060"/>
                </a:solidFill>
                <a:latin typeface="BiauKaiTC" panose="03000500000000000000" pitchFamily="66" charset="-120"/>
                <a:ea typeface="BiauKaiTC" panose="03000500000000000000" pitchFamily="66" charset="-120"/>
              </a:rPr>
              <a:t>蒙地卡羅模擬</a:t>
            </a:r>
            <a:endParaRPr kumimoji="1" lang="zh-TW" altLang="en-US" sz="1400" dirty="0">
              <a:solidFill>
                <a:srgbClr val="002060"/>
              </a:solidFill>
            </a:endParaRPr>
          </a:p>
        </p:txBody>
      </p:sp>
      <p:sp>
        <p:nvSpPr>
          <p:cNvPr id="18" name="矩形 17">
            <a:extLst>
              <a:ext uri="{FF2B5EF4-FFF2-40B4-BE49-F238E27FC236}">
                <a16:creationId xmlns:a16="http://schemas.microsoft.com/office/drawing/2014/main" id="{7DAFE7FE-F646-C644-BA2A-8718500BD3CB}"/>
              </a:ext>
            </a:extLst>
          </p:cNvPr>
          <p:cNvSpPr/>
          <p:nvPr userDrawn="1"/>
        </p:nvSpPr>
        <p:spPr>
          <a:xfrm>
            <a:off x="8140184" y="6629400"/>
            <a:ext cx="1807684"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05 </a:t>
            </a:r>
            <a:r>
              <a:rPr kumimoji="1" lang="zh-TW" altLang="en-US" sz="1400" dirty="0">
                <a:solidFill>
                  <a:srgbClr val="002060"/>
                </a:solidFill>
                <a:latin typeface="BiauKaiTC" panose="03000500000000000000" pitchFamily="66" charset="-120"/>
                <a:ea typeface="BiauKaiTC" panose="03000500000000000000" pitchFamily="66" charset="-120"/>
              </a:rPr>
              <a:t>實例分析</a:t>
            </a:r>
            <a:endParaRPr kumimoji="1" lang="zh-TW" altLang="en-US" sz="1400" dirty="0">
              <a:solidFill>
                <a:srgbClr val="002060"/>
              </a:solidFill>
            </a:endParaRPr>
          </a:p>
        </p:txBody>
      </p:sp>
      <p:sp>
        <p:nvSpPr>
          <p:cNvPr id="19" name="矩形 18">
            <a:extLst>
              <a:ext uri="{FF2B5EF4-FFF2-40B4-BE49-F238E27FC236}">
                <a16:creationId xmlns:a16="http://schemas.microsoft.com/office/drawing/2014/main" id="{6A8C2888-86A4-5949-9A6C-CD2B42368861}"/>
              </a:ext>
            </a:extLst>
          </p:cNvPr>
          <p:cNvSpPr/>
          <p:nvPr userDrawn="1"/>
        </p:nvSpPr>
        <p:spPr>
          <a:xfrm>
            <a:off x="9947868" y="6629400"/>
            <a:ext cx="2239948"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06 </a:t>
            </a:r>
            <a:r>
              <a:rPr kumimoji="1" lang="zh-TW" altLang="en-US" sz="1400" dirty="0">
                <a:solidFill>
                  <a:srgbClr val="002060"/>
                </a:solidFill>
                <a:latin typeface="BiauKaiTC" panose="03000500000000000000" pitchFamily="66" charset="-120"/>
                <a:ea typeface="BiauKaiTC" panose="03000500000000000000" pitchFamily="66" charset="-120"/>
              </a:rPr>
              <a:t>結論與未來方向</a:t>
            </a:r>
            <a:endParaRPr kumimoji="1" lang="zh-TW" altLang="en-US" sz="1400" dirty="0">
              <a:solidFill>
                <a:srgbClr val="002060"/>
              </a:solidFill>
            </a:endParaRPr>
          </a:p>
        </p:txBody>
      </p:sp>
      <p:sp>
        <p:nvSpPr>
          <p:cNvPr id="20" name="Google Shape;387;p28">
            <a:extLst>
              <a:ext uri="{FF2B5EF4-FFF2-40B4-BE49-F238E27FC236}">
                <a16:creationId xmlns:a16="http://schemas.microsoft.com/office/drawing/2014/main" id="{BD56A240-F743-EF47-8C62-94D324F55348}"/>
              </a:ext>
            </a:extLst>
          </p:cNvPr>
          <p:cNvSpPr txBox="1">
            <a:spLocks/>
          </p:cNvSpPr>
          <p:nvPr userDrawn="1"/>
        </p:nvSpPr>
        <p:spPr>
          <a:xfrm>
            <a:off x="519975" y="359299"/>
            <a:ext cx="2156550"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2404670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8076794-5B2D-BE46-99E9-35499633F7B6}"/>
              </a:ext>
            </a:extLst>
          </p:cNvPr>
          <p:cNvSpPr/>
          <p:nvPr userDrawn="1"/>
        </p:nvSpPr>
        <p:spPr>
          <a:xfrm>
            <a:off x="-1" y="6629400"/>
            <a:ext cx="2034000" cy="22860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01 </a:t>
            </a:r>
            <a:r>
              <a:rPr kumimoji="1" lang="zh-CN" altLang="en-US" sz="1400" dirty="0">
                <a:solidFill>
                  <a:srgbClr val="002060"/>
                </a:solidFill>
                <a:latin typeface="BiauKaiTC" panose="03000500000000000000" pitchFamily="66" charset="-120"/>
                <a:ea typeface="BiauKaiTC" panose="03000500000000000000" pitchFamily="66" charset="-120"/>
              </a:rPr>
              <a:t>緒論</a:t>
            </a:r>
            <a:endParaRPr kumimoji="1" lang="zh-TW" altLang="en-US" sz="1400" dirty="0">
              <a:solidFill>
                <a:srgbClr val="002060"/>
              </a:solidFill>
              <a:latin typeface="BiauKaiTC" panose="03000500000000000000" pitchFamily="66" charset="-120"/>
              <a:ea typeface="BiauKaiTC" panose="03000500000000000000" pitchFamily="66" charset="-120"/>
            </a:endParaRPr>
          </a:p>
        </p:txBody>
      </p:sp>
      <p:sp>
        <p:nvSpPr>
          <p:cNvPr id="3" name="矩形 2">
            <a:extLst>
              <a:ext uri="{FF2B5EF4-FFF2-40B4-BE49-F238E27FC236}">
                <a16:creationId xmlns:a16="http://schemas.microsoft.com/office/drawing/2014/main" id="{1C11E5C1-0DA9-BC4B-9959-8E68F0613A51}"/>
              </a:ext>
            </a:extLst>
          </p:cNvPr>
          <p:cNvSpPr/>
          <p:nvPr userDrawn="1"/>
        </p:nvSpPr>
        <p:spPr>
          <a:xfrm>
            <a:off x="2038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02 </a:t>
            </a:r>
            <a:r>
              <a:rPr kumimoji="1" lang="zh-CN" altLang="en-US" sz="1400" dirty="0">
                <a:solidFill>
                  <a:schemeClr val="bg1"/>
                </a:solidFill>
                <a:latin typeface="BiauKaiTC" panose="03000500000000000000" pitchFamily="66" charset="-120"/>
                <a:ea typeface="BiauKaiTC" panose="03000500000000000000" pitchFamily="66" charset="-120"/>
              </a:rPr>
              <a:t>文獻回顧</a:t>
            </a:r>
            <a:endParaRPr kumimoji="1" lang="zh-TW" altLang="en-US" sz="1400" dirty="0">
              <a:solidFill>
                <a:schemeClr val="bg1"/>
              </a:solidFill>
            </a:endParaRPr>
          </a:p>
        </p:txBody>
      </p:sp>
      <p:sp>
        <p:nvSpPr>
          <p:cNvPr id="4" name="矩形 3">
            <a:extLst>
              <a:ext uri="{FF2B5EF4-FFF2-40B4-BE49-F238E27FC236}">
                <a16:creationId xmlns:a16="http://schemas.microsoft.com/office/drawing/2014/main" id="{970A1468-C590-FB41-9D17-64ACE82BDEFD}"/>
              </a:ext>
            </a:extLst>
          </p:cNvPr>
          <p:cNvSpPr/>
          <p:nvPr userDrawn="1"/>
        </p:nvSpPr>
        <p:spPr>
          <a:xfrm>
            <a:off x="4072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03 </a:t>
            </a:r>
            <a:r>
              <a:rPr kumimoji="1" lang="zh-CN" altLang="en-US" sz="1400" dirty="0">
                <a:solidFill>
                  <a:schemeClr val="bg1"/>
                </a:solidFill>
                <a:latin typeface="BiauKaiTC" panose="03000500000000000000" pitchFamily="66" charset="-120"/>
                <a:ea typeface="BiauKaiTC" panose="03000500000000000000" pitchFamily="66" charset="-120"/>
              </a:rPr>
              <a:t>模型介紹</a:t>
            </a:r>
            <a:endParaRPr kumimoji="1" lang="zh-TW" altLang="en-US" sz="1400" dirty="0">
              <a:solidFill>
                <a:schemeClr val="bg1"/>
              </a:solidFill>
            </a:endParaRPr>
          </a:p>
        </p:txBody>
      </p:sp>
      <p:sp>
        <p:nvSpPr>
          <p:cNvPr id="5" name="矩形 4">
            <a:extLst>
              <a:ext uri="{FF2B5EF4-FFF2-40B4-BE49-F238E27FC236}">
                <a16:creationId xmlns:a16="http://schemas.microsoft.com/office/drawing/2014/main" id="{755FBE0C-33C0-F946-B4F6-8AA2099E5E7F}"/>
              </a:ext>
            </a:extLst>
          </p:cNvPr>
          <p:cNvSpPr/>
          <p:nvPr userDrawn="1"/>
        </p:nvSpPr>
        <p:spPr>
          <a:xfrm>
            <a:off x="6106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04 </a:t>
            </a:r>
            <a:r>
              <a:rPr kumimoji="1" lang="zh-TW" altLang="en-US" sz="1400" dirty="0">
                <a:solidFill>
                  <a:schemeClr val="bg1"/>
                </a:solidFill>
                <a:latin typeface="BiauKaiTC" panose="03000500000000000000" pitchFamily="66" charset="-120"/>
                <a:ea typeface="BiauKaiTC" panose="03000500000000000000" pitchFamily="66" charset="-120"/>
              </a:rPr>
              <a:t>蒙地卡羅模擬</a:t>
            </a:r>
            <a:endParaRPr kumimoji="1" lang="zh-TW" altLang="en-US" sz="1400" dirty="0">
              <a:solidFill>
                <a:schemeClr val="bg1"/>
              </a:solidFill>
            </a:endParaRPr>
          </a:p>
        </p:txBody>
      </p:sp>
      <p:sp>
        <p:nvSpPr>
          <p:cNvPr id="6" name="矩形 5">
            <a:extLst>
              <a:ext uri="{FF2B5EF4-FFF2-40B4-BE49-F238E27FC236}">
                <a16:creationId xmlns:a16="http://schemas.microsoft.com/office/drawing/2014/main" id="{01A07A7C-B854-674D-BBD5-A0F59E4AFF5D}"/>
              </a:ext>
            </a:extLst>
          </p:cNvPr>
          <p:cNvSpPr/>
          <p:nvPr userDrawn="1"/>
        </p:nvSpPr>
        <p:spPr>
          <a:xfrm>
            <a:off x="8140184" y="6629400"/>
            <a:ext cx="1807684"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05 </a:t>
            </a:r>
            <a:r>
              <a:rPr kumimoji="1" lang="zh-TW" altLang="en-US" sz="1400" dirty="0">
                <a:solidFill>
                  <a:schemeClr val="bg1"/>
                </a:solidFill>
                <a:latin typeface="BiauKaiTC" panose="03000500000000000000" pitchFamily="66" charset="-120"/>
                <a:ea typeface="BiauKaiTC" panose="03000500000000000000" pitchFamily="66" charset="-120"/>
              </a:rPr>
              <a:t>實例分析</a:t>
            </a:r>
            <a:endParaRPr kumimoji="1" lang="zh-TW" altLang="en-US" sz="1400" dirty="0">
              <a:solidFill>
                <a:schemeClr val="bg1"/>
              </a:solidFill>
            </a:endParaRPr>
          </a:p>
        </p:txBody>
      </p:sp>
      <p:sp>
        <p:nvSpPr>
          <p:cNvPr id="7" name="矩形 6">
            <a:extLst>
              <a:ext uri="{FF2B5EF4-FFF2-40B4-BE49-F238E27FC236}">
                <a16:creationId xmlns:a16="http://schemas.microsoft.com/office/drawing/2014/main" id="{CF2E9FC8-5FCA-5442-AC3B-8F2F5108E7EF}"/>
              </a:ext>
            </a:extLst>
          </p:cNvPr>
          <p:cNvSpPr/>
          <p:nvPr userDrawn="1"/>
        </p:nvSpPr>
        <p:spPr>
          <a:xfrm>
            <a:off x="9947868" y="6629400"/>
            <a:ext cx="2239948"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06 </a:t>
            </a:r>
            <a:r>
              <a:rPr kumimoji="1" lang="zh-TW" altLang="en-US" sz="1400" dirty="0">
                <a:solidFill>
                  <a:schemeClr val="bg1"/>
                </a:solidFill>
                <a:latin typeface="BiauKaiTC" panose="03000500000000000000" pitchFamily="66" charset="-120"/>
                <a:ea typeface="BiauKaiTC" panose="03000500000000000000" pitchFamily="66" charset="-120"/>
              </a:rPr>
              <a:t>結論與未來方向</a:t>
            </a:r>
            <a:endParaRPr kumimoji="1" lang="zh-TW" altLang="en-US" sz="1400" dirty="0">
              <a:solidFill>
                <a:schemeClr val="bg1"/>
              </a:solidFill>
            </a:endParaRPr>
          </a:p>
        </p:txBody>
      </p:sp>
      <p:sp>
        <p:nvSpPr>
          <p:cNvPr id="8" name="文字方塊 7">
            <a:extLst>
              <a:ext uri="{FF2B5EF4-FFF2-40B4-BE49-F238E27FC236}">
                <a16:creationId xmlns:a16="http://schemas.microsoft.com/office/drawing/2014/main" id="{E32AED72-0742-E749-97C1-3E3FD56DFABF}"/>
              </a:ext>
            </a:extLst>
          </p:cNvPr>
          <p:cNvSpPr txBox="1"/>
          <p:nvPr userDrawn="1"/>
        </p:nvSpPr>
        <p:spPr>
          <a:xfrm>
            <a:off x="11563109" y="6146157"/>
            <a:ext cx="518091" cy="430887"/>
          </a:xfrm>
          <a:prstGeom prst="rect">
            <a:avLst/>
          </a:prstGeom>
          <a:noFill/>
        </p:spPr>
        <p:txBody>
          <a:bodyPr wrap="none" rtlCol="0">
            <a:spAutoFit/>
          </a:bodyPr>
          <a:lstStyle/>
          <a:p>
            <a:fld id="{7D439195-2322-A54F-9165-7F6B79D26BB2}" type="slidenum">
              <a:rPr kumimoji="1" lang="zh-TW" altLang="en-US" sz="2200" smtClean="0"/>
              <a:t>‹#›</a:t>
            </a:fld>
            <a:endParaRPr kumimoji="1" lang="zh-TW" altLang="en-US" sz="2200" dirty="0"/>
          </a:p>
        </p:txBody>
      </p:sp>
    </p:spTree>
    <p:extLst>
      <p:ext uri="{BB962C8B-B14F-4D97-AF65-F5344CB8AC3E}">
        <p14:creationId xmlns:p14="http://schemas.microsoft.com/office/powerpoint/2010/main" val="343813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31314D5-81BE-4747-A4CB-B9B08E145597}"/>
              </a:ext>
            </a:extLst>
          </p:cNvPr>
          <p:cNvSpPr/>
          <p:nvPr userDrawn="1"/>
        </p:nvSpPr>
        <p:spPr>
          <a:xfrm>
            <a:off x="-1"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01 </a:t>
            </a:r>
            <a:r>
              <a:rPr kumimoji="1" lang="zh-CN" altLang="en-US" sz="1400" dirty="0">
                <a:solidFill>
                  <a:schemeClr val="bg1"/>
                </a:solidFill>
                <a:latin typeface="BiauKaiTC" panose="03000500000000000000" pitchFamily="66" charset="-120"/>
                <a:ea typeface="BiauKaiTC" panose="03000500000000000000" pitchFamily="66" charset="-120"/>
              </a:rPr>
              <a:t>緒論</a:t>
            </a:r>
            <a:endParaRPr kumimoji="1" lang="zh-TW" altLang="en-US" sz="1400" dirty="0">
              <a:solidFill>
                <a:schemeClr val="bg1"/>
              </a:solidFill>
              <a:latin typeface="BiauKaiTC" panose="03000500000000000000" pitchFamily="66" charset="-120"/>
              <a:ea typeface="BiauKaiTC" panose="03000500000000000000" pitchFamily="66" charset="-120"/>
            </a:endParaRPr>
          </a:p>
        </p:txBody>
      </p:sp>
      <p:sp>
        <p:nvSpPr>
          <p:cNvPr id="15" name="矩形 14">
            <a:extLst>
              <a:ext uri="{FF2B5EF4-FFF2-40B4-BE49-F238E27FC236}">
                <a16:creationId xmlns:a16="http://schemas.microsoft.com/office/drawing/2014/main" id="{7DCCA8AA-B394-044B-806F-C4EB55631DD2}"/>
              </a:ext>
            </a:extLst>
          </p:cNvPr>
          <p:cNvSpPr/>
          <p:nvPr userDrawn="1"/>
        </p:nvSpPr>
        <p:spPr>
          <a:xfrm>
            <a:off x="2038184" y="6629400"/>
            <a:ext cx="2034000" cy="22860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02 </a:t>
            </a:r>
            <a:r>
              <a:rPr kumimoji="1" lang="zh-CN" altLang="en-US" sz="1400" dirty="0">
                <a:solidFill>
                  <a:srgbClr val="002060"/>
                </a:solidFill>
                <a:latin typeface="BiauKaiTC" panose="03000500000000000000" pitchFamily="66" charset="-120"/>
                <a:ea typeface="BiauKaiTC" panose="03000500000000000000" pitchFamily="66" charset="-120"/>
              </a:rPr>
              <a:t>文獻回顧</a:t>
            </a:r>
            <a:endParaRPr kumimoji="1" lang="zh-TW" altLang="en-US" sz="1400" dirty="0">
              <a:solidFill>
                <a:srgbClr val="002060"/>
              </a:solidFill>
            </a:endParaRPr>
          </a:p>
        </p:txBody>
      </p:sp>
      <p:sp>
        <p:nvSpPr>
          <p:cNvPr id="16" name="矩形 15">
            <a:extLst>
              <a:ext uri="{FF2B5EF4-FFF2-40B4-BE49-F238E27FC236}">
                <a16:creationId xmlns:a16="http://schemas.microsoft.com/office/drawing/2014/main" id="{5ACBB460-2E76-6040-A1D4-1F140725C40C}"/>
              </a:ext>
            </a:extLst>
          </p:cNvPr>
          <p:cNvSpPr/>
          <p:nvPr userDrawn="1"/>
        </p:nvSpPr>
        <p:spPr>
          <a:xfrm>
            <a:off x="4072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03 </a:t>
            </a:r>
            <a:r>
              <a:rPr kumimoji="1" lang="zh-CN" altLang="en-US" sz="1400" dirty="0">
                <a:solidFill>
                  <a:schemeClr val="bg1"/>
                </a:solidFill>
                <a:latin typeface="BiauKaiTC" panose="03000500000000000000" pitchFamily="66" charset="-120"/>
                <a:ea typeface="BiauKaiTC" panose="03000500000000000000" pitchFamily="66" charset="-120"/>
              </a:rPr>
              <a:t>模型介紹</a:t>
            </a:r>
            <a:endParaRPr kumimoji="1" lang="zh-TW" altLang="en-US" sz="1400" dirty="0">
              <a:solidFill>
                <a:schemeClr val="bg1"/>
              </a:solidFill>
            </a:endParaRPr>
          </a:p>
        </p:txBody>
      </p:sp>
      <p:sp>
        <p:nvSpPr>
          <p:cNvPr id="17" name="矩形 16">
            <a:extLst>
              <a:ext uri="{FF2B5EF4-FFF2-40B4-BE49-F238E27FC236}">
                <a16:creationId xmlns:a16="http://schemas.microsoft.com/office/drawing/2014/main" id="{F12E4465-F1EF-524C-86C0-9461961C514D}"/>
              </a:ext>
            </a:extLst>
          </p:cNvPr>
          <p:cNvSpPr/>
          <p:nvPr userDrawn="1"/>
        </p:nvSpPr>
        <p:spPr>
          <a:xfrm>
            <a:off x="6106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04 </a:t>
            </a:r>
            <a:r>
              <a:rPr kumimoji="1" lang="zh-TW" altLang="en-US" sz="1400" dirty="0">
                <a:solidFill>
                  <a:schemeClr val="bg1"/>
                </a:solidFill>
                <a:latin typeface="BiauKaiTC" panose="03000500000000000000" pitchFamily="66" charset="-120"/>
                <a:ea typeface="BiauKaiTC" panose="03000500000000000000" pitchFamily="66" charset="-120"/>
              </a:rPr>
              <a:t>蒙地卡羅模擬</a:t>
            </a:r>
            <a:endParaRPr kumimoji="1" lang="zh-TW" altLang="en-US" sz="1400" dirty="0">
              <a:solidFill>
                <a:schemeClr val="bg1"/>
              </a:solidFill>
            </a:endParaRPr>
          </a:p>
        </p:txBody>
      </p:sp>
      <p:sp>
        <p:nvSpPr>
          <p:cNvPr id="18" name="矩形 17">
            <a:extLst>
              <a:ext uri="{FF2B5EF4-FFF2-40B4-BE49-F238E27FC236}">
                <a16:creationId xmlns:a16="http://schemas.microsoft.com/office/drawing/2014/main" id="{4CD7BFCB-0E01-E742-83D5-27340D0E6AC5}"/>
              </a:ext>
            </a:extLst>
          </p:cNvPr>
          <p:cNvSpPr/>
          <p:nvPr userDrawn="1"/>
        </p:nvSpPr>
        <p:spPr>
          <a:xfrm>
            <a:off x="8140184" y="6629400"/>
            <a:ext cx="1807684"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05 </a:t>
            </a:r>
            <a:r>
              <a:rPr kumimoji="1" lang="zh-TW" altLang="en-US" sz="1400" dirty="0">
                <a:solidFill>
                  <a:schemeClr val="bg1"/>
                </a:solidFill>
                <a:latin typeface="BiauKaiTC" panose="03000500000000000000" pitchFamily="66" charset="-120"/>
                <a:ea typeface="BiauKaiTC" panose="03000500000000000000" pitchFamily="66" charset="-120"/>
              </a:rPr>
              <a:t>實例分析</a:t>
            </a:r>
            <a:endParaRPr kumimoji="1" lang="zh-TW" altLang="en-US" sz="1400" dirty="0">
              <a:solidFill>
                <a:schemeClr val="bg1"/>
              </a:solidFill>
            </a:endParaRPr>
          </a:p>
        </p:txBody>
      </p:sp>
      <p:sp>
        <p:nvSpPr>
          <p:cNvPr id="19" name="矩形 18">
            <a:extLst>
              <a:ext uri="{FF2B5EF4-FFF2-40B4-BE49-F238E27FC236}">
                <a16:creationId xmlns:a16="http://schemas.microsoft.com/office/drawing/2014/main" id="{C9500498-9BC4-234F-A708-631B664F3BBB}"/>
              </a:ext>
            </a:extLst>
          </p:cNvPr>
          <p:cNvSpPr/>
          <p:nvPr userDrawn="1"/>
        </p:nvSpPr>
        <p:spPr>
          <a:xfrm>
            <a:off x="9947868" y="6629400"/>
            <a:ext cx="2239948"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06 </a:t>
            </a:r>
            <a:r>
              <a:rPr kumimoji="1" lang="zh-TW" altLang="en-US" sz="1400" dirty="0">
                <a:solidFill>
                  <a:schemeClr val="bg1"/>
                </a:solidFill>
                <a:latin typeface="BiauKaiTC" panose="03000500000000000000" pitchFamily="66" charset="-120"/>
                <a:ea typeface="BiauKaiTC" panose="03000500000000000000" pitchFamily="66" charset="-120"/>
              </a:rPr>
              <a:t>結論與未來方向</a:t>
            </a:r>
            <a:endParaRPr kumimoji="1" lang="zh-TW" altLang="en-US" sz="1400" dirty="0">
              <a:solidFill>
                <a:schemeClr val="bg1"/>
              </a:solidFill>
            </a:endParaRPr>
          </a:p>
        </p:txBody>
      </p:sp>
      <p:sp>
        <p:nvSpPr>
          <p:cNvPr id="8" name="文字方塊 7">
            <a:extLst>
              <a:ext uri="{FF2B5EF4-FFF2-40B4-BE49-F238E27FC236}">
                <a16:creationId xmlns:a16="http://schemas.microsoft.com/office/drawing/2014/main" id="{2A455D38-15A8-DB42-A5CF-E6498EA1B483}"/>
              </a:ext>
            </a:extLst>
          </p:cNvPr>
          <p:cNvSpPr txBox="1"/>
          <p:nvPr userDrawn="1"/>
        </p:nvSpPr>
        <p:spPr>
          <a:xfrm>
            <a:off x="11563109" y="6146157"/>
            <a:ext cx="518091" cy="430887"/>
          </a:xfrm>
          <a:prstGeom prst="rect">
            <a:avLst/>
          </a:prstGeom>
          <a:noFill/>
        </p:spPr>
        <p:txBody>
          <a:bodyPr wrap="none" rtlCol="0">
            <a:spAutoFit/>
          </a:bodyPr>
          <a:lstStyle/>
          <a:p>
            <a:fld id="{7D439195-2322-A54F-9165-7F6B79D26BB2}" type="slidenum">
              <a:rPr kumimoji="1" lang="zh-TW" altLang="en-US" sz="2200" smtClean="0"/>
              <a:t>‹#›</a:t>
            </a:fld>
            <a:endParaRPr kumimoji="1" lang="zh-TW" altLang="en-US" sz="2200" dirty="0"/>
          </a:p>
        </p:txBody>
      </p:sp>
    </p:spTree>
    <p:extLst>
      <p:ext uri="{BB962C8B-B14F-4D97-AF65-F5344CB8AC3E}">
        <p14:creationId xmlns:p14="http://schemas.microsoft.com/office/powerpoint/2010/main" val="3598181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標題及內容">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061924D3-0CAB-6240-8F4C-3542029482E2}"/>
              </a:ext>
            </a:extLst>
          </p:cNvPr>
          <p:cNvSpPr/>
          <p:nvPr userDrawn="1"/>
        </p:nvSpPr>
        <p:spPr>
          <a:xfrm>
            <a:off x="-1"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01 </a:t>
            </a:r>
            <a:r>
              <a:rPr kumimoji="1" lang="zh-CN" altLang="en-US" sz="1400" dirty="0">
                <a:solidFill>
                  <a:schemeClr val="bg1"/>
                </a:solidFill>
                <a:latin typeface="BiauKaiTC" panose="03000500000000000000" pitchFamily="66" charset="-120"/>
                <a:ea typeface="BiauKaiTC" panose="03000500000000000000" pitchFamily="66" charset="-120"/>
              </a:rPr>
              <a:t>緒論</a:t>
            </a:r>
            <a:endParaRPr kumimoji="1" lang="zh-TW" altLang="en-US" sz="1400" dirty="0">
              <a:solidFill>
                <a:schemeClr val="bg1"/>
              </a:solidFill>
              <a:latin typeface="BiauKaiTC" panose="03000500000000000000" pitchFamily="66" charset="-120"/>
              <a:ea typeface="BiauKaiTC" panose="03000500000000000000" pitchFamily="66" charset="-120"/>
            </a:endParaRPr>
          </a:p>
        </p:txBody>
      </p:sp>
      <p:sp>
        <p:nvSpPr>
          <p:cNvPr id="15" name="矩形 14">
            <a:extLst>
              <a:ext uri="{FF2B5EF4-FFF2-40B4-BE49-F238E27FC236}">
                <a16:creationId xmlns:a16="http://schemas.microsoft.com/office/drawing/2014/main" id="{4EB8443E-2653-3E41-B012-74F2DC12A8A1}"/>
              </a:ext>
            </a:extLst>
          </p:cNvPr>
          <p:cNvSpPr/>
          <p:nvPr userDrawn="1"/>
        </p:nvSpPr>
        <p:spPr>
          <a:xfrm>
            <a:off x="2038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02 </a:t>
            </a:r>
            <a:r>
              <a:rPr kumimoji="1" lang="zh-CN" altLang="en-US" sz="1400" dirty="0">
                <a:solidFill>
                  <a:schemeClr val="bg1"/>
                </a:solidFill>
                <a:latin typeface="BiauKaiTC" panose="03000500000000000000" pitchFamily="66" charset="-120"/>
                <a:ea typeface="BiauKaiTC" panose="03000500000000000000" pitchFamily="66" charset="-120"/>
              </a:rPr>
              <a:t>文獻回顧</a:t>
            </a:r>
            <a:endParaRPr kumimoji="1" lang="zh-TW" altLang="en-US" sz="1400" dirty="0">
              <a:solidFill>
                <a:schemeClr val="bg1"/>
              </a:solidFill>
            </a:endParaRPr>
          </a:p>
        </p:txBody>
      </p:sp>
      <p:sp>
        <p:nvSpPr>
          <p:cNvPr id="16" name="矩形 15">
            <a:extLst>
              <a:ext uri="{FF2B5EF4-FFF2-40B4-BE49-F238E27FC236}">
                <a16:creationId xmlns:a16="http://schemas.microsoft.com/office/drawing/2014/main" id="{72462275-484E-994D-946F-9D2EA7654B5A}"/>
              </a:ext>
            </a:extLst>
          </p:cNvPr>
          <p:cNvSpPr/>
          <p:nvPr userDrawn="1"/>
        </p:nvSpPr>
        <p:spPr>
          <a:xfrm>
            <a:off x="4072184" y="6629400"/>
            <a:ext cx="2034000" cy="22860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03 </a:t>
            </a:r>
            <a:r>
              <a:rPr kumimoji="1" lang="zh-CN" altLang="en-US" sz="1400" dirty="0">
                <a:solidFill>
                  <a:srgbClr val="002060"/>
                </a:solidFill>
                <a:latin typeface="BiauKaiTC" panose="03000500000000000000" pitchFamily="66" charset="-120"/>
                <a:ea typeface="BiauKaiTC" panose="03000500000000000000" pitchFamily="66" charset="-120"/>
              </a:rPr>
              <a:t>模型介紹</a:t>
            </a:r>
            <a:endParaRPr kumimoji="1" lang="zh-TW" altLang="en-US" sz="1400" dirty="0">
              <a:solidFill>
                <a:srgbClr val="002060"/>
              </a:solidFill>
            </a:endParaRPr>
          </a:p>
        </p:txBody>
      </p:sp>
      <p:sp>
        <p:nvSpPr>
          <p:cNvPr id="17" name="矩形 16">
            <a:extLst>
              <a:ext uri="{FF2B5EF4-FFF2-40B4-BE49-F238E27FC236}">
                <a16:creationId xmlns:a16="http://schemas.microsoft.com/office/drawing/2014/main" id="{F2F20F0B-D88D-1848-9A01-CD67E3077068}"/>
              </a:ext>
            </a:extLst>
          </p:cNvPr>
          <p:cNvSpPr/>
          <p:nvPr userDrawn="1"/>
        </p:nvSpPr>
        <p:spPr>
          <a:xfrm>
            <a:off x="6106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04 </a:t>
            </a:r>
            <a:r>
              <a:rPr kumimoji="1" lang="zh-TW" altLang="en-US" sz="1400" dirty="0">
                <a:solidFill>
                  <a:schemeClr val="bg1"/>
                </a:solidFill>
                <a:latin typeface="BiauKaiTC" panose="03000500000000000000" pitchFamily="66" charset="-120"/>
                <a:ea typeface="BiauKaiTC" panose="03000500000000000000" pitchFamily="66" charset="-120"/>
              </a:rPr>
              <a:t>蒙地卡羅模擬</a:t>
            </a:r>
            <a:endParaRPr kumimoji="1" lang="zh-TW" altLang="en-US" sz="1400" dirty="0">
              <a:solidFill>
                <a:schemeClr val="bg1"/>
              </a:solidFill>
            </a:endParaRPr>
          </a:p>
        </p:txBody>
      </p:sp>
      <p:sp>
        <p:nvSpPr>
          <p:cNvPr id="18" name="矩形 17">
            <a:extLst>
              <a:ext uri="{FF2B5EF4-FFF2-40B4-BE49-F238E27FC236}">
                <a16:creationId xmlns:a16="http://schemas.microsoft.com/office/drawing/2014/main" id="{5D094090-71CF-9343-8D65-B56166C09090}"/>
              </a:ext>
            </a:extLst>
          </p:cNvPr>
          <p:cNvSpPr/>
          <p:nvPr userDrawn="1"/>
        </p:nvSpPr>
        <p:spPr>
          <a:xfrm>
            <a:off x="8140184" y="6629400"/>
            <a:ext cx="1807684"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05 </a:t>
            </a:r>
            <a:r>
              <a:rPr kumimoji="1" lang="zh-TW" altLang="en-US" sz="1400" dirty="0">
                <a:solidFill>
                  <a:schemeClr val="bg1"/>
                </a:solidFill>
                <a:latin typeface="BiauKaiTC" panose="03000500000000000000" pitchFamily="66" charset="-120"/>
                <a:ea typeface="BiauKaiTC" panose="03000500000000000000" pitchFamily="66" charset="-120"/>
              </a:rPr>
              <a:t>實例分析</a:t>
            </a:r>
            <a:endParaRPr kumimoji="1" lang="zh-TW" altLang="en-US" sz="1400" dirty="0">
              <a:solidFill>
                <a:schemeClr val="bg1"/>
              </a:solidFill>
            </a:endParaRPr>
          </a:p>
        </p:txBody>
      </p:sp>
      <p:sp>
        <p:nvSpPr>
          <p:cNvPr id="19" name="矩形 18">
            <a:extLst>
              <a:ext uri="{FF2B5EF4-FFF2-40B4-BE49-F238E27FC236}">
                <a16:creationId xmlns:a16="http://schemas.microsoft.com/office/drawing/2014/main" id="{A907FAD7-C4BA-F847-AC47-55CD44DC293D}"/>
              </a:ext>
            </a:extLst>
          </p:cNvPr>
          <p:cNvSpPr/>
          <p:nvPr userDrawn="1"/>
        </p:nvSpPr>
        <p:spPr>
          <a:xfrm>
            <a:off x="9947868" y="6629400"/>
            <a:ext cx="2239948"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06 </a:t>
            </a:r>
            <a:r>
              <a:rPr kumimoji="1" lang="zh-TW" altLang="en-US" sz="1400" dirty="0">
                <a:solidFill>
                  <a:schemeClr val="bg1"/>
                </a:solidFill>
                <a:latin typeface="BiauKaiTC" panose="03000500000000000000" pitchFamily="66" charset="-120"/>
                <a:ea typeface="BiauKaiTC" panose="03000500000000000000" pitchFamily="66" charset="-120"/>
              </a:rPr>
              <a:t>結論與未來方向</a:t>
            </a:r>
            <a:endParaRPr kumimoji="1" lang="zh-TW" altLang="en-US" sz="1400" dirty="0">
              <a:solidFill>
                <a:schemeClr val="bg1"/>
              </a:solidFill>
            </a:endParaRPr>
          </a:p>
        </p:txBody>
      </p:sp>
      <p:sp>
        <p:nvSpPr>
          <p:cNvPr id="8" name="文字方塊 7">
            <a:extLst>
              <a:ext uri="{FF2B5EF4-FFF2-40B4-BE49-F238E27FC236}">
                <a16:creationId xmlns:a16="http://schemas.microsoft.com/office/drawing/2014/main" id="{3BD5B08C-D0EF-584B-8D97-66273793550A}"/>
              </a:ext>
            </a:extLst>
          </p:cNvPr>
          <p:cNvSpPr txBox="1"/>
          <p:nvPr userDrawn="1"/>
        </p:nvSpPr>
        <p:spPr>
          <a:xfrm>
            <a:off x="11563109" y="6146157"/>
            <a:ext cx="518091" cy="430887"/>
          </a:xfrm>
          <a:prstGeom prst="rect">
            <a:avLst/>
          </a:prstGeom>
          <a:noFill/>
        </p:spPr>
        <p:txBody>
          <a:bodyPr wrap="none" rtlCol="0">
            <a:spAutoFit/>
          </a:bodyPr>
          <a:lstStyle/>
          <a:p>
            <a:fld id="{7D439195-2322-A54F-9165-7F6B79D26BB2}" type="slidenum">
              <a:rPr kumimoji="1" lang="zh-TW" altLang="en-US" sz="2200" smtClean="0"/>
              <a:t>‹#›</a:t>
            </a:fld>
            <a:endParaRPr kumimoji="1" lang="zh-TW" altLang="en-US" sz="2200" dirty="0"/>
          </a:p>
        </p:txBody>
      </p:sp>
    </p:spTree>
    <p:extLst>
      <p:ext uri="{BB962C8B-B14F-4D97-AF65-F5344CB8AC3E}">
        <p14:creationId xmlns:p14="http://schemas.microsoft.com/office/powerpoint/2010/main" val="1836626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標題及內容">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F6C2C2F8-E791-6540-92F3-C3A4590C7503}"/>
              </a:ext>
            </a:extLst>
          </p:cNvPr>
          <p:cNvSpPr/>
          <p:nvPr userDrawn="1"/>
        </p:nvSpPr>
        <p:spPr>
          <a:xfrm>
            <a:off x="-1"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01 </a:t>
            </a:r>
            <a:r>
              <a:rPr kumimoji="1" lang="zh-CN" altLang="en-US" sz="1400" dirty="0">
                <a:solidFill>
                  <a:schemeClr val="bg1"/>
                </a:solidFill>
                <a:latin typeface="BiauKaiTC" panose="03000500000000000000" pitchFamily="66" charset="-120"/>
                <a:ea typeface="BiauKaiTC" panose="03000500000000000000" pitchFamily="66" charset="-120"/>
              </a:rPr>
              <a:t>緒論</a:t>
            </a:r>
            <a:endParaRPr kumimoji="1" lang="zh-TW" altLang="en-US" sz="1400" dirty="0">
              <a:solidFill>
                <a:schemeClr val="bg1"/>
              </a:solidFill>
              <a:latin typeface="BiauKaiTC" panose="03000500000000000000" pitchFamily="66" charset="-120"/>
              <a:ea typeface="BiauKaiTC" panose="03000500000000000000" pitchFamily="66" charset="-120"/>
            </a:endParaRPr>
          </a:p>
        </p:txBody>
      </p:sp>
      <p:sp>
        <p:nvSpPr>
          <p:cNvPr id="21" name="矩形 20">
            <a:extLst>
              <a:ext uri="{FF2B5EF4-FFF2-40B4-BE49-F238E27FC236}">
                <a16:creationId xmlns:a16="http://schemas.microsoft.com/office/drawing/2014/main" id="{24B79502-EB99-2F4D-9500-1967EA2E5E27}"/>
              </a:ext>
            </a:extLst>
          </p:cNvPr>
          <p:cNvSpPr/>
          <p:nvPr userDrawn="1"/>
        </p:nvSpPr>
        <p:spPr>
          <a:xfrm>
            <a:off x="2038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02 </a:t>
            </a:r>
            <a:r>
              <a:rPr kumimoji="1" lang="zh-CN" altLang="en-US" sz="1400" dirty="0">
                <a:solidFill>
                  <a:schemeClr val="bg1"/>
                </a:solidFill>
                <a:latin typeface="BiauKaiTC" panose="03000500000000000000" pitchFamily="66" charset="-120"/>
                <a:ea typeface="BiauKaiTC" panose="03000500000000000000" pitchFamily="66" charset="-120"/>
              </a:rPr>
              <a:t>文獻回顧</a:t>
            </a:r>
            <a:endParaRPr kumimoji="1" lang="zh-TW" altLang="en-US" sz="1400" dirty="0">
              <a:solidFill>
                <a:schemeClr val="bg1"/>
              </a:solidFill>
            </a:endParaRPr>
          </a:p>
        </p:txBody>
      </p:sp>
      <p:sp>
        <p:nvSpPr>
          <p:cNvPr id="22" name="矩形 21">
            <a:extLst>
              <a:ext uri="{FF2B5EF4-FFF2-40B4-BE49-F238E27FC236}">
                <a16:creationId xmlns:a16="http://schemas.microsoft.com/office/drawing/2014/main" id="{DE6A08C1-85F3-2A48-A077-7B7D1DD1C956}"/>
              </a:ext>
            </a:extLst>
          </p:cNvPr>
          <p:cNvSpPr/>
          <p:nvPr userDrawn="1"/>
        </p:nvSpPr>
        <p:spPr>
          <a:xfrm>
            <a:off x="4072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03 </a:t>
            </a:r>
            <a:r>
              <a:rPr kumimoji="1" lang="zh-CN" altLang="en-US" sz="1400" dirty="0">
                <a:solidFill>
                  <a:schemeClr val="bg1"/>
                </a:solidFill>
                <a:latin typeface="BiauKaiTC" panose="03000500000000000000" pitchFamily="66" charset="-120"/>
                <a:ea typeface="BiauKaiTC" panose="03000500000000000000" pitchFamily="66" charset="-120"/>
              </a:rPr>
              <a:t>模型介紹</a:t>
            </a:r>
            <a:endParaRPr kumimoji="1" lang="zh-TW" altLang="en-US" sz="1400" dirty="0">
              <a:solidFill>
                <a:schemeClr val="bg1"/>
              </a:solidFill>
            </a:endParaRPr>
          </a:p>
        </p:txBody>
      </p:sp>
      <p:sp>
        <p:nvSpPr>
          <p:cNvPr id="23" name="矩形 22">
            <a:extLst>
              <a:ext uri="{FF2B5EF4-FFF2-40B4-BE49-F238E27FC236}">
                <a16:creationId xmlns:a16="http://schemas.microsoft.com/office/drawing/2014/main" id="{3AE0499F-145B-3F4A-BF13-C495BB41FD5B}"/>
              </a:ext>
            </a:extLst>
          </p:cNvPr>
          <p:cNvSpPr/>
          <p:nvPr userDrawn="1"/>
        </p:nvSpPr>
        <p:spPr>
          <a:xfrm>
            <a:off x="6106184" y="6629400"/>
            <a:ext cx="2034000" cy="22860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04 </a:t>
            </a:r>
            <a:r>
              <a:rPr kumimoji="1" lang="zh-TW" altLang="en-US" sz="1400" dirty="0">
                <a:solidFill>
                  <a:srgbClr val="002060"/>
                </a:solidFill>
                <a:latin typeface="BiauKaiTC" panose="03000500000000000000" pitchFamily="66" charset="-120"/>
                <a:ea typeface="BiauKaiTC" panose="03000500000000000000" pitchFamily="66" charset="-120"/>
              </a:rPr>
              <a:t>蒙地卡羅模擬</a:t>
            </a:r>
            <a:endParaRPr kumimoji="1" lang="zh-TW" altLang="en-US" sz="1400" dirty="0">
              <a:solidFill>
                <a:srgbClr val="002060"/>
              </a:solidFill>
            </a:endParaRPr>
          </a:p>
        </p:txBody>
      </p:sp>
      <p:sp>
        <p:nvSpPr>
          <p:cNvPr id="24" name="矩形 23">
            <a:extLst>
              <a:ext uri="{FF2B5EF4-FFF2-40B4-BE49-F238E27FC236}">
                <a16:creationId xmlns:a16="http://schemas.microsoft.com/office/drawing/2014/main" id="{626CFC8C-1D5A-B046-83E4-D97D16E7E975}"/>
              </a:ext>
            </a:extLst>
          </p:cNvPr>
          <p:cNvSpPr/>
          <p:nvPr userDrawn="1"/>
        </p:nvSpPr>
        <p:spPr>
          <a:xfrm>
            <a:off x="8140184" y="6629400"/>
            <a:ext cx="1807684"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05 </a:t>
            </a:r>
            <a:r>
              <a:rPr kumimoji="1" lang="zh-TW" altLang="en-US" sz="1400" dirty="0">
                <a:solidFill>
                  <a:schemeClr val="bg1"/>
                </a:solidFill>
                <a:latin typeface="BiauKaiTC" panose="03000500000000000000" pitchFamily="66" charset="-120"/>
                <a:ea typeface="BiauKaiTC" panose="03000500000000000000" pitchFamily="66" charset="-120"/>
              </a:rPr>
              <a:t>實例分析</a:t>
            </a:r>
            <a:endParaRPr kumimoji="1" lang="zh-TW" altLang="en-US" sz="1400" dirty="0">
              <a:solidFill>
                <a:schemeClr val="bg1"/>
              </a:solidFill>
            </a:endParaRPr>
          </a:p>
        </p:txBody>
      </p:sp>
      <p:sp>
        <p:nvSpPr>
          <p:cNvPr id="25" name="矩形 24">
            <a:extLst>
              <a:ext uri="{FF2B5EF4-FFF2-40B4-BE49-F238E27FC236}">
                <a16:creationId xmlns:a16="http://schemas.microsoft.com/office/drawing/2014/main" id="{1F21F95E-BB1C-7E44-8BEF-502B82AA8A07}"/>
              </a:ext>
            </a:extLst>
          </p:cNvPr>
          <p:cNvSpPr/>
          <p:nvPr userDrawn="1"/>
        </p:nvSpPr>
        <p:spPr>
          <a:xfrm>
            <a:off x="9947868" y="6629400"/>
            <a:ext cx="2239948"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06 </a:t>
            </a:r>
            <a:r>
              <a:rPr kumimoji="1" lang="zh-TW" altLang="en-US" sz="1400" dirty="0">
                <a:solidFill>
                  <a:schemeClr val="bg1"/>
                </a:solidFill>
                <a:latin typeface="BiauKaiTC" panose="03000500000000000000" pitchFamily="66" charset="-120"/>
                <a:ea typeface="BiauKaiTC" panose="03000500000000000000" pitchFamily="66" charset="-120"/>
              </a:rPr>
              <a:t>結論與未來方向</a:t>
            </a:r>
            <a:endParaRPr kumimoji="1" lang="zh-TW" altLang="en-US" sz="1400" dirty="0">
              <a:solidFill>
                <a:schemeClr val="bg1"/>
              </a:solidFill>
            </a:endParaRPr>
          </a:p>
        </p:txBody>
      </p:sp>
      <p:sp>
        <p:nvSpPr>
          <p:cNvPr id="8" name="文字方塊 7">
            <a:extLst>
              <a:ext uri="{FF2B5EF4-FFF2-40B4-BE49-F238E27FC236}">
                <a16:creationId xmlns:a16="http://schemas.microsoft.com/office/drawing/2014/main" id="{689AE58C-E324-2C44-BCA6-CF8C2C299F84}"/>
              </a:ext>
            </a:extLst>
          </p:cNvPr>
          <p:cNvSpPr txBox="1"/>
          <p:nvPr userDrawn="1"/>
        </p:nvSpPr>
        <p:spPr>
          <a:xfrm>
            <a:off x="11563109" y="6146157"/>
            <a:ext cx="518091" cy="430887"/>
          </a:xfrm>
          <a:prstGeom prst="rect">
            <a:avLst/>
          </a:prstGeom>
          <a:noFill/>
        </p:spPr>
        <p:txBody>
          <a:bodyPr wrap="none" rtlCol="0">
            <a:spAutoFit/>
          </a:bodyPr>
          <a:lstStyle/>
          <a:p>
            <a:fld id="{7D439195-2322-A54F-9165-7F6B79D26BB2}" type="slidenum">
              <a:rPr kumimoji="1" lang="zh-TW" altLang="en-US" sz="2200" smtClean="0"/>
              <a:t>‹#›</a:t>
            </a:fld>
            <a:endParaRPr kumimoji="1" lang="zh-TW" altLang="en-US" sz="2200" dirty="0"/>
          </a:p>
        </p:txBody>
      </p:sp>
    </p:spTree>
    <p:extLst>
      <p:ext uri="{BB962C8B-B14F-4D97-AF65-F5344CB8AC3E}">
        <p14:creationId xmlns:p14="http://schemas.microsoft.com/office/powerpoint/2010/main" val="1563585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標題及內容">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9315F8C7-D6F4-4341-841F-0348C781B46D}"/>
              </a:ext>
            </a:extLst>
          </p:cNvPr>
          <p:cNvSpPr/>
          <p:nvPr userDrawn="1"/>
        </p:nvSpPr>
        <p:spPr>
          <a:xfrm>
            <a:off x="-1"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01 </a:t>
            </a:r>
            <a:r>
              <a:rPr kumimoji="1" lang="zh-CN" altLang="en-US" sz="1400" dirty="0">
                <a:solidFill>
                  <a:schemeClr val="bg1"/>
                </a:solidFill>
                <a:latin typeface="BiauKaiTC" panose="03000500000000000000" pitchFamily="66" charset="-120"/>
                <a:ea typeface="BiauKaiTC" panose="03000500000000000000" pitchFamily="66" charset="-120"/>
              </a:rPr>
              <a:t>緒論</a:t>
            </a:r>
            <a:endParaRPr kumimoji="1" lang="zh-TW" altLang="en-US" sz="1400" dirty="0">
              <a:solidFill>
                <a:schemeClr val="bg1"/>
              </a:solidFill>
              <a:latin typeface="BiauKaiTC" panose="03000500000000000000" pitchFamily="66" charset="-120"/>
              <a:ea typeface="BiauKaiTC" panose="03000500000000000000" pitchFamily="66" charset="-120"/>
            </a:endParaRPr>
          </a:p>
        </p:txBody>
      </p:sp>
      <p:sp>
        <p:nvSpPr>
          <p:cNvPr id="21" name="矩形 20">
            <a:extLst>
              <a:ext uri="{FF2B5EF4-FFF2-40B4-BE49-F238E27FC236}">
                <a16:creationId xmlns:a16="http://schemas.microsoft.com/office/drawing/2014/main" id="{A3F84100-AAFC-074B-BB10-22FEF13225B7}"/>
              </a:ext>
            </a:extLst>
          </p:cNvPr>
          <p:cNvSpPr/>
          <p:nvPr userDrawn="1"/>
        </p:nvSpPr>
        <p:spPr>
          <a:xfrm>
            <a:off x="2038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02 </a:t>
            </a:r>
            <a:r>
              <a:rPr kumimoji="1" lang="zh-CN" altLang="en-US" sz="1400" dirty="0">
                <a:solidFill>
                  <a:schemeClr val="bg1"/>
                </a:solidFill>
                <a:latin typeface="BiauKaiTC" panose="03000500000000000000" pitchFamily="66" charset="-120"/>
                <a:ea typeface="BiauKaiTC" panose="03000500000000000000" pitchFamily="66" charset="-120"/>
              </a:rPr>
              <a:t>文獻回顧</a:t>
            </a:r>
            <a:endParaRPr kumimoji="1" lang="zh-TW" altLang="en-US" sz="1400" dirty="0">
              <a:solidFill>
                <a:schemeClr val="bg1"/>
              </a:solidFill>
            </a:endParaRPr>
          </a:p>
        </p:txBody>
      </p:sp>
      <p:sp>
        <p:nvSpPr>
          <p:cNvPr id="22" name="矩形 21">
            <a:extLst>
              <a:ext uri="{FF2B5EF4-FFF2-40B4-BE49-F238E27FC236}">
                <a16:creationId xmlns:a16="http://schemas.microsoft.com/office/drawing/2014/main" id="{B81C5A3D-EA17-A345-9AE9-5BF57C53873A}"/>
              </a:ext>
            </a:extLst>
          </p:cNvPr>
          <p:cNvSpPr/>
          <p:nvPr userDrawn="1"/>
        </p:nvSpPr>
        <p:spPr>
          <a:xfrm>
            <a:off x="4072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03 </a:t>
            </a:r>
            <a:r>
              <a:rPr kumimoji="1" lang="zh-CN" altLang="en-US" sz="1400" dirty="0">
                <a:solidFill>
                  <a:schemeClr val="bg1"/>
                </a:solidFill>
                <a:latin typeface="BiauKaiTC" panose="03000500000000000000" pitchFamily="66" charset="-120"/>
                <a:ea typeface="BiauKaiTC" panose="03000500000000000000" pitchFamily="66" charset="-120"/>
              </a:rPr>
              <a:t>模型介紹</a:t>
            </a:r>
            <a:endParaRPr kumimoji="1" lang="zh-TW" altLang="en-US" sz="1400" dirty="0">
              <a:solidFill>
                <a:schemeClr val="bg1"/>
              </a:solidFill>
            </a:endParaRPr>
          </a:p>
        </p:txBody>
      </p:sp>
      <p:sp>
        <p:nvSpPr>
          <p:cNvPr id="23" name="矩形 22">
            <a:extLst>
              <a:ext uri="{FF2B5EF4-FFF2-40B4-BE49-F238E27FC236}">
                <a16:creationId xmlns:a16="http://schemas.microsoft.com/office/drawing/2014/main" id="{79412F36-4D6E-B24A-AD89-A06577B377B0}"/>
              </a:ext>
            </a:extLst>
          </p:cNvPr>
          <p:cNvSpPr/>
          <p:nvPr userDrawn="1"/>
        </p:nvSpPr>
        <p:spPr>
          <a:xfrm>
            <a:off x="6106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04 </a:t>
            </a:r>
            <a:r>
              <a:rPr kumimoji="1" lang="zh-TW" altLang="en-US" sz="1400" dirty="0">
                <a:solidFill>
                  <a:schemeClr val="bg1"/>
                </a:solidFill>
                <a:latin typeface="BiauKaiTC" panose="03000500000000000000" pitchFamily="66" charset="-120"/>
                <a:ea typeface="BiauKaiTC" panose="03000500000000000000" pitchFamily="66" charset="-120"/>
              </a:rPr>
              <a:t>蒙地卡羅模擬</a:t>
            </a:r>
            <a:endParaRPr kumimoji="1" lang="zh-TW" altLang="en-US" sz="1400" dirty="0">
              <a:solidFill>
                <a:schemeClr val="bg1"/>
              </a:solidFill>
            </a:endParaRPr>
          </a:p>
        </p:txBody>
      </p:sp>
      <p:sp>
        <p:nvSpPr>
          <p:cNvPr id="24" name="矩形 23">
            <a:extLst>
              <a:ext uri="{FF2B5EF4-FFF2-40B4-BE49-F238E27FC236}">
                <a16:creationId xmlns:a16="http://schemas.microsoft.com/office/drawing/2014/main" id="{01B5602E-1FB7-1049-A8A6-99033C35A514}"/>
              </a:ext>
            </a:extLst>
          </p:cNvPr>
          <p:cNvSpPr/>
          <p:nvPr userDrawn="1"/>
        </p:nvSpPr>
        <p:spPr>
          <a:xfrm>
            <a:off x="8140184" y="6629400"/>
            <a:ext cx="1807684" cy="22860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05 </a:t>
            </a:r>
            <a:r>
              <a:rPr kumimoji="1" lang="zh-TW" altLang="en-US" sz="1400" dirty="0">
                <a:solidFill>
                  <a:srgbClr val="002060"/>
                </a:solidFill>
                <a:latin typeface="BiauKaiTC" panose="03000500000000000000" pitchFamily="66" charset="-120"/>
                <a:ea typeface="BiauKaiTC" panose="03000500000000000000" pitchFamily="66" charset="-120"/>
              </a:rPr>
              <a:t>實例分析</a:t>
            </a:r>
            <a:endParaRPr kumimoji="1" lang="zh-TW" altLang="en-US" sz="1400" dirty="0">
              <a:solidFill>
                <a:srgbClr val="002060"/>
              </a:solidFill>
            </a:endParaRPr>
          </a:p>
        </p:txBody>
      </p:sp>
      <p:sp>
        <p:nvSpPr>
          <p:cNvPr id="25" name="矩形 24">
            <a:extLst>
              <a:ext uri="{FF2B5EF4-FFF2-40B4-BE49-F238E27FC236}">
                <a16:creationId xmlns:a16="http://schemas.microsoft.com/office/drawing/2014/main" id="{103E2AAF-2EDF-3840-A4F1-2BFA25100DA8}"/>
              </a:ext>
            </a:extLst>
          </p:cNvPr>
          <p:cNvSpPr/>
          <p:nvPr userDrawn="1"/>
        </p:nvSpPr>
        <p:spPr>
          <a:xfrm>
            <a:off x="9947868" y="6629400"/>
            <a:ext cx="2239948"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06 </a:t>
            </a:r>
            <a:r>
              <a:rPr kumimoji="1" lang="zh-TW" altLang="en-US" sz="1400" dirty="0">
                <a:solidFill>
                  <a:schemeClr val="bg1"/>
                </a:solidFill>
                <a:latin typeface="BiauKaiTC" panose="03000500000000000000" pitchFamily="66" charset="-120"/>
                <a:ea typeface="BiauKaiTC" panose="03000500000000000000" pitchFamily="66" charset="-120"/>
              </a:rPr>
              <a:t>結論與未來方向</a:t>
            </a:r>
            <a:endParaRPr kumimoji="1" lang="zh-TW" altLang="en-US" sz="1400" dirty="0">
              <a:solidFill>
                <a:schemeClr val="bg1"/>
              </a:solidFill>
            </a:endParaRPr>
          </a:p>
        </p:txBody>
      </p:sp>
      <p:sp>
        <p:nvSpPr>
          <p:cNvPr id="8" name="文字方塊 7">
            <a:extLst>
              <a:ext uri="{FF2B5EF4-FFF2-40B4-BE49-F238E27FC236}">
                <a16:creationId xmlns:a16="http://schemas.microsoft.com/office/drawing/2014/main" id="{44E15EAB-6B16-2645-8817-8EBEFC37ACF6}"/>
              </a:ext>
            </a:extLst>
          </p:cNvPr>
          <p:cNvSpPr txBox="1"/>
          <p:nvPr userDrawn="1"/>
        </p:nvSpPr>
        <p:spPr>
          <a:xfrm>
            <a:off x="11563109" y="6146157"/>
            <a:ext cx="518091" cy="430887"/>
          </a:xfrm>
          <a:prstGeom prst="rect">
            <a:avLst/>
          </a:prstGeom>
          <a:noFill/>
        </p:spPr>
        <p:txBody>
          <a:bodyPr wrap="none" rtlCol="0">
            <a:spAutoFit/>
          </a:bodyPr>
          <a:lstStyle/>
          <a:p>
            <a:fld id="{7D439195-2322-A54F-9165-7F6B79D26BB2}" type="slidenum">
              <a:rPr kumimoji="1" lang="zh-TW" altLang="en-US" sz="2200" smtClean="0"/>
              <a:t>‹#›</a:t>
            </a:fld>
            <a:endParaRPr kumimoji="1" lang="zh-TW" altLang="en-US" sz="2200" dirty="0"/>
          </a:p>
        </p:txBody>
      </p:sp>
    </p:spTree>
    <p:extLst>
      <p:ext uri="{BB962C8B-B14F-4D97-AF65-F5344CB8AC3E}">
        <p14:creationId xmlns:p14="http://schemas.microsoft.com/office/powerpoint/2010/main" val="154859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標題及內容">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7B81944B-72BB-924E-BE1A-18C4BC0802B5}"/>
              </a:ext>
            </a:extLst>
          </p:cNvPr>
          <p:cNvSpPr/>
          <p:nvPr userDrawn="1"/>
        </p:nvSpPr>
        <p:spPr>
          <a:xfrm>
            <a:off x="-1"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01 </a:t>
            </a:r>
            <a:r>
              <a:rPr kumimoji="1" lang="zh-CN" altLang="en-US" sz="1400" dirty="0">
                <a:solidFill>
                  <a:schemeClr val="bg1"/>
                </a:solidFill>
                <a:latin typeface="BiauKaiTC" panose="03000500000000000000" pitchFamily="66" charset="-120"/>
                <a:ea typeface="BiauKaiTC" panose="03000500000000000000" pitchFamily="66" charset="-120"/>
              </a:rPr>
              <a:t>緒論</a:t>
            </a:r>
            <a:endParaRPr kumimoji="1" lang="zh-TW" altLang="en-US" sz="1400" dirty="0">
              <a:solidFill>
                <a:schemeClr val="bg1"/>
              </a:solidFill>
              <a:latin typeface="BiauKaiTC" panose="03000500000000000000" pitchFamily="66" charset="-120"/>
              <a:ea typeface="BiauKaiTC" panose="03000500000000000000" pitchFamily="66" charset="-120"/>
            </a:endParaRPr>
          </a:p>
        </p:txBody>
      </p:sp>
      <p:sp>
        <p:nvSpPr>
          <p:cNvPr id="21" name="矩形 20">
            <a:extLst>
              <a:ext uri="{FF2B5EF4-FFF2-40B4-BE49-F238E27FC236}">
                <a16:creationId xmlns:a16="http://schemas.microsoft.com/office/drawing/2014/main" id="{EF8F9454-92B5-9C48-A4CD-30B1C71F161D}"/>
              </a:ext>
            </a:extLst>
          </p:cNvPr>
          <p:cNvSpPr/>
          <p:nvPr userDrawn="1"/>
        </p:nvSpPr>
        <p:spPr>
          <a:xfrm>
            <a:off x="2038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02 </a:t>
            </a:r>
            <a:r>
              <a:rPr kumimoji="1" lang="zh-CN" altLang="en-US" sz="1400" dirty="0">
                <a:solidFill>
                  <a:schemeClr val="bg1"/>
                </a:solidFill>
                <a:latin typeface="BiauKaiTC" panose="03000500000000000000" pitchFamily="66" charset="-120"/>
                <a:ea typeface="BiauKaiTC" panose="03000500000000000000" pitchFamily="66" charset="-120"/>
              </a:rPr>
              <a:t>文獻回顧</a:t>
            </a:r>
            <a:endParaRPr kumimoji="1" lang="zh-TW" altLang="en-US" sz="1400" dirty="0">
              <a:solidFill>
                <a:schemeClr val="bg1"/>
              </a:solidFill>
            </a:endParaRPr>
          </a:p>
        </p:txBody>
      </p:sp>
      <p:sp>
        <p:nvSpPr>
          <p:cNvPr id="22" name="矩形 21">
            <a:extLst>
              <a:ext uri="{FF2B5EF4-FFF2-40B4-BE49-F238E27FC236}">
                <a16:creationId xmlns:a16="http://schemas.microsoft.com/office/drawing/2014/main" id="{C1E0C672-E01C-2449-822D-0514B59BD431}"/>
              </a:ext>
            </a:extLst>
          </p:cNvPr>
          <p:cNvSpPr/>
          <p:nvPr userDrawn="1"/>
        </p:nvSpPr>
        <p:spPr>
          <a:xfrm>
            <a:off x="4072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03 </a:t>
            </a:r>
            <a:r>
              <a:rPr kumimoji="1" lang="zh-CN" altLang="en-US" sz="1400" dirty="0">
                <a:solidFill>
                  <a:schemeClr val="bg1"/>
                </a:solidFill>
                <a:latin typeface="BiauKaiTC" panose="03000500000000000000" pitchFamily="66" charset="-120"/>
                <a:ea typeface="BiauKaiTC" panose="03000500000000000000" pitchFamily="66" charset="-120"/>
              </a:rPr>
              <a:t>模型介紹</a:t>
            </a:r>
            <a:endParaRPr kumimoji="1" lang="zh-TW" altLang="en-US" sz="1400" dirty="0">
              <a:solidFill>
                <a:schemeClr val="bg1"/>
              </a:solidFill>
            </a:endParaRPr>
          </a:p>
        </p:txBody>
      </p:sp>
      <p:sp>
        <p:nvSpPr>
          <p:cNvPr id="23" name="矩形 22">
            <a:extLst>
              <a:ext uri="{FF2B5EF4-FFF2-40B4-BE49-F238E27FC236}">
                <a16:creationId xmlns:a16="http://schemas.microsoft.com/office/drawing/2014/main" id="{FFC3826C-124F-3548-8AF1-9B0DD795D458}"/>
              </a:ext>
            </a:extLst>
          </p:cNvPr>
          <p:cNvSpPr/>
          <p:nvPr userDrawn="1"/>
        </p:nvSpPr>
        <p:spPr>
          <a:xfrm>
            <a:off x="6106184" y="6629400"/>
            <a:ext cx="2034000"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04 </a:t>
            </a:r>
            <a:r>
              <a:rPr kumimoji="1" lang="zh-TW" altLang="en-US" sz="1400" dirty="0">
                <a:solidFill>
                  <a:schemeClr val="bg1"/>
                </a:solidFill>
                <a:latin typeface="BiauKaiTC" panose="03000500000000000000" pitchFamily="66" charset="-120"/>
                <a:ea typeface="BiauKaiTC" panose="03000500000000000000" pitchFamily="66" charset="-120"/>
              </a:rPr>
              <a:t>蒙地卡羅模擬</a:t>
            </a:r>
            <a:endParaRPr kumimoji="1" lang="zh-TW" altLang="en-US" sz="1400" dirty="0">
              <a:solidFill>
                <a:schemeClr val="bg1"/>
              </a:solidFill>
            </a:endParaRPr>
          </a:p>
        </p:txBody>
      </p:sp>
      <p:sp>
        <p:nvSpPr>
          <p:cNvPr id="24" name="矩形 23">
            <a:extLst>
              <a:ext uri="{FF2B5EF4-FFF2-40B4-BE49-F238E27FC236}">
                <a16:creationId xmlns:a16="http://schemas.microsoft.com/office/drawing/2014/main" id="{5F4255AD-3914-C94D-8F08-3C496A3441F3}"/>
              </a:ext>
            </a:extLst>
          </p:cNvPr>
          <p:cNvSpPr/>
          <p:nvPr userDrawn="1"/>
        </p:nvSpPr>
        <p:spPr>
          <a:xfrm>
            <a:off x="8140184" y="6629400"/>
            <a:ext cx="1807684" cy="228600"/>
          </a:xfrm>
          <a:prstGeom prst="rect">
            <a:avLst/>
          </a:prstGeom>
          <a:solidFill>
            <a:srgbClr val="002060"/>
          </a:solid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chemeClr val="bg1"/>
                </a:solidFill>
                <a:latin typeface="BiauKaiTC" panose="03000500000000000000" pitchFamily="66" charset="-120"/>
                <a:ea typeface="BiauKaiTC" panose="03000500000000000000" pitchFamily="66" charset="-120"/>
              </a:rPr>
              <a:t>05 </a:t>
            </a:r>
            <a:r>
              <a:rPr kumimoji="1" lang="zh-TW" altLang="en-US" sz="1400" dirty="0">
                <a:solidFill>
                  <a:schemeClr val="bg1"/>
                </a:solidFill>
                <a:latin typeface="BiauKaiTC" panose="03000500000000000000" pitchFamily="66" charset="-120"/>
                <a:ea typeface="BiauKaiTC" panose="03000500000000000000" pitchFamily="66" charset="-120"/>
              </a:rPr>
              <a:t>實例分析</a:t>
            </a:r>
            <a:endParaRPr kumimoji="1" lang="zh-TW" altLang="en-US" sz="1400" dirty="0">
              <a:solidFill>
                <a:schemeClr val="bg1"/>
              </a:solidFill>
            </a:endParaRPr>
          </a:p>
        </p:txBody>
      </p:sp>
      <p:sp>
        <p:nvSpPr>
          <p:cNvPr id="25" name="矩形 24">
            <a:extLst>
              <a:ext uri="{FF2B5EF4-FFF2-40B4-BE49-F238E27FC236}">
                <a16:creationId xmlns:a16="http://schemas.microsoft.com/office/drawing/2014/main" id="{B3FAC669-3261-9946-851E-E0CDC055598A}"/>
              </a:ext>
            </a:extLst>
          </p:cNvPr>
          <p:cNvSpPr/>
          <p:nvPr userDrawn="1"/>
        </p:nvSpPr>
        <p:spPr>
          <a:xfrm>
            <a:off x="9947868" y="6629400"/>
            <a:ext cx="2239948" cy="228600"/>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1400" dirty="0">
                <a:solidFill>
                  <a:srgbClr val="002060"/>
                </a:solidFill>
                <a:latin typeface="BiauKaiTC" panose="03000500000000000000" pitchFamily="66" charset="-120"/>
                <a:ea typeface="BiauKaiTC" panose="03000500000000000000" pitchFamily="66" charset="-120"/>
              </a:rPr>
              <a:t>06 </a:t>
            </a:r>
            <a:r>
              <a:rPr kumimoji="1" lang="zh-TW" altLang="en-US" sz="1400" dirty="0">
                <a:solidFill>
                  <a:srgbClr val="002060"/>
                </a:solidFill>
                <a:latin typeface="BiauKaiTC" panose="03000500000000000000" pitchFamily="66" charset="-120"/>
                <a:ea typeface="BiauKaiTC" panose="03000500000000000000" pitchFamily="66" charset="-120"/>
              </a:rPr>
              <a:t>結論與未來方向</a:t>
            </a:r>
            <a:endParaRPr kumimoji="1" lang="zh-TW" altLang="en-US" sz="1400" dirty="0">
              <a:solidFill>
                <a:srgbClr val="002060"/>
              </a:solidFill>
            </a:endParaRPr>
          </a:p>
        </p:txBody>
      </p:sp>
      <p:sp>
        <p:nvSpPr>
          <p:cNvPr id="8" name="文字方塊 7">
            <a:extLst>
              <a:ext uri="{FF2B5EF4-FFF2-40B4-BE49-F238E27FC236}">
                <a16:creationId xmlns:a16="http://schemas.microsoft.com/office/drawing/2014/main" id="{BF18420C-9D17-E74E-AE5E-EB2420E27C7F}"/>
              </a:ext>
            </a:extLst>
          </p:cNvPr>
          <p:cNvSpPr txBox="1"/>
          <p:nvPr userDrawn="1"/>
        </p:nvSpPr>
        <p:spPr>
          <a:xfrm>
            <a:off x="11563109" y="6146157"/>
            <a:ext cx="518091" cy="430887"/>
          </a:xfrm>
          <a:prstGeom prst="rect">
            <a:avLst/>
          </a:prstGeom>
          <a:noFill/>
        </p:spPr>
        <p:txBody>
          <a:bodyPr wrap="none" rtlCol="0">
            <a:spAutoFit/>
          </a:bodyPr>
          <a:lstStyle/>
          <a:p>
            <a:fld id="{7D439195-2322-A54F-9165-7F6B79D26BB2}" type="slidenum">
              <a:rPr kumimoji="1" lang="zh-TW" altLang="en-US" sz="2200" smtClean="0"/>
              <a:t>‹#›</a:t>
            </a:fld>
            <a:endParaRPr kumimoji="1" lang="zh-TW" altLang="en-US" sz="2200" dirty="0"/>
          </a:p>
        </p:txBody>
      </p:sp>
    </p:spTree>
    <p:extLst>
      <p:ext uri="{BB962C8B-B14F-4D97-AF65-F5344CB8AC3E}">
        <p14:creationId xmlns:p14="http://schemas.microsoft.com/office/powerpoint/2010/main" val="470380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E0541F50-5568-C04D-A5A2-C86DA47E02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p>
        </p:txBody>
      </p:sp>
      <p:sp>
        <p:nvSpPr>
          <p:cNvPr id="3" name="文字版面配置區 2">
            <a:extLst>
              <a:ext uri="{FF2B5EF4-FFF2-40B4-BE49-F238E27FC236}">
                <a16:creationId xmlns:a16="http://schemas.microsoft.com/office/drawing/2014/main" id="{AEC7FD77-FFB0-034F-93E3-231BE0DEB8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TW" altLang="en-US"/>
              <a:t>編輯母片文字樣式
第二層
第三層
第四層
第五層</a:t>
            </a:r>
          </a:p>
        </p:txBody>
      </p:sp>
      <p:sp>
        <p:nvSpPr>
          <p:cNvPr id="4" name="日期版面配置區 3">
            <a:extLst>
              <a:ext uri="{FF2B5EF4-FFF2-40B4-BE49-F238E27FC236}">
                <a16:creationId xmlns:a16="http://schemas.microsoft.com/office/drawing/2014/main" id="{93182184-11F8-C64B-9B72-6A0A6AD985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870B-6010-AC41-95D1-261AFD4A43A9}" type="datetimeFigureOut">
              <a:rPr kumimoji="1" lang="zh-TW" altLang="en-US" smtClean="0"/>
              <a:t>2025/8/25</a:t>
            </a:fld>
            <a:endParaRPr kumimoji="1" lang="zh-TW" altLang="en-US"/>
          </a:p>
        </p:txBody>
      </p:sp>
      <p:sp>
        <p:nvSpPr>
          <p:cNvPr id="5" name="頁尾版面配置區 4">
            <a:extLst>
              <a:ext uri="{FF2B5EF4-FFF2-40B4-BE49-F238E27FC236}">
                <a16:creationId xmlns:a16="http://schemas.microsoft.com/office/drawing/2014/main" id="{749971D3-8916-1848-97C7-61793F7B00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a:extLst>
              <a:ext uri="{FF2B5EF4-FFF2-40B4-BE49-F238E27FC236}">
                <a16:creationId xmlns:a16="http://schemas.microsoft.com/office/drawing/2014/main" id="{D310E972-C747-5A40-83B9-0E8703DDD2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914CB-1F41-DC4D-BB5C-E1DA17D8F3A8}" type="slidenum">
              <a:rPr kumimoji="1" lang="zh-TW" altLang="en-US" smtClean="0"/>
              <a:t>‹#›</a:t>
            </a:fld>
            <a:endParaRPr kumimoji="1" lang="zh-TW" altLang="en-US"/>
          </a:p>
        </p:txBody>
      </p:sp>
    </p:spTree>
    <p:extLst>
      <p:ext uri="{BB962C8B-B14F-4D97-AF65-F5344CB8AC3E}">
        <p14:creationId xmlns:p14="http://schemas.microsoft.com/office/powerpoint/2010/main" val="144761019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6;p25">
            <a:extLst>
              <a:ext uri="{FF2B5EF4-FFF2-40B4-BE49-F238E27FC236}">
                <a16:creationId xmlns:a16="http://schemas.microsoft.com/office/drawing/2014/main" id="{A9A52608-CF22-2E4C-BA02-F8E9B30E8A4C}"/>
              </a:ext>
            </a:extLst>
          </p:cNvPr>
          <p:cNvSpPr txBox="1">
            <a:spLocks noGrp="1"/>
          </p:cNvSpPr>
          <p:nvPr>
            <p:ph type="ctrTitle" idx="4294967295"/>
          </p:nvPr>
        </p:nvSpPr>
        <p:spPr>
          <a:xfrm>
            <a:off x="430693" y="1828660"/>
            <a:ext cx="11330609" cy="2268296"/>
          </a:xfrm>
          <a:prstGeom prst="rect">
            <a:avLst/>
          </a:prstGeom>
        </p:spPr>
        <p:txBody>
          <a:bodyPr spcFirstLastPara="1" wrap="square" lIns="91425" tIns="91425" rIns="91425" bIns="91425" anchor="t" anchorCtr="0">
            <a:noAutofit/>
          </a:bodyPr>
          <a:lstStyle/>
          <a:p>
            <a:pPr algn="ctr">
              <a:lnSpc>
                <a:spcPct val="150000"/>
              </a:lnSpc>
            </a:pPr>
            <a:r>
              <a:rPr lang="en-US" altLang="zh-TW" sz="4400" b="1" dirty="0">
                <a:solidFill>
                  <a:srgbClr val="002060"/>
                </a:solidFill>
                <a:latin typeface="BiauKaiTC" panose="03000500000000000000" pitchFamily="66" charset="-120"/>
                <a:ea typeface="BiauKaiTC" panose="03000500000000000000" pitchFamily="66" charset="-120"/>
              </a:rPr>
              <a:t>SMOTE</a:t>
            </a:r>
            <a:r>
              <a:rPr lang="zh-TW" altLang="zh-TW" sz="4400" b="1" dirty="0">
                <a:solidFill>
                  <a:srgbClr val="002060"/>
                </a:solidFill>
                <a:latin typeface="BiauKaiTC" panose="03000500000000000000" pitchFamily="66" charset="-120"/>
                <a:ea typeface="BiauKaiTC" panose="03000500000000000000" pitchFamily="66" charset="-120"/>
              </a:rPr>
              <a:t>插補法結合類神經網路、分類提升器與零膨脹二分類模型之效能比較</a:t>
            </a:r>
          </a:p>
        </p:txBody>
      </p:sp>
      <p:sp>
        <p:nvSpPr>
          <p:cNvPr id="8" name="文字方塊 7">
            <a:extLst>
              <a:ext uri="{FF2B5EF4-FFF2-40B4-BE49-F238E27FC236}">
                <a16:creationId xmlns:a16="http://schemas.microsoft.com/office/drawing/2014/main" id="{F1D941C2-58C7-CF4B-8CFE-DBE56CE6FB86}"/>
              </a:ext>
            </a:extLst>
          </p:cNvPr>
          <p:cNvSpPr txBox="1"/>
          <p:nvPr/>
        </p:nvSpPr>
        <p:spPr>
          <a:xfrm>
            <a:off x="4951960" y="4382491"/>
            <a:ext cx="2288077" cy="513346"/>
          </a:xfrm>
          <a:prstGeom prst="rect">
            <a:avLst/>
          </a:prstGeom>
          <a:noFill/>
        </p:spPr>
        <p:txBody>
          <a:bodyPr wrap="square" rtlCol="0">
            <a:spAutoFit/>
          </a:bodyPr>
          <a:lstStyle/>
          <a:p>
            <a:pPr algn="dist">
              <a:lnSpc>
                <a:spcPct val="150000"/>
              </a:lnSpc>
            </a:pPr>
            <a:r>
              <a:rPr kumimoji="1" lang="zh-CN" altLang="en-US" sz="2000" b="1" dirty="0">
                <a:latin typeface="BiauKaiTC" panose="03000500000000000000" pitchFamily="66" charset="-120"/>
                <a:ea typeface="BiauKaiTC" panose="03000500000000000000" pitchFamily="66" charset="-120"/>
              </a:rPr>
              <a:t>主講者：張家瑞</a:t>
            </a:r>
            <a:endParaRPr kumimoji="1" lang="en-US" altLang="zh-CN" sz="2000" b="1"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347807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2.1 </a:t>
            </a:r>
            <a:r>
              <a:rPr lang="zh-TW" altLang="en-US" sz="3600" b="1" dirty="0">
                <a:solidFill>
                  <a:srgbClr val="002060"/>
                </a:solidFill>
                <a:latin typeface="BiauKaiTC" panose="03000500000000000000" pitchFamily="66" charset="-120"/>
                <a:ea typeface="BiauKaiTC" panose="03000500000000000000" pitchFamily="66" charset="-120"/>
              </a:rPr>
              <a:t>文獻綜述</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5052793"/>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en-US" altLang="zh-TW" sz="2200" dirty="0" err="1">
                <a:latin typeface="BiauKaiTC" panose="03000500000000000000" pitchFamily="66" charset="-120"/>
                <a:ea typeface="BiauKaiTC" panose="03000500000000000000" pitchFamily="66" charset="-120"/>
              </a:rPr>
              <a:t>Rumelhart</a:t>
            </a:r>
            <a:r>
              <a:rPr lang="en-US" altLang="zh-TW" sz="2200" dirty="0">
                <a:latin typeface="BiauKaiTC" panose="03000500000000000000" pitchFamily="66" charset="-120"/>
                <a:ea typeface="BiauKaiTC" panose="03000500000000000000" pitchFamily="66" charset="-120"/>
              </a:rPr>
              <a:t> 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1986</a:t>
            </a:r>
            <a:r>
              <a:rPr lang="zh-TW" altLang="en-US" sz="2200" dirty="0">
                <a:latin typeface="BiauKaiTC" panose="03000500000000000000" pitchFamily="66" charset="-120"/>
                <a:ea typeface="BiauKaiTC" panose="03000500000000000000" pitchFamily="66" charset="-120"/>
              </a:rPr>
              <a:t>）所提出的反向傳播演算法，透過調整權重降低預測誤差，有效學習資料中的隱含特徵。</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2200" dirty="0">
                <a:latin typeface="BiauKaiTC" panose="03000500000000000000" pitchFamily="66" charset="-120"/>
                <a:ea typeface="BiauKaiTC" panose="03000500000000000000" pitchFamily="66" charset="-120"/>
              </a:rPr>
              <a:t>Zhang 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1998</a:t>
            </a:r>
            <a:r>
              <a:rPr lang="zh-TW" altLang="en-US" sz="2200" dirty="0">
                <a:latin typeface="BiauKaiTC" panose="03000500000000000000" pitchFamily="66" charset="-120"/>
                <a:ea typeface="BiauKaiTC" panose="03000500000000000000" pitchFamily="66" charset="-120"/>
              </a:rPr>
              <a:t>）對 </a:t>
            </a:r>
            <a:r>
              <a:rPr lang="en-US" altLang="zh-TW" sz="2200" dirty="0">
                <a:latin typeface="BiauKaiTC" panose="03000500000000000000" pitchFamily="66" charset="-120"/>
                <a:ea typeface="BiauKaiTC" panose="03000500000000000000" pitchFamily="66" charset="-120"/>
              </a:rPr>
              <a:t>90</a:t>
            </a:r>
            <a:r>
              <a:rPr lang="zh-TW" altLang="en-US" sz="2200" dirty="0">
                <a:latin typeface="BiauKaiTC" panose="03000500000000000000" pitchFamily="66" charset="-120"/>
                <a:ea typeface="BiauKaiTC" panose="03000500000000000000" pitchFamily="66" charset="-120"/>
              </a:rPr>
              <a:t> 年代神經網路預測應用進行整理，強調模型設計與參數設定對預測效能的影響。</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2200" dirty="0">
                <a:latin typeface="BiauKaiTC" panose="03000500000000000000" pitchFamily="66" charset="-120"/>
                <a:ea typeface="BiauKaiTC" panose="03000500000000000000" pitchFamily="66" charset="-120"/>
              </a:rPr>
              <a:t>Jose</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2024</a:t>
            </a:r>
            <a:r>
              <a:rPr lang="zh-TW" altLang="en-US" sz="2200" dirty="0">
                <a:latin typeface="BiauKaiTC" panose="03000500000000000000" pitchFamily="66" charset="-120"/>
                <a:ea typeface="BiauKaiTC" panose="03000500000000000000" pitchFamily="66" charset="-120"/>
              </a:rPr>
              <a:t>）提出具有可解釋性的零膨脹卜瓦松類神經網路（</a:t>
            </a:r>
            <a:r>
              <a:rPr lang="en-US" altLang="zh-TW" sz="2200" dirty="0">
                <a:latin typeface="BiauKaiTC" panose="03000500000000000000" pitchFamily="66" charset="-120"/>
                <a:ea typeface="BiauKaiTC" panose="03000500000000000000" pitchFamily="66" charset="-120"/>
              </a:rPr>
              <a:t>ZIPNN</a:t>
            </a:r>
            <a:r>
              <a:rPr lang="zh-TW" altLang="en-US" sz="2200" dirty="0">
                <a:latin typeface="BiauKaiTC" panose="03000500000000000000" pitchFamily="66" charset="-120"/>
                <a:ea typeface="BiauKaiTC" panose="03000500000000000000" pitchFamily="66" charset="-120"/>
              </a:rPr>
              <a:t>），應用於健康保險資料中呼吸道疾病住院次數的預測，展現出結合統計模型與 </a:t>
            </a:r>
            <a:r>
              <a:rPr lang="en-US" altLang="zh-TW" sz="2200" dirty="0">
                <a:latin typeface="BiauKaiTC" panose="03000500000000000000" pitchFamily="66" charset="-120"/>
                <a:ea typeface="BiauKaiTC" panose="03000500000000000000" pitchFamily="66" charset="-120"/>
              </a:rPr>
              <a:t>ANN</a:t>
            </a:r>
            <a:r>
              <a:rPr lang="zh-TW" altLang="en-US" sz="2200" dirty="0">
                <a:latin typeface="BiauKaiTC" panose="03000500000000000000" pitchFamily="66" charset="-120"/>
                <a:ea typeface="BiauKaiTC" panose="03000500000000000000" pitchFamily="66" charset="-120"/>
              </a:rPr>
              <a:t> 架構的應用潛力。</a:t>
            </a:r>
          </a:p>
        </p:txBody>
      </p:sp>
    </p:spTree>
    <p:extLst>
      <p:ext uri="{BB962C8B-B14F-4D97-AF65-F5344CB8AC3E}">
        <p14:creationId xmlns:p14="http://schemas.microsoft.com/office/powerpoint/2010/main" val="959539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2.1 </a:t>
            </a:r>
            <a:r>
              <a:rPr lang="zh-TW" altLang="en-US" sz="3600" b="1" dirty="0">
                <a:solidFill>
                  <a:srgbClr val="002060"/>
                </a:solidFill>
                <a:latin typeface="BiauKaiTC" panose="03000500000000000000" pitchFamily="66" charset="-120"/>
                <a:ea typeface="BiauKaiTC" panose="03000500000000000000" pitchFamily="66" charset="-120"/>
              </a:rPr>
              <a:t>文獻綜述</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5204823"/>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en-US" altLang="zh-TW" sz="2200" dirty="0" err="1">
                <a:latin typeface="BiauKaiTC" panose="03000500000000000000" pitchFamily="66" charset="-120"/>
                <a:ea typeface="BiauKaiTC" panose="03000500000000000000" pitchFamily="66" charset="-120"/>
              </a:rPr>
              <a:t>CatBoost</a:t>
            </a:r>
            <a:r>
              <a:rPr lang="zh-TW" altLang="en-US" sz="2200" dirty="0">
                <a:latin typeface="BiauKaiTC" panose="03000500000000000000" pitchFamily="66" charset="-120"/>
                <a:ea typeface="BiauKaiTC" panose="03000500000000000000" pitchFamily="66" charset="-120"/>
              </a:rPr>
              <a:t> 由 </a:t>
            </a:r>
            <a:r>
              <a:rPr lang="en-US" altLang="zh-TW" sz="2200" dirty="0" err="1">
                <a:latin typeface="BiauKaiTC" panose="03000500000000000000" pitchFamily="66" charset="-120"/>
                <a:ea typeface="BiauKaiTC" panose="03000500000000000000" pitchFamily="66" charset="-120"/>
              </a:rPr>
              <a:t>Prokhorenkova</a:t>
            </a:r>
            <a:r>
              <a:rPr lang="en-US" altLang="zh-TW" sz="2200" dirty="0">
                <a:latin typeface="BiauKaiTC" panose="03000500000000000000" pitchFamily="66" charset="-120"/>
                <a:ea typeface="BiauKaiTC" panose="03000500000000000000" pitchFamily="66" charset="-120"/>
              </a:rPr>
              <a:t> 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2018</a:t>
            </a:r>
            <a:r>
              <a:rPr lang="zh-TW" altLang="en-US" sz="2200" dirty="0">
                <a:latin typeface="BiauKaiTC" panose="03000500000000000000" pitchFamily="66" charset="-120"/>
                <a:ea typeface="BiauKaiTC" panose="03000500000000000000" pitchFamily="66" charset="-120"/>
              </a:rPr>
              <a:t>）首先提出，解決傳統梯度提升法中的目標洩露與類別特徵處理問題。</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由 </a:t>
            </a:r>
            <a:r>
              <a:rPr lang="en-US" altLang="zh-TW" sz="2200" dirty="0" err="1">
                <a:latin typeface="BiauKaiTC" panose="03000500000000000000" pitchFamily="66" charset="-120"/>
                <a:ea typeface="BiauKaiTC" panose="03000500000000000000" pitchFamily="66" charset="-120"/>
              </a:rPr>
              <a:t>Dorogush</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2018</a:t>
            </a:r>
            <a:r>
              <a:rPr lang="zh-TW" altLang="en-US" sz="2200" dirty="0">
                <a:latin typeface="BiauKaiTC" panose="03000500000000000000" pitchFamily="66" charset="-120"/>
                <a:ea typeface="BiauKaiTC" panose="03000500000000000000" pitchFamily="66" charset="-120"/>
              </a:rPr>
              <a:t>）開發為公開函式庫。</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2200" dirty="0" err="1">
                <a:latin typeface="BiauKaiTC" panose="03000500000000000000" pitchFamily="66" charset="-120"/>
                <a:ea typeface="BiauKaiTC" panose="03000500000000000000" pitchFamily="66" charset="-120"/>
              </a:rPr>
              <a:t>Bentéjac</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2020</a:t>
            </a:r>
            <a:r>
              <a:rPr lang="zh-TW" altLang="en-US" sz="2200" dirty="0">
                <a:latin typeface="BiauKaiTC" panose="03000500000000000000" pitchFamily="66" charset="-120"/>
                <a:ea typeface="BiauKaiTC" panose="03000500000000000000" pitchFamily="66" charset="-120"/>
              </a:rPr>
              <a:t>）系統性比較 </a:t>
            </a:r>
            <a:r>
              <a:rPr lang="en-US" altLang="zh-TW" sz="2200" dirty="0" err="1">
                <a:latin typeface="BiauKaiTC" panose="03000500000000000000" pitchFamily="66" charset="-120"/>
                <a:ea typeface="BiauKaiTC" panose="03000500000000000000" pitchFamily="66" charset="-120"/>
              </a:rPr>
              <a:t>CatBoost</a:t>
            </a:r>
            <a:r>
              <a:rPr lang="zh-TW" altLang="en-US" sz="2200" dirty="0">
                <a:latin typeface="BiauKaiTC" panose="03000500000000000000" pitchFamily="66" charset="-120"/>
                <a:ea typeface="BiauKaiTC" panose="03000500000000000000" pitchFamily="66" charset="-120"/>
              </a:rPr>
              <a:t> 、 </a:t>
            </a:r>
            <a:r>
              <a:rPr lang="en-US" altLang="zh-TW" sz="2200" dirty="0" err="1">
                <a:latin typeface="BiauKaiTC" panose="03000500000000000000" pitchFamily="66" charset="-120"/>
                <a:ea typeface="BiauKaiTC" panose="03000500000000000000" pitchFamily="66" charset="-120"/>
              </a:rPr>
              <a:t>LightGBM</a:t>
            </a:r>
            <a:r>
              <a:rPr lang="zh-TW" altLang="en-US" sz="2200" dirty="0">
                <a:latin typeface="BiauKaiTC" panose="03000500000000000000" pitchFamily="66" charset="-120"/>
                <a:ea typeface="BiauKaiTC" panose="03000500000000000000" pitchFamily="66" charset="-120"/>
              </a:rPr>
              <a:t> 與 </a:t>
            </a:r>
            <a:r>
              <a:rPr lang="en-US" altLang="zh-TW" sz="2200" dirty="0" err="1">
                <a:latin typeface="BiauKaiTC" panose="03000500000000000000" pitchFamily="66" charset="-120"/>
                <a:ea typeface="BiauKaiTC" panose="03000500000000000000" pitchFamily="66" charset="-120"/>
              </a:rPr>
              <a:t>XGBoost</a:t>
            </a:r>
            <a:r>
              <a:rPr lang="zh-TW" altLang="en-US" sz="2200" dirty="0">
                <a:latin typeface="BiauKaiTC" panose="03000500000000000000" pitchFamily="66" charset="-120"/>
                <a:ea typeface="BiauKaiTC" panose="03000500000000000000" pitchFamily="66" charset="-120"/>
              </a:rPr>
              <a:t> ，發現 </a:t>
            </a:r>
            <a:r>
              <a:rPr lang="en-US" altLang="zh-TW" sz="2200" dirty="0" err="1">
                <a:latin typeface="BiauKaiTC" panose="03000500000000000000" pitchFamily="66" charset="-120"/>
                <a:ea typeface="BiauKaiTC" panose="03000500000000000000" pitchFamily="66" charset="-120"/>
              </a:rPr>
              <a:t>CatBoost</a:t>
            </a:r>
            <a:r>
              <a:rPr lang="zh-TW" altLang="en-US" sz="2200" dirty="0">
                <a:latin typeface="BiauKaiTC" panose="03000500000000000000" pitchFamily="66" charset="-120"/>
                <a:ea typeface="BiauKaiTC" panose="03000500000000000000" pitchFamily="66" charset="-120"/>
              </a:rPr>
              <a:t> 在預測準確率與泛化能力方面最具優勢。</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2200" dirty="0">
                <a:latin typeface="BiauKaiTC" panose="03000500000000000000" pitchFamily="66" charset="-120"/>
                <a:ea typeface="BiauKaiTC" panose="03000500000000000000" pitchFamily="66" charset="-120"/>
              </a:rPr>
              <a:t>So</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2024</a:t>
            </a:r>
            <a:r>
              <a:rPr lang="zh-TW" altLang="en-US" sz="2200" dirty="0">
                <a:latin typeface="BiauKaiTC" panose="03000500000000000000" pitchFamily="66" charset="-120"/>
                <a:ea typeface="BiauKaiTC" panose="03000500000000000000" pitchFamily="66" charset="-120"/>
              </a:rPr>
              <a:t>）則將 </a:t>
            </a:r>
            <a:r>
              <a:rPr lang="en-US" altLang="zh-TW" sz="2200" dirty="0" err="1">
                <a:latin typeface="BiauKaiTC" panose="03000500000000000000" pitchFamily="66" charset="-120"/>
                <a:ea typeface="BiauKaiTC" panose="03000500000000000000" pitchFamily="66" charset="-120"/>
              </a:rPr>
              <a:t>CatBoost</a:t>
            </a:r>
            <a:r>
              <a:rPr lang="zh-TW" altLang="en-US" sz="2200" dirty="0">
                <a:latin typeface="BiauKaiTC" panose="03000500000000000000" pitchFamily="66" charset="-120"/>
                <a:ea typeface="BiauKaiTC" panose="03000500000000000000" pitchFamily="66" charset="-120"/>
              </a:rPr>
              <a:t> 應用於車聯網保險理賠資料，並提出零膨脹卜瓦松提升樹模型，進一步強化 </a:t>
            </a:r>
            <a:r>
              <a:rPr lang="en-US" altLang="zh-TW" sz="2200" dirty="0" err="1">
                <a:latin typeface="BiauKaiTC" panose="03000500000000000000" pitchFamily="66" charset="-120"/>
                <a:ea typeface="BiauKaiTC" panose="03000500000000000000" pitchFamily="66" charset="-120"/>
              </a:rPr>
              <a:t>CatBoost</a:t>
            </a:r>
            <a:r>
              <a:rPr lang="zh-TW" altLang="en-US" sz="2200" dirty="0">
                <a:latin typeface="BiauKaiTC" panose="03000500000000000000" pitchFamily="66" charset="-120"/>
                <a:ea typeface="BiauKaiTC" panose="03000500000000000000" pitchFamily="66" charset="-120"/>
              </a:rPr>
              <a:t> 處理零膨脹資料的效能。</a:t>
            </a:r>
            <a:endParaRPr kumimoji="1" lang="zh-TW" altLang="en-US" dirty="0"/>
          </a:p>
        </p:txBody>
      </p:sp>
    </p:spTree>
    <p:extLst>
      <p:ext uri="{BB962C8B-B14F-4D97-AF65-F5344CB8AC3E}">
        <p14:creationId xmlns:p14="http://schemas.microsoft.com/office/powerpoint/2010/main" val="2177433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03 </a:t>
            </a:r>
            <a:r>
              <a:rPr lang="zh-TW" altLang="en-US" sz="3600" b="1" dirty="0">
                <a:solidFill>
                  <a:srgbClr val="002060"/>
                </a:solidFill>
                <a:latin typeface="BiauKaiTC" panose="03000500000000000000" pitchFamily="66" charset="-120"/>
                <a:ea typeface="BiauKaiTC" panose="03000500000000000000" pitchFamily="66" charset="-120"/>
              </a:rPr>
              <a:t>模型介紹</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3815403"/>
              </a:xfrm>
              <a:prstGeom prst="rect">
                <a:avLst/>
              </a:prstGeom>
              <a:noFill/>
            </p:spPr>
            <p:txBody>
              <a:bodyPr wrap="square" rtlCol="0">
                <a:spAutoFit/>
              </a:bodyPr>
              <a:lstStyle/>
              <a:p>
                <a:pPr algn="just">
                  <a:lnSpc>
                    <a:spcPct val="200000"/>
                  </a:lnSpc>
                </a:pPr>
                <a:r>
                  <a:rPr lang="zh-TW" altLang="en-US" sz="2200" dirty="0">
                    <a:latin typeface="BiauKaiTC" panose="03000500000000000000" pitchFamily="66" charset="-120"/>
                    <a:ea typeface="BiauKaiTC" panose="03000500000000000000" pitchFamily="66" charset="-120"/>
                  </a:rPr>
                  <a:t>      本章會</a:t>
                </a:r>
                <a:r>
                  <a:rPr lang="zh-TW" altLang="zh-TW" sz="2200" dirty="0">
                    <a:latin typeface="BiauKaiTC" panose="03000500000000000000" pitchFamily="66" charset="-120"/>
                    <a:ea typeface="BiauKaiTC" panose="03000500000000000000" pitchFamily="66" charset="-120"/>
                  </a:rPr>
                  <a:t>依序介紹類神經網路、</a:t>
                </a:r>
                <a:r>
                  <a:rPr lang="zh-TW" altLang="en-US" sz="2200" dirty="0">
                    <a:latin typeface="BiauKaiTC" panose="03000500000000000000" pitchFamily="66" charset="-120"/>
                    <a:ea typeface="BiauKaiTC" panose="03000500000000000000" pitchFamily="66" charset="-120"/>
                  </a:rPr>
                  <a:t> </a:t>
                </a:r>
                <a:r>
                  <a:rPr lang="en-US" altLang="zh-TW" sz="2200" dirty="0" err="1">
                    <a:latin typeface="BiauKaiTC" panose="03000500000000000000" pitchFamily="66" charset="-120"/>
                    <a:ea typeface="BiauKaiTC" panose="03000500000000000000" pitchFamily="66" charset="-120"/>
                  </a:rPr>
                  <a:t>CatBoost</a:t>
                </a:r>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及零膨脹伯努利模型，</a:t>
                </a:r>
                <a:r>
                  <a:rPr lang="zh-TW" altLang="en-US" sz="2200" dirty="0">
                    <a:latin typeface="BiauKaiTC" panose="03000500000000000000" pitchFamily="66" charset="-120"/>
                    <a:ea typeface="BiauKaiTC" panose="03000500000000000000" pitchFamily="66" charset="-120"/>
                  </a:rPr>
                  <a:t>並</a:t>
                </a:r>
                <a:r>
                  <a:rPr lang="zh-TW" altLang="zh-TW" sz="2200" dirty="0">
                    <a:latin typeface="BiauKaiTC" panose="03000500000000000000" pitchFamily="66" charset="-120"/>
                    <a:ea typeface="BiauKaiTC" panose="03000500000000000000" pitchFamily="66" charset="-120"/>
                  </a:rPr>
                  <a:t>令</a:t>
                </a:r>
                <a:r>
                  <a:rPr lang="zh-TW" altLang="en-US" sz="2200" dirty="0">
                    <a:latin typeface="BiauKaiTC" panose="03000500000000000000" pitchFamily="66" charset="-120"/>
                    <a:ea typeface="BiauKaiTC" panose="03000500000000000000" pitchFamily="66" charset="-120"/>
                  </a:rPr>
                  <a:t> </a:t>
                </a:r>
                <a14:m>
                  <m:oMath xmlns:m="http://schemas.openxmlformats.org/officeDocument/2006/math">
                    <m:r>
                      <a:rPr lang="en-US" altLang="zh-TW" sz="2200">
                        <a:latin typeface="Cambria Math" panose="02040503050406030204" pitchFamily="18" charset="0"/>
                        <a:ea typeface="BiauKaiTC" panose="03000500000000000000" pitchFamily="66" charset="-120"/>
                      </a:rPr>
                      <m:t>𝑌</m:t>
                    </m:r>
                  </m:oMath>
                </a14:m>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為二元分類反應變數，記為</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0</a:t>
                </a:r>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或</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1</a:t>
                </a:r>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，分別表示失敗事件及成功事件；解釋變數以</a:t>
                </a:r>
                <a:r>
                  <a:rPr lang="zh-TW" altLang="en-US" sz="2200" dirty="0">
                    <a:latin typeface="BiauKaiTC" panose="03000500000000000000" pitchFamily="66" charset="-120"/>
                    <a:ea typeface="BiauKaiTC" panose="03000500000000000000" pitchFamily="66" charset="-120"/>
                  </a:rPr>
                  <a:t> </a:t>
                </a:r>
                <a14:m>
                  <m:oMath xmlns:m="http://schemas.openxmlformats.org/officeDocument/2006/math">
                    <m:r>
                      <a:rPr lang="en-US" altLang="zh-TW" sz="2200">
                        <a:latin typeface="Cambria Math" panose="02040503050406030204" pitchFamily="18" charset="0"/>
                        <a:ea typeface="BiauKaiTC" panose="03000500000000000000" pitchFamily="66" charset="-120"/>
                      </a:rPr>
                      <m:t>𝑋</m:t>
                    </m:r>
                  </m:oMath>
                </a14:m>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表示，記為</a:t>
                </a:r>
                <a14:m>
                  <m:oMath xmlns:m="http://schemas.openxmlformats.org/officeDocument/2006/math">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𝑋</m:t>
                        </m:r>
                      </m:e>
                      <m:sub>
                        <m:r>
                          <a:rPr lang="en-US" altLang="zh-TW" sz="2200">
                            <a:latin typeface="Cambria Math" panose="02040503050406030204" pitchFamily="18" charset="0"/>
                            <a:ea typeface="BiauKaiTC" panose="03000500000000000000" pitchFamily="66" charset="-120"/>
                          </a:rPr>
                          <m:t>1</m:t>
                        </m:r>
                      </m:sub>
                    </m:sSub>
                    <m:r>
                      <a:rPr lang="zh-TW"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𝑋</m:t>
                        </m:r>
                      </m:e>
                      <m:sub>
                        <m:r>
                          <a:rPr lang="en-US" altLang="zh-TW" sz="2200">
                            <a:latin typeface="Cambria Math" panose="02040503050406030204" pitchFamily="18" charset="0"/>
                            <a:ea typeface="BiauKaiTC" panose="03000500000000000000" pitchFamily="66" charset="-120"/>
                          </a:rPr>
                          <m:t>2</m:t>
                        </m:r>
                      </m:sub>
                    </m:sSub>
                    <m:r>
                      <a:rPr lang="zh-TW" altLang="zh-TW" sz="2200">
                        <a:latin typeface="Cambria Math" panose="02040503050406030204" pitchFamily="18" charset="0"/>
                        <a:ea typeface="BiauKaiTC" panose="03000500000000000000" pitchFamily="66" charset="-120"/>
                      </a:rPr>
                      <m:t>，</m:t>
                    </m:r>
                    <m:r>
                      <a:rPr lang="en-US" altLang="zh-TW" sz="2200">
                        <a:latin typeface="Cambria Math" panose="02040503050406030204" pitchFamily="18" charset="0"/>
                        <a:ea typeface="BiauKaiTC" panose="03000500000000000000" pitchFamily="66" charset="-120"/>
                      </a:rPr>
                      <m:t>…</m:t>
                    </m:r>
                    <m:r>
                      <a:rPr lang="zh-TW"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𝑋</m:t>
                        </m:r>
                      </m:e>
                      <m:sub>
                        <m:r>
                          <a:rPr lang="en-US" altLang="zh-TW" sz="2200">
                            <a:latin typeface="Cambria Math" panose="02040503050406030204" pitchFamily="18" charset="0"/>
                            <a:ea typeface="BiauKaiTC" panose="03000500000000000000" pitchFamily="66" charset="-120"/>
                          </a:rPr>
                          <m:t>𝑝</m:t>
                        </m:r>
                      </m:sub>
                    </m:sSub>
                  </m:oMath>
                </a14:m>
                <a:r>
                  <a:rPr lang="zh-TW" altLang="zh-TW" sz="2200" dirty="0">
                    <a:latin typeface="BiauKaiTC" panose="03000500000000000000" pitchFamily="66" charset="-120"/>
                    <a:ea typeface="BiauKaiTC" panose="03000500000000000000" pitchFamily="66" charset="-120"/>
                  </a:rPr>
                  <a:t>。 </a:t>
                </a:r>
                <a:endParaRPr lang="zh-TW" altLang="en-US" sz="2200" dirty="0">
                  <a:latin typeface="BiauKaiTC" panose="03000500000000000000" pitchFamily="66" charset="-120"/>
                  <a:ea typeface="BiauKaiTC" panose="03000500000000000000" pitchFamily="66" charset="-120"/>
                </a:endParaRPr>
              </a:p>
              <a:p>
                <a:pPr algn="just">
                  <a:lnSpc>
                    <a:spcPct val="200000"/>
                  </a:lnSpc>
                </a:pPr>
                <a:endParaRPr lang="zh-TW" altLang="en-US" sz="2200" dirty="0">
                  <a:latin typeface="BiauKaiTC" panose="03000500000000000000" pitchFamily="66" charset="-120"/>
                  <a:ea typeface="BiauKaiTC" panose="03000500000000000000" pitchFamily="66" charset="-120"/>
                </a:endParaRPr>
              </a:p>
              <a:p>
                <a:pPr algn="just">
                  <a:lnSpc>
                    <a:spcPct val="200000"/>
                  </a:lnSpc>
                </a:pPr>
                <a:endParaRPr lang="zh-TW" altLang="zh-TW" sz="2200" dirty="0">
                  <a:latin typeface="BiauKaiTC" panose="03000500000000000000" pitchFamily="66" charset="-120"/>
                  <a:ea typeface="BiauKaiTC" panose="03000500000000000000" pitchFamily="66" charset="-120"/>
                </a:endParaRPr>
              </a:p>
              <a:p>
                <a:endParaRPr kumimoji="1" lang="zh-TW" altLang="en-US" dirty="0"/>
              </a:p>
            </p:txBody>
          </p:sp>
        </mc:Choice>
        <mc:Fallback xmlns="">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3815403"/>
              </a:xfrm>
              <a:prstGeom prst="rect">
                <a:avLst/>
              </a:prstGeom>
              <a:blipFill>
                <a:blip r:embed="rId3"/>
                <a:stretch>
                  <a:fillRect l="-698" r="-58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7929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3.1 </a:t>
            </a:r>
            <a:r>
              <a:rPr lang="zh-TW" altLang="en-US" sz="3600" b="1" dirty="0">
                <a:solidFill>
                  <a:srgbClr val="002060"/>
                </a:solidFill>
                <a:latin typeface="BiauKaiTC" panose="03000500000000000000" pitchFamily="66" charset="-120"/>
                <a:ea typeface="BiauKaiTC" panose="03000500000000000000" pitchFamily="66" charset="-120"/>
              </a:rPr>
              <a:t>類神經網路</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7140416"/>
              </a:xfrm>
              <a:prstGeom prst="rect">
                <a:avLst/>
              </a:prstGeom>
              <a:noFill/>
            </p:spPr>
            <p:txBody>
              <a:bodyPr wrap="square" rtlCol="0">
                <a:spAutoFit/>
              </a:bodyPr>
              <a:lstStyle/>
              <a:p>
                <a:pPr algn="just">
                  <a:lnSpc>
                    <a:spcPct val="200000"/>
                  </a:lnSpc>
                </a:pPr>
                <a:r>
                  <a:rPr lang="en-US" altLang="zh-TW" sz="2200" dirty="0">
                    <a:latin typeface="BiauKaiTC" panose="03000500000000000000" pitchFamily="66" charset="-120"/>
                    <a:ea typeface="BiauKaiTC" panose="03000500000000000000" pitchFamily="66" charset="-120"/>
                  </a:rPr>
                  <a:t>      ANN </a:t>
                </a:r>
                <a:r>
                  <a:rPr lang="zh-TW" altLang="en-US" sz="2200" dirty="0">
                    <a:latin typeface="BiauKaiTC" panose="03000500000000000000" pitchFamily="66" charset="-120"/>
                    <a:ea typeface="BiauKaiTC" panose="03000500000000000000" pitchFamily="66" charset="-120"/>
                  </a:rPr>
                  <a:t>的架構是一個基於</a:t>
                </a:r>
                <a:r>
                  <a:rPr lang="zh-TW" altLang="en-US" sz="2200" b="1" dirty="0">
                    <a:solidFill>
                      <a:srgbClr val="FF0000"/>
                    </a:solidFill>
                    <a:latin typeface="BiauKaiTC" panose="03000500000000000000" pitchFamily="66" charset="-120"/>
                    <a:ea typeface="BiauKaiTC" panose="03000500000000000000" pitchFamily="66" charset="-120"/>
                  </a:rPr>
                  <a:t>多層感知機</a:t>
                </a:r>
                <a:r>
                  <a:rPr lang="zh-TW" altLang="en-US" sz="2200" dirty="0">
                    <a:latin typeface="BiauKaiTC" panose="03000500000000000000" pitchFamily="66" charset="-120"/>
                    <a:ea typeface="BiauKaiTC" panose="03000500000000000000" pitchFamily="66" charset="-120"/>
                  </a:rPr>
                  <a:t>，感知機是一種簡單的單元，其接收高維度的資料當作輸入，乘上權重、加上偏置，</a:t>
                </a:r>
                <a:r>
                  <a:rPr lang="zh-CN" altLang="en-US" sz="2200" dirty="0">
                    <a:latin typeface="BiauKaiTC" panose="03000500000000000000" pitchFamily="66" charset="-120"/>
                    <a:ea typeface="BiauKaiTC" panose="03000500000000000000" pitchFamily="66" charset="-120"/>
                  </a:rPr>
                  <a:t>再</a:t>
                </a:r>
                <a:r>
                  <a:rPr lang="zh-TW" altLang="en-US" sz="2200" dirty="0">
                    <a:latin typeface="BiauKaiTC" panose="03000500000000000000" pitchFamily="66" charset="-120"/>
                    <a:ea typeface="BiauKaiTC" panose="03000500000000000000" pitchFamily="66" charset="-120"/>
                  </a:rPr>
                  <a:t>經過激勵函數轉換後再傳值給下一個神經元，這個過程也被稱為</a:t>
                </a:r>
                <a:r>
                  <a:rPr lang="zh-TW" altLang="en-US" sz="2200" b="1" dirty="0">
                    <a:solidFill>
                      <a:srgbClr val="FF0000"/>
                    </a:solidFill>
                    <a:latin typeface="BiauKaiTC" panose="03000500000000000000" pitchFamily="66" charset="-120"/>
                    <a:ea typeface="BiauKaiTC" panose="03000500000000000000" pitchFamily="66" charset="-120"/>
                  </a:rPr>
                  <a:t>前向傳遞</a:t>
                </a:r>
                <a:r>
                  <a:rPr lang="zh-TW" altLang="en-US" sz="2200" dirty="0">
                    <a:latin typeface="BiauKaiTC" panose="03000500000000000000" pitchFamily="66" charset="-120"/>
                    <a:ea typeface="BiauKaiTC" panose="03000500000000000000" pitchFamily="66" charset="-120"/>
                  </a:rPr>
                  <a:t>，其函數表示為：</a:t>
                </a: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zh-TW" altLang="en-US" sz="2200" dirty="0">
                  <a:latin typeface="BiauKaiTC" panose="03000500000000000000" pitchFamily="66" charset="-120"/>
                  <a:ea typeface="BiauKaiTC" panose="03000500000000000000" pitchFamily="66" charset="-120"/>
                </a:endParaRPr>
              </a:p>
              <a:p>
                <a:pPr algn="just">
                  <a:lnSpc>
                    <a:spcPct val="200000"/>
                  </a:lnSpc>
                </a:pPr>
                <a:r>
                  <a:rPr lang="zh-TW" altLang="en-US" sz="2200" dirty="0">
                    <a:latin typeface="BiauKaiTC" panose="03000500000000000000" pitchFamily="66" charset="-120"/>
                    <a:ea typeface="BiauKaiTC" panose="03000500000000000000" pitchFamily="66" charset="-120"/>
                  </a:rPr>
                  <a:t>其中 </a:t>
                </a:r>
                <a14:m>
                  <m:oMath xmlns:m="http://schemas.openxmlformats.org/officeDocument/2006/math">
                    <m:sSub>
                      <m:sSubPr>
                        <m:ctrlPr>
                          <a:rPr lang="en-US" altLang="zh-TW" sz="2200" i="1" dirty="0" smtClean="0">
                            <a:latin typeface="Cambria Math" panose="02040503050406030204" pitchFamily="18" charset="0"/>
                            <a:ea typeface="BiauKaiTC" panose="03000500000000000000" pitchFamily="66" charset="-120"/>
                          </a:rPr>
                        </m:ctrlPr>
                      </m:sSubPr>
                      <m:e>
                        <m:r>
                          <a:rPr lang="en-US" altLang="zh-TW" sz="2200" i="1" dirty="0" smtClean="0">
                            <a:latin typeface="Cambria Math" panose="02040503050406030204" pitchFamily="18" charset="0"/>
                            <a:ea typeface="BiauKaiTC" panose="03000500000000000000" pitchFamily="66" charset="-120"/>
                          </a:rPr>
                          <m:t>𝑤</m:t>
                        </m:r>
                      </m:e>
                      <m:sub>
                        <m:r>
                          <a:rPr lang="en-US" altLang="zh-TW" sz="2200" i="1" dirty="0" smtClean="0">
                            <a:latin typeface="Cambria Math" panose="02040503050406030204" pitchFamily="18" charset="0"/>
                            <a:ea typeface="BiauKaiTC" panose="03000500000000000000" pitchFamily="66" charset="-120"/>
                          </a:rPr>
                          <m:t>𝑖</m:t>
                        </m:r>
                      </m:sub>
                    </m:sSub>
                    <m:r>
                      <a:rPr lang="en-US" altLang="zh-TW" sz="2200" i="1" dirty="0" smtClean="0">
                        <a:latin typeface="Cambria Math" panose="02040503050406030204" pitchFamily="18" charset="0"/>
                        <a:ea typeface="BiauKaiTC" panose="03000500000000000000" pitchFamily="66" charset="-120"/>
                      </a:rPr>
                      <m:t> </m:t>
                    </m:r>
                  </m:oMath>
                </a14:m>
                <a:r>
                  <a:rPr lang="zh-TW" altLang="en-US" sz="2200" dirty="0">
                    <a:latin typeface="BiauKaiTC" panose="03000500000000000000" pitchFamily="66" charset="-120"/>
                    <a:ea typeface="BiauKaiTC" panose="03000500000000000000" pitchFamily="66" charset="-120"/>
                  </a:rPr>
                  <a:t>為權重， </a:t>
                </a:r>
                <a14:m>
                  <m:oMath xmlns:m="http://schemas.openxmlformats.org/officeDocument/2006/math">
                    <m:sSub>
                      <m:sSubPr>
                        <m:ctrlPr>
                          <a:rPr lang="en-US" altLang="zh-TW" sz="2200" i="1" dirty="0" smtClean="0">
                            <a:latin typeface="Cambria Math" panose="02040503050406030204" pitchFamily="18" charset="0"/>
                            <a:ea typeface="BiauKaiTC" panose="03000500000000000000" pitchFamily="66" charset="-120"/>
                          </a:rPr>
                        </m:ctrlPr>
                      </m:sSubPr>
                      <m:e>
                        <m:r>
                          <a:rPr lang="en-US" altLang="zh-TW" sz="2200" i="1" dirty="0" smtClean="0">
                            <a:latin typeface="Cambria Math" panose="02040503050406030204" pitchFamily="18" charset="0"/>
                            <a:ea typeface="BiauKaiTC" panose="03000500000000000000" pitchFamily="66" charset="-120"/>
                          </a:rPr>
                          <m:t>𝑥</m:t>
                        </m:r>
                      </m:e>
                      <m:sub>
                        <m:r>
                          <a:rPr lang="en-US" altLang="zh-TW" sz="2200" i="1" dirty="0" smtClean="0">
                            <a:latin typeface="Cambria Math" panose="02040503050406030204" pitchFamily="18" charset="0"/>
                            <a:ea typeface="BiauKaiTC" panose="03000500000000000000" pitchFamily="66" charset="-120"/>
                          </a:rPr>
                          <m:t>𝑖</m:t>
                        </m:r>
                      </m:sub>
                    </m:sSub>
                    <m:r>
                      <a:rPr lang="en-US" altLang="zh-TW" sz="2200" i="1" dirty="0" smtClean="0">
                        <a:latin typeface="Cambria Math" panose="02040503050406030204" pitchFamily="18" charset="0"/>
                        <a:ea typeface="BiauKaiTC" panose="03000500000000000000" pitchFamily="66" charset="-120"/>
                      </a:rPr>
                      <m:t> </m:t>
                    </m:r>
                  </m:oMath>
                </a14:m>
                <a:r>
                  <a:rPr lang="zh-TW" altLang="en-US" sz="2200" dirty="0">
                    <a:latin typeface="BiauKaiTC" panose="03000500000000000000" pitchFamily="66" charset="-120"/>
                    <a:ea typeface="BiauKaiTC" panose="03000500000000000000" pitchFamily="66" charset="-120"/>
                  </a:rPr>
                  <a:t>為解釋變數， </a:t>
                </a:r>
                <a14:m>
                  <m:oMath xmlns:m="http://schemas.openxmlformats.org/officeDocument/2006/math">
                    <m:r>
                      <a:rPr lang="en-US" altLang="zh-TW" sz="2200" i="1" dirty="0" smtClean="0">
                        <a:latin typeface="Cambria Math" panose="02040503050406030204" pitchFamily="18" charset="0"/>
                        <a:ea typeface="BiauKaiTC" panose="03000500000000000000" pitchFamily="66" charset="-120"/>
                      </a:rPr>
                      <m:t>𝑏</m:t>
                    </m:r>
                  </m:oMath>
                </a14:m>
                <a:r>
                  <a:rPr lang="en-US"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為偏置， </a:t>
                </a:r>
                <a14:m>
                  <m:oMath xmlns:m="http://schemas.openxmlformats.org/officeDocument/2006/math">
                    <m:r>
                      <a:rPr lang="en-US" altLang="zh-TW" sz="2200" i="1" dirty="0" smtClean="0">
                        <a:latin typeface="Cambria Math" panose="02040503050406030204" pitchFamily="18" charset="0"/>
                        <a:ea typeface="BiauKaiTC" panose="03000500000000000000" pitchFamily="66" charset="-120"/>
                      </a:rPr>
                      <m:t>𝑝</m:t>
                    </m:r>
                  </m:oMath>
                </a14:m>
                <a:r>
                  <a:rPr lang="en-US"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為解釋變數個數， </a:t>
                </a:r>
                <a14:m>
                  <m:oMath xmlns:m="http://schemas.openxmlformats.org/officeDocument/2006/math">
                    <m:r>
                      <a:rPr lang="en-US" altLang="zh-TW" sz="2200" i="1" dirty="0" smtClean="0">
                        <a:latin typeface="Cambria Math" panose="02040503050406030204" pitchFamily="18" charset="0"/>
                        <a:ea typeface="BiauKaiTC" panose="03000500000000000000" pitchFamily="66" charset="-120"/>
                      </a:rPr>
                      <m:t>𝑆</m:t>
                    </m:r>
                  </m:oMath>
                </a14:m>
                <a:r>
                  <a:rPr lang="en-US"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為激勵函數。</a:t>
                </a:r>
              </a:p>
              <a:p>
                <a:pPr algn="just">
                  <a:lnSpc>
                    <a:spcPct val="200000"/>
                  </a:lnSpc>
                </a:pPr>
                <a:endParaRPr lang="zh-TW" altLang="en-US" sz="2200" dirty="0">
                  <a:latin typeface="BiauKaiTC" panose="03000500000000000000" pitchFamily="66" charset="-120"/>
                  <a:ea typeface="BiauKaiTC" panose="03000500000000000000" pitchFamily="66" charset="-120"/>
                </a:endParaRPr>
              </a:p>
              <a:p>
                <a:pPr algn="just">
                  <a:lnSpc>
                    <a:spcPct val="200000"/>
                  </a:lnSpc>
                </a:pPr>
                <a:r>
                  <a:rPr lang="zh-TW" altLang="zh-TW" sz="2200" dirty="0">
                    <a:latin typeface="BiauKaiTC" panose="03000500000000000000" pitchFamily="66" charset="-120"/>
                    <a:ea typeface="BiauKaiTC" panose="03000500000000000000" pitchFamily="66" charset="-120"/>
                  </a:rPr>
                  <a:t> </a:t>
                </a:r>
                <a:endParaRPr lang="zh-TW" altLang="en-US" sz="2200" dirty="0">
                  <a:latin typeface="BiauKaiTC" panose="03000500000000000000" pitchFamily="66" charset="-120"/>
                  <a:ea typeface="BiauKaiTC" panose="03000500000000000000" pitchFamily="66" charset="-120"/>
                </a:endParaRPr>
              </a:p>
              <a:p>
                <a:pPr algn="just">
                  <a:lnSpc>
                    <a:spcPct val="200000"/>
                  </a:lnSpc>
                </a:pPr>
                <a:endParaRPr lang="zh-TW" altLang="en-US" sz="2200" dirty="0">
                  <a:latin typeface="BiauKaiTC" panose="03000500000000000000" pitchFamily="66" charset="-120"/>
                  <a:ea typeface="BiauKaiTC" panose="03000500000000000000" pitchFamily="66" charset="-120"/>
                </a:endParaRPr>
              </a:p>
              <a:p>
                <a:pPr algn="just">
                  <a:lnSpc>
                    <a:spcPct val="200000"/>
                  </a:lnSpc>
                </a:pPr>
                <a:endParaRPr lang="zh-TW" altLang="zh-TW" sz="2200" dirty="0">
                  <a:latin typeface="BiauKaiTC" panose="03000500000000000000" pitchFamily="66" charset="-120"/>
                  <a:ea typeface="BiauKaiTC" panose="03000500000000000000" pitchFamily="66" charset="-120"/>
                </a:endParaRPr>
              </a:p>
              <a:p>
                <a:endParaRPr kumimoji="1" lang="zh-TW" altLang="en-US" dirty="0"/>
              </a:p>
            </p:txBody>
          </p:sp>
        </mc:Choice>
        <mc:Fallback xmlns="">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7140416"/>
              </a:xfrm>
              <a:prstGeom prst="rect">
                <a:avLst/>
              </a:prstGeom>
              <a:blipFill>
                <a:blip r:embed="rId3"/>
                <a:stretch>
                  <a:fillRect l="-698" r="-5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CAC9F4D3-8D71-DB4E-ABC7-12C110AE1691}"/>
                  </a:ext>
                </a:extLst>
              </p:cNvPr>
              <p:cNvGraphicFramePr>
                <a:graphicFrameLocks noGrp="1"/>
              </p:cNvGraphicFramePr>
              <p:nvPr>
                <p:extLst>
                  <p:ext uri="{D42A27DB-BD31-4B8C-83A1-F6EECF244321}">
                    <p14:modId xmlns:p14="http://schemas.microsoft.com/office/powerpoint/2010/main" val="3899989524"/>
                  </p:ext>
                </p:extLst>
              </p:nvPr>
            </p:nvGraphicFramePr>
            <p:xfrm>
              <a:off x="738751" y="3429000"/>
              <a:ext cx="10900799" cy="1157469"/>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157469">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14:m>
                            <m:oMathPara xmlns:m="http://schemas.openxmlformats.org/officeDocument/2006/math">
                              <m:oMathParaPr>
                                <m:jc m:val="centerGroup"/>
                              </m:oMathParaPr>
                              <m:oMath xmlns:m="http://schemas.openxmlformats.org/officeDocument/2006/math">
                                <m:r>
                                  <a:rPr lang="en-US" altLang="zh-TW" sz="2200" b="1" i="1" kern="1200" smtClean="0">
                                    <a:solidFill>
                                      <a:schemeClr val="tx1"/>
                                    </a:solidFill>
                                    <a:effectLst/>
                                    <a:latin typeface="Cambria Math" panose="02040503050406030204" pitchFamily="18" charset="0"/>
                                    <a:ea typeface="+mn-ea"/>
                                    <a:cs typeface="+mn-cs"/>
                                  </a:rPr>
                                  <m:t>𝑆</m:t>
                                </m:r>
                                <m:d>
                                  <m:dPr>
                                    <m:ctrlPr>
                                      <a:rPr lang="zh-TW" altLang="zh-TW" sz="2200" b="1" i="1" kern="1200">
                                        <a:solidFill>
                                          <a:schemeClr val="tx1"/>
                                        </a:solidFill>
                                        <a:effectLst/>
                                        <a:latin typeface="Cambria Math" panose="02040503050406030204" pitchFamily="18" charset="0"/>
                                        <a:ea typeface="+mn-ea"/>
                                        <a:cs typeface="+mn-cs"/>
                                      </a:rPr>
                                    </m:ctrlPr>
                                  </m:dPr>
                                  <m:e>
                                    <m:nary>
                                      <m:naryPr>
                                        <m:chr m:val="∑"/>
                                        <m:limLoc m:val="undOvr"/>
                                        <m:ctrlPr>
                                          <a:rPr lang="zh-TW" altLang="zh-TW" sz="2200" b="1" i="1" kern="1200">
                                            <a:solidFill>
                                              <a:schemeClr val="tx1"/>
                                            </a:solidFill>
                                            <a:effectLst/>
                                            <a:latin typeface="Cambria Math" panose="02040503050406030204" pitchFamily="18" charset="0"/>
                                            <a:ea typeface="+mn-ea"/>
                                            <a:cs typeface="+mn-cs"/>
                                          </a:rPr>
                                        </m:ctrlPr>
                                      </m:naryPr>
                                      <m:sub>
                                        <m:r>
                                          <a:rPr lang="en-US" altLang="zh-TW" sz="2200" b="1" i="1" kern="1200">
                                            <a:solidFill>
                                              <a:schemeClr val="tx1"/>
                                            </a:solidFill>
                                            <a:effectLst/>
                                            <a:latin typeface="Cambria Math" panose="02040503050406030204" pitchFamily="18" charset="0"/>
                                            <a:ea typeface="+mn-ea"/>
                                            <a:cs typeface="+mn-cs"/>
                                          </a:rPr>
                                          <m:t>𝑖</m:t>
                                        </m:r>
                                        <m:r>
                                          <a:rPr lang="en-US" altLang="zh-TW" sz="2200" b="1" i="1" kern="1200">
                                            <a:solidFill>
                                              <a:schemeClr val="tx1"/>
                                            </a:solidFill>
                                            <a:effectLst/>
                                            <a:latin typeface="Cambria Math" panose="02040503050406030204" pitchFamily="18" charset="0"/>
                                            <a:ea typeface="+mn-ea"/>
                                            <a:cs typeface="+mn-cs"/>
                                          </a:rPr>
                                          <m:t>=0</m:t>
                                        </m:r>
                                      </m:sub>
                                      <m:sup>
                                        <m:r>
                                          <a:rPr lang="en-US" altLang="zh-TW" sz="2200" b="1" i="1" kern="1200">
                                            <a:solidFill>
                                              <a:schemeClr val="tx1"/>
                                            </a:solidFill>
                                            <a:effectLst/>
                                            <a:latin typeface="Cambria Math" panose="02040503050406030204" pitchFamily="18" charset="0"/>
                                            <a:ea typeface="+mn-ea"/>
                                            <a:cs typeface="+mn-cs"/>
                                          </a:rPr>
                                          <m:t>𝑝</m:t>
                                        </m:r>
                                      </m:sup>
                                      <m:e>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𝑤</m:t>
                                            </m:r>
                                          </m:e>
                                          <m:sub>
                                            <m:r>
                                              <a:rPr lang="en-US" altLang="zh-TW" sz="2200" b="1" i="1" kern="1200">
                                                <a:solidFill>
                                                  <a:schemeClr val="tx1"/>
                                                </a:solidFill>
                                                <a:effectLst/>
                                                <a:latin typeface="Cambria Math" panose="02040503050406030204" pitchFamily="18" charset="0"/>
                                                <a:ea typeface="+mn-ea"/>
                                                <a:cs typeface="+mn-cs"/>
                                              </a:rPr>
                                              <m:t>𝑖</m:t>
                                            </m:r>
                                          </m:sub>
                                        </m:s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𝑥</m:t>
                                            </m:r>
                                          </m:e>
                                          <m:sub>
                                            <m:r>
                                              <a:rPr lang="en-US" altLang="zh-TW" sz="2200" b="1" i="1" kern="1200">
                                                <a:solidFill>
                                                  <a:schemeClr val="tx1"/>
                                                </a:solidFill>
                                                <a:effectLst/>
                                                <a:latin typeface="Cambria Math" panose="02040503050406030204" pitchFamily="18" charset="0"/>
                                                <a:ea typeface="+mn-ea"/>
                                                <a:cs typeface="+mn-cs"/>
                                              </a:rPr>
                                              <m:t>𝑖</m:t>
                                            </m:r>
                                          </m:sub>
                                        </m:sSub>
                                      </m:e>
                                    </m:nary>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𝑏</m:t>
                                    </m:r>
                                  </m:e>
                                </m:d>
                                <m:r>
                                  <a:rPr lang="en-US" altLang="zh-TW" sz="2200" b="1" i="1" kern="1200">
                                    <a:solidFill>
                                      <a:schemeClr val="tx1"/>
                                    </a:solidFill>
                                    <a:effectLst/>
                                    <a:latin typeface="Cambria Math" panose="02040503050406030204" pitchFamily="18" charset="0"/>
                                    <a:ea typeface="+mn-ea"/>
                                    <a:cs typeface="+mn-cs"/>
                                  </a:rPr>
                                  <m:t>=</m:t>
                                </m:r>
                                <m:d>
                                  <m:dPr>
                                    <m:begChr m:val="{"/>
                                    <m:endChr m:val=""/>
                                    <m:ctrlPr>
                                      <a:rPr lang="zh-TW" altLang="zh-TW" sz="2200" b="1" i="1" kern="1200">
                                        <a:solidFill>
                                          <a:schemeClr val="tx1"/>
                                        </a:solidFill>
                                        <a:effectLst/>
                                        <a:latin typeface="Cambria Math" panose="02040503050406030204" pitchFamily="18" charset="0"/>
                                        <a:ea typeface="+mn-ea"/>
                                        <a:cs typeface="+mn-cs"/>
                                      </a:rPr>
                                    </m:ctrlPr>
                                  </m:dPr>
                                  <m:e>
                                    <m:eqArr>
                                      <m:eqArrPr>
                                        <m:ctrlPr>
                                          <a:rPr lang="zh-TW" altLang="zh-TW" sz="2200" b="1" i="1" kern="1200">
                                            <a:solidFill>
                                              <a:schemeClr val="tx1"/>
                                            </a:solidFill>
                                            <a:effectLst/>
                                            <a:latin typeface="Cambria Math" panose="02040503050406030204" pitchFamily="18" charset="0"/>
                                            <a:ea typeface="+mn-ea"/>
                                            <a:cs typeface="+mn-cs"/>
                                          </a:rPr>
                                        </m:ctrlPr>
                                      </m:eqArrPr>
                                      <m:e>
                                        <m:r>
                                          <a:rPr lang="en-US" altLang="zh-TW" sz="2200" b="1" i="1" kern="1200">
                                            <a:solidFill>
                                              <a:schemeClr val="tx1"/>
                                            </a:solidFill>
                                            <a:effectLst/>
                                            <a:latin typeface="Cambria Math" panose="02040503050406030204" pitchFamily="18" charset="0"/>
                                            <a:ea typeface="+mn-ea"/>
                                            <a:cs typeface="+mn-cs"/>
                                          </a:rPr>
                                          <m:t>1             </m:t>
                                        </m:r>
                                        <m:r>
                                          <m:rPr>
                                            <m:sty m:val="p"/>
                                          </m:rPr>
                                          <a:rPr lang="en-US" altLang="zh-TW" sz="2200" b="1" kern="1200">
                                            <a:solidFill>
                                              <a:schemeClr val="tx1"/>
                                            </a:solidFill>
                                            <a:effectLst/>
                                            <a:latin typeface="Cambria Math" panose="02040503050406030204" pitchFamily="18" charset="0"/>
                                            <a:ea typeface="+mn-ea"/>
                                            <a:cs typeface="+mn-cs"/>
                                          </a:rPr>
                                          <m:t>if</m:t>
                                        </m:r>
                                        <m:r>
                                          <a:rPr lang="en-US" altLang="zh-TW" sz="2200" b="1" i="1" kern="1200">
                                            <a:solidFill>
                                              <a:schemeClr val="tx1"/>
                                            </a:solidFill>
                                            <a:effectLst/>
                                            <a:latin typeface="Cambria Math" panose="02040503050406030204" pitchFamily="18" charset="0"/>
                                            <a:ea typeface="+mn-ea"/>
                                            <a:cs typeface="+mn-cs"/>
                                          </a:rPr>
                                          <m:t> </m:t>
                                        </m:r>
                                        <m:r>
                                          <a:rPr lang="en-US" altLang="zh-TW" sz="2200" b="1" i="1" kern="1200">
                                            <a:solidFill>
                                              <a:schemeClr val="tx1"/>
                                            </a:solidFill>
                                            <a:effectLst/>
                                            <a:latin typeface="Cambria Math" panose="02040503050406030204" pitchFamily="18" charset="0"/>
                                            <a:ea typeface="+mn-ea"/>
                                            <a:cs typeface="+mn-cs"/>
                                          </a:rPr>
                                          <m:t>𝑆</m:t>
                                        </m:r>
                                        <m:d>
                                          <m:dPr>
                                            <m:ctrlPr>
                                              <a:rPr lang="zh-TW" altLang="zh-TW" sz="2200" b="1" i="1" kern="1200">
                                                <a:solidFill>
                                                  <a:schemeClr val="tx1"/>
                                                </a:solidFill>
                                                <a:effectLst/>
                                                <a:latin typeface="Cambria Math" panose="02040503050406030204" pitchFamily="18" charset="0"/>
                                                <a:ea typeface="+mn-ea"/>
                                                <a:cs typeface="+mn-cs"/>
                                              </a:rPr>
                                            </m:ctrlPr>
                                          </m:dPr>
                                          <m:e>
                                            <m:sSubSup>
                                              <m:sSubSupPr>
                                                <m:ctrlPr>
                                                  <a:rPr lang="zh-TW" altLang="zh-TW" sz="2200" b="1" i="1" kern="1200">
                                                    <a:solidFill>
                                                      <a:schemeClr val="tx1"/>
                                                    </a:solidFill>
                                                    <a:effectLst/>
                                                    <a:latin typeface="Cambria Math" panose="02040503050406030204" pitchFamily="18" charset="0"/>
                                                    <a:ea typeface="+mn-ea"/>
                                                    <a:cs typeface="+mn-cs"/>
                                                  </a:rPr>
                                                </m:ctrlPr>
                                              </m:sSubSupPr>
                                              <m:e>
                                                <m:r>
                                                  <m:rPr>
                                                    <m:sty m:val="p"/>
                                                  </m:rPr>
                                                  <a:rPr lang="en-US" altLang="zh-TW" sz="2200" b="1" kern="1200">
                                                    <a:solidFill>
                                                      <a:schemeClr val="tx1"/>
                                                    </a:solidFill>
                                                    <a:effectLst/>
                                                    <a:latin typeface="Cambria Math" panose="02040503050406030204" pitchFamily="18" charset="0"/>
                                                    <a:ea typeface="+mn-ea"/>
                                                    <a:cs typeface="+mn-cs"/>
                                                  </a:rPr>
                                                  <m:t>Σ</m:t>
                                                </m:r>
                                              </m:e>
                                              <m:sub>
                                                <m:r>
                                                  <a:rPr lang="en-US" altLang="zh-TW" sz="2200" b="1" i="1" kern="1200">
                                                    <a:solidFill>
                                                      <a:schemeClr val="tx1"/>
                                                    </a:solidFill>
                                                    <a:effectLst/>
                                                    <a:latin typeface="Cambria Math" panose="02040503050406030204" pitchFamily="18" charset="0"/>
                                                    <a:ea typeface="+mn-ea"/>
                                                    <a:cs typeface="+mn-cs"/>
                                                  </a:rPr>
                                                  <m:t>𝑖</m:t>
                                                </m:r>
                                                <m:r>
                                                  <a:rPr lang="en-US" altLang="zh-TW" sz="2200" b="1" i="1" kern="1200">
                                                    <a:solidFill>
                                                      <a:schemeClr val="tx1"/>
                                                    </a:solidFill>
                                                    <a:effectLst/>
                                                    <a:latin typeface="Cambria Math" panose="02040503050406030204" pitchFamily="18" charset="0"/>
                                                    <a:ea typeface="+mn-ea"/>
                                                    <a:cs typeface="+mn-cs"/>
                                                  </a:rPr>
                                                  <m:t>=1</m:t>
                                                </m:r>
                                              </m:sub>
                                              <m:sup>
                                                <m:r>
                                                  <a:rPr lang="en-US" altLang="zh-TW" sz="2200" b="1" i="1" kern="1200">
                                                    <a:solidFill>
                                                      <a:schemeClr val="tx1"/>
                                                    </a:solidFill>
                                                    <a:effectLst/>
                                                    <a:latin typeface="Cambria Math" panose="02040503050406030204" pitchFamily="18" charset="0"/>
                                                    <a:ea typeface="+mn-ea"/>
                                                    <a:cs typeface="+mn-cs"/>
                                                  </a:rPr>
                                                  <m:t>𝑛</m:t>
                                                </m:r>
                                              </m:sup>
                                            </m:sSubSup>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𝑤</m:t>
                                                </m:r>
                                              </m:e>
                                              <m:sub>
                                                <m:r>
                                                  <a:rPr lang="en-US" altLang="zh-TW" sz="2200" b="1" i="1" kern="1200">
                                                    <a:solidFill>
                                                      <a:schemeClr val="tx1"/>
                                                    </a:solidFill>
                                                    <a:effectLst/>
                                                    <a:latin typeface="Cambria Math" panose="02040503050406030204" pitchFamily="18" charset="0"/>
                                                    <a:ea typeface="+mn-ea"/>
                                                    <a:cs typeface="+mn-cs"/>
                                                  </a:rPr>
                                                  <m:t>𝑖</m:t>
                                                </m:r>
                                              </m:sub>
                                            </m:s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𝑥</m:t>
                                                </m:r>
                                              </m:e>
                                              <m:sub>
                                                <m:r>
                                                  <a:rPr lang="en-US" altLang="zh-TW" sz="2200" b="1" i="1" kern="1200">
                                                    <a:solidFill>
                                                      <a:schemeClr val="tx1"/>
                                                    </a:solidFill>
                                                    <a:effectLst/>
                                                    <a:latin typeface="Cambria Math" panose="02040503050406030204" pitchFamily="18" charset="0"/>
                                                    <a:ea typeface="+mn-ea"/>
                                                    <a:cs typeface="+mn-cs"/>
                                                  </a:rPr>
                                                  <m:t>𝑖</m:t>
                                                </m:r>
                                              </m:sub>
                                            </m:sSub>
                                          </m:e>
                                        </m:d>
                                        <m:r>
                                          <a:rPr lang="en-US" altLang="zh-TW" sz="2200" b="1" i="1" kern="1200">
                                            <a:solidFill>
                                              <a:schemeClr val="tx1"/>
                                            </a:solidFill>
                                            <a:effectLst/>
                                            <a:latin typeface="Cambria Math" panose="02040503050406030204" pitchFamily="18" charset="0"/>
                                            <a:ea typeface="+mn-ea"/>
                                            <a:cs typeface="+mn-cs"/>
                                          </a:rPr>
                                          <m:t> &gt;0.5</m:t>
                                        </m:r>
                                      </m:e>
                                      <m:e>
                                        <m:r>
                                          <a:rPr lang="en-US" altLang="zh-TW" sz="2200" b="1" i="1" kern="1200">
                                            <a:solidFill>
                                              <a:schemeClr val="tx1"/>
                                            </a:solidFill>
                                            <a:effectLst/>
                                            <a:latin typeface="Cambria Math" panose="02040503050406030204" pitchFamily="18" charset="0"/>
                                            <a:ea typeface="+mn-ea"/>
                                            <a:cs typeface="+mn-cs"/>
                                          </a:rPr>
                                          <m:t>0            </m:t>
                                        </m:r>
                                        <m:r>
                                          <m:rPr>
                                            <m:sty m:val="p"/>
                                          </m:rPr>
                                          <a:rPr lang="en-US" altLang="zh-TW" sz="2200" b="1" kern="1200">
                                            <a:solidFill>
                                              <a:schemeClr val="tx1"/>
                                            </a:solidFill>
                                            <a:effectLst/>
                                            <a:latin typeface="Cambria Math" panose="02040503050406030204" pitchFamily="18" charset="0"/>
                                            <a:ea typeface="+mn-ea"/>
                                            <a:cs typeface="+mn-cs"/>
                                          </a:rPr>
                                          <m:t>otherwise</m:t>
                                        </m:r>
                                        <m:r>
                                          <a:rPr lang="en-US" altLang="zh-TW" sz="2200" b="1" i="1" kern="1200">
                                            <a:solidFill>
                                              <a:schemeClr val="tx1"/>
                                            </a:solidFill>
                                            <a:effectLst/>
                                            <a:latin typeface="Cambria Math" panose="02040503050406030204" pitchFamily="18" charset="0"/>
                                            <a:ea typeface="+mn-ea"/>
                                            <a:cs typeface="+mn-cs"/>
                                          </a:rPr>
                                          <m:t>                     </m:t>
                                        </m:r>
                                      </m:e>
                                    </m:eqArr>
                                  </m:e>
                                </m:d>
                              </m:oMath>
                            </m:oMathPara>
                          </a14:m>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(3.1.1)</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5" name="表格 4">
                <a:extLst>
                  <a:ext uri="{FF2B5EF4-FFF2-40B4-BE49-F238E27FC236}">
                    <a16:creationId xmlns:a16="http://schemas.microsoft.com/office/drawing/2014/main" id="{CAC9F4D3-8D71-DB4E-ABC7-12C110AE1691}"/>
                  </a:ext>
                </a:extLst>
              </p:cNvPr>
              <p:cNvGraphicFramePr>
                <a:graphicFrameLocks noGrp="1"/>
              </p:cNvGraphicFramePr>
              <p:nvPr>
                <p:extLst>
                  <p:ext uri="{D42A27DB-BD31-4B8C-83A1-F6EECF244321}">
                    <p14:modId xmlns:p14="http://schemas.microsoft.com/office/powerpoint/2010/main" val="3899989524"/>
                  </p:ext>
                </p:extLst>
              </p:nvPr>
            </p:nvGraphicFramePr>
            <p:xfrm>
              <a:off x="738751" y="3429000"/>
              <a:ext cx="10900799" cy="1157469"/>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157469">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4"/>
                          <a:stretch>
                            <a:fillRect l="-16233" t="-131522" r="-15620" b="-194565"/>
                          </a:stretch>
                        </a:blipFill>
                      </a:tcPr>
                    </a:tc>
                    <a:tc>
                      <a:txBody>
                        <a:bodyPr/>
                        <a:lstStyle/>
                        <a:p>
                          <a:pPr algn="ct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(3.1.1)</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711580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3</a:t>
            </a:r>
            <a:r>
              <a:rPr lang="en" sz="3600" b="1" dirty="0">
                <a:solidFill>
                  <a:srgbClr val="002060"/>
                </a:solidFill>
                <a:latin typeface="+mn-lt"/>
                <a:ea typeface="BiauKaiTC" panose="03000500000000000000" pitchFamily="66" charset="-120"/>
              </a:rPr>
              <a:t>.1 </a:t>
            </a:r>
            <a:r>
              <a:rPr lang="zh-TW" altLang="en-US" sz="3600" b="1" dirty="0">
                <a:solidFill>
                  <a:srgbClr val="002060"/>
                </a:solidFill>
                <a:latin typeface="BiauKaiTC" panose="03000500000000000000" pitchFamily="66" charset="-120"/>
                <a:ea typeface="BiauKaiTC" panose="03000500000000000000" pitchFamily="66" charset="-120"/>
              </a:rPr>
              <a:t>類神經網路</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683462"/>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本論文使用 </a:t>
            </a:r>
            <a:r>
              <a:rPr lang="en-US" altLang="zh-TW" sz="2200" b="1" dirty="0">
                <a:solidFill>
                  <a:srgbClr val="FF0000"/>
                </a:solidFill>
                <a:latin typeface="BiauKaiTC" panose="03000500000000000000" pitchFamily="66" charset="-120"/>
                <a:ea typeface="BiauKaiTC" panose="03000500000000000000" pitchFamily="66" charset="-120"/>
              </a:rPr>
              <a:t>Sigmoid </a:t>
            </a:r>
            <a:r>
              <a:rPr lang="zh-TW" altLang="en-US" sz="2200" b="1" dirty="0">
                <a:solidFill>
                  <a:srgbClr val="FF0000"/>
                </a:solidFill>
                <a:latin typeface="BiauKaiTC" panose="03000500000000000000" pitchFamily="66" charset="-120"/>
                <a:ea typeface="BiauKaiTC" panose="03000500000000000000" pitchFamily="66" charset="-120"/>
              </a:rPr>
              <a:t>函數</a:t>
            </a:r>
            <a:r>
              <a:rPr lang="zh-TW" altLang="en-US" sz="2200" dirty="0">
                <a:latin typeface="BiauKaiTC" panose="03000500000000000000" pitchFamily="66" charset="-120"/>
                <a:ea typeface="BiauKaiTC" panose="03000500000000000000" pitchFamily="66" charset="-120"/>
              </a:rPr>
              <a:t>來為激勵函數來架構類神經網路，可表示為：</a:t>
            </a:r>
            <a:endParaRPr lang="en-US" altLang="zh-TW" sz="2200" dirty="0">
              <a:latin typeface="BiauKaiTC" panose="03000500000000000000" pitchFamily="66" charset="-120"/>
              <a:ea typeface="BiauKaiTC" panose="03000500000000000000" pitchFamily="66" charset="-120"/>
            </a:endParaRPr>
          </a:p>
          <a:p>
            <a:pPr algn="just">
              <a:lnSpc>
                <a:spcPct val="200000"/>
              </a:lnSpc>
              <a:spcAft>
                <a:spcPts val="1200"/>
              </a:spcAft>
              <a:buSzPct val="75000"/>
            </a:pP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Bef>
                <a:spcPts val="600"/>
              </a:spcBef>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為了提高 </a:t>
            </a:r>
            <a:r>
              <a:rPr lang="en-US" altLang="zh-TW" sz="2200" dirty="0">
                <a:latin typeface="BiauKaiTC" panose="03000500000000000000" pitchFamily="66" charset="-120"/>
                <a:ea typeface="BiauKaiTC" panose="03000500000000000000" pitchFamily="66" charset="-120"/>
              </a:rPr>
              <a:t>ANN</a:t>
            </a:r>
            <a:r>
              <a:rPr lang="zh-TW" altLang="en-US" sz="2200" dirty="0">
                <a:latin typeface="BiauKaiTC" panose="03000500000000000000" pitchFamily="66" charset="-120"/>
                <a:ea typeface="BiauKaiTC" panose="03000500000000000000" pitchFamily="66" charset="-120"/>
              </a:rPr>
              <a:t> 的效率，可透過</a:t>
            </a:r>
            <a:r>
              <a:rPr lang="zh-TW" altLang="en-US" sz="2200" b="1" dirty="0">
                <a:solidFill>
                  <a:srgbClr val="FF0000"/>
                </a:solidFill>
                <a:latin typeface="BiauKaiTC" panose="03000500000000000000" pitchFamily="66" charset="-120"/>
                <a:ea typeface="BiauKaiTC" panose="03000500000000000000" pitchFamily="66" charset="-120"/>
              </a:rPr>
              <a:t>反向傳遞演算法</a:t>
            </a:r>
            <a:r>
              <a:rPr lang="zh-TW" altLang="en-US" sz="2200" dirty="0">
                <a:latin typeface="BiauKaiTC" panose="03000500000000000000" pitchFamily="66" charset="-120"/>
                <a:ea typeface="BiauKaiTC" panose="03000500000000000000" pitchFamily="66" charset="-120"/>
              </a:rPr>
              <a:t>調整每個神經元上的權重，以提升預測能力。</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Bef>
                <a:spcPts val="600"/>
              </a:spcBef>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透過反覆迭代</a:t>
            </a:r>
            <a:r>
              <a:rPr lang="en-US" altLang="zh-TW" sz="2200" dirty="0">
                <a:latin typeface="BiauKaiTC" panose="03000500000000000000" pitchFamily="66" charset="-120"/>
                <a:ea typeface="BiauKaiTC" panose="03000500000000000000" pitchFamily="66" charset="-120"/>
              </a:rPr>
              <a:t> ANN </a:t>
            </a:r>
            <a:r>
              <a:rPr lang="zh-TW" altLang="en-US" sz="2200" dirty="0">
                <a:latin typeface="BiauKaiTC" panose="03000500000000000000" pitchFamily="66" charset="-120"/>
                <a:ea typeface="BiauKaiTC" panose="03000500000000000000" pitchFamily="66" charset="-120"/>
              </a:rPr>
              <a:t>的傳遞過程，更新相關參數，最終隱藏層的輸出會傳遞至輸出層，以產生預測結果。 </a:t>
            </a:r>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7A955289-5C82-8C45-8ED2-57EEC7BC58AB}"/>
                  </a:ext>
                </a:extLst>
              </p:cNvPr>
              <p:cNvGraphicFramePr>
                <a:graphicFrameLocks noGrp="1"/>
              </p:cNvGraphicFramePr>
              <p:nvPr>
                <p:extLst>
                  <p:ext uri="{D42A27DB-BD31-4B8C-83A1-F6EECF244321}">
                    <p14:modId xmlns:p14="http://schemas.microsoft.com/office/powerpoint/2010/main" val="2450388951"/>
                  </p:ext>
                </p:extLst>
              </p:nvPr>
            </p:nvGraphicFramePr>
            <p:xfrm>
              <a:off x="738751" y="1912715"/>
              <a:ext cx="10900799" cy="1157469"/>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157469">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14:m>
                            <m:oMathPara xmlns:m="http://schemas.openxmlformats.org/officeDocument/2006/math">
                              <m:oMathParaPr>
                                <m:jc m:val="centerGroup"/>
                              </m:oMathParaPr>
                              <m:oMath xmlns:m="http://schemas.openxmlformats.org/officeDocument/2006/math">
                                <m:r>
                                  <a:rPr lang="en-US" altLang="zh-TW" sz="2200" b="1" i="1" kern="1200" smtClean="0">
                                    <a:solidFill>
                                      <a:schemeClr val="tx1"/>
                                    </a:solidFill>
                                    <a:effectLst/>
                                    <a:latin typeface="Cambria Math" panose="02040503050406030204" pitchFamily="18" charset="0"/>
                                    <a:ea typeface="+mn-ea"/>
                                    <a:cs typeface="+mn-cs"/>
                                  </a:rPr>
                                  <m:t>𝑆</m:t>
                                </m:r>
                                <m:r>
                                  <a:rPr lang="en-US" altLang="zh-TW" sz="2200" b="1" i="1" kern="1200" smtClean="0">
                                    <a:solidFill>
                                      <a:schemeClr val="tx1"/>
                                    </a:solidFill>
                                    <a:effectLst/>
                                    <a:latin typeface="Cambria Math" panose="02040503050406030204" pitchFamily="18" charset="0"/>
                                    <a:ea typeface="+mn-ea"/>
                                    <a:cs typeface="+mn-cs"/>
                                  </a:rPr>
                                  <m:t>(</m:t>
                                </m:r>
                                <m:r>
                                  <a:rPr lang="en-US" altLang="zh-TW" sz="2200" b="1" i="1" kern="1200" smtClean="0">
                                    <a:solidFill>
                                      <a:schemeClr val="tx1"/>
                                    </a:solidFill>
                                    <a:effectLst/>
                                    <a:latin typeface="Cambria Math" panose="02040503050406030204" pitchFamily="18" charset="0"/>
                                    <a:ea typeface="+mn-ea"/>
                                    <a:cs typeface="+mn-cs"/>
                                  </a:rPr>
                                  <m:t>𝑥</m:t>
                                </m:r>
                                <m:r>
                                  <a:rPr lang="en-US" altLang="zh-TW" sz="2200" b="1" i="1" kern="1200" smtClean="0">
                                    <a:solidFill>
                                      <a:schemeClr val="tx1"/>
                                    </a:solidFill>
                                    <a:effectLst/>
                                    <a:latin typeface="Cambria Math" panose="02040503050406030204" pitchFamily="18" charset="0"/>
                                    <a:ea typeface="+mn-ea"/>
                                    <a:cs typeface="+mn-cs"/>
                                  </a:rPr>
                                  <m:t>)=</m:t>
                                </m:r>
                                <m:f>
                                  <m:fPr>
                                    <m:ctrlPr>
                                      <a:rPr lang="zh-TW" altLang="zh-TW" sz="2200" b="1" i="1" kern="1200">
                                        <a:solidFill>
                                          <a:schemeClr val="tx1"/>
                                        </a:solidFill>
                                        <a:effectLst/>
                                        <a:latin typeface="Cambria Math" panose="02040503050406030204" pitchFamily="18" charset="0"/>
                                        <a:ea typeface="+mn-ea"/>
                                        <a:cs typeface="+mn-cs"/>
                                      </a:rPr>
                                    </m:ctrlPr>
                                  </m:fPr>
                                  <m:num>
                                    <m:r>
                                      <a:rPr lang="en-US" altLang="zh-TW" sz="2200" b="1" i="1" kern="1200">
                                        <a:solidFill>
                                          <a:schemeClr val="tx1"/>
                                        </a:solidFill>
                                        <a:effectLst/>
                                        <a:latin typeface="Cambria Math" panose="02040503050406030204" pitchFamily="18" charset="0"/>
                                        <a:ea typeface="+mn-ea"/>
                                        <a:cs typeface="+mn-cs"/>
                                      </a:rPr>
                                      <m:t>1</m:t>
                                    </m:r>
                                  </m:num>
                                  <m:den>
                                    <m:r>
                                      <a:rPr lang="en-US" altLang="zh-TW" sz="2200" b="1" i="1" kern="1200">
                                        <a:solidFill>
                                          <a:schemeClr val="tx1"/>
                                        </a:solidFill>
                                        <a:effectLst/>
                                        <a:latin typeface="Cambria Math" panose="02040503050406030204" pitchFamily="18" charset="0"/>
                                        <a:ea typeface="+mn-ea"/>
                                        <a:cs typeface="+mn-cs"/>
                                      </a:rPr>
                                      <m:t>1+</m:t>
                                    </m:r>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𝑒</m:t>
                                        </m:r>
                                      </m:e>
                                      <m:sup>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𝑥</m:t>
                                        </m:r>
                                      </m:sup>
                                    </m:sSup>
                                  </m:den>
                                </m:f>
                              </m:oMath>
                            </m:oMathPara>
                          </a14:m>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(3.1.2)</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4" name="表格 3">
                <a:extLst>
                  <a:ext uri="{FF2B5EF4-FFF2-40B4-BE49-F238E27FC236}">
                    <a16:creationId xmlns:a16="http://schemas.microsoft.com/office/drawing/2014/main" id="{7A955289-5C82-8C45-8ED2-57EEC7BC58AB}"/>
                  </a:ext>
                </a:extLst>
              </p:cNvPr>
              <p:cNvGraphicFramePr>
                <a:graphicFrameLocks noGrp="1"/>
              </p:cNvGraphicFramePr>
              <p:nvPr>
                <p:extLst>
                  <p:ext uri="{D42A27DB-BD31-4B8C-83A1-F6EECF244321}">
                    <p14:modId xmlns:p14="http://schemas.microsoft.com/office/powerpoint/2010/main" val="2450388951"/>
                  </p:ext>
                </p:extLst>
              </p:nvPr>
            </p:nvGraphicFramePr>
            <p:xfrm>
              <a:off x="738751" y="1912715"/>
              <a:ext cx="10900799" cy="1157469"/>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157469">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3"/>
                          <a:stretch>
                            <a:fillRect l="-16233" t="-1087" r="-15620" b="-1087"/>
                          </a:stretch>
                        </a:blipFill>
                      </a:tcPr>
                    </a:tc>
                    <a:tc>
                      <a:txBody>
                        <a:bodyPr/>
                        <a:lstStyle/>
                        <a:p>
                          <a:pPr algn="ct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(3.1.2)</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2148956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3</a:t>
            </a:r>
            <a:r>
              <a:rPr lang="en" sz="3600" b="1" dirty="0">
                <a:solidFill>
                  <a:srgbClr val="002060"/>
                </a:solidFill>
                <a:latin typeface="+mn-lt"/>
                <a:ea typeface="BiauKaiTC" panose="03000500000000000000" pitchFamily="66" charset="-120"/>
              </a:rPr>
              <a:t>.</a:t>
            </a:r>
            <a:r>
              <a:rPr lang="en-US" sz="3600" b="1" dirty="0">
                <a:solidFill>
                  <a:srgbClr val="002060"/>
                </a:solidFill>
                <a:latin typeface="+mn-lt"/>
                <a:ea typeface="BiauKaiTC" panose="03000500000000000000" pitchFamily="66" charset="-120"/>
              </a:rPr>
              <a:t>2</a:t>
            </a:r>
            <a:r>
              <a:rPr lang="en" sz="3600" b="1" dirty="0">
                <a:solidFill>
                  <a:srgbClr val="002060"/>
                </a:solidFill>
                <a:latin typeface="+mn-lt"/>
                <a:ea typeface="BiauKaiTC" panose="03000500000000000000" pitchFamily="66" charset="-120"/>
              </a:rPr>
              <a:t> </a:t>
            </a:r>
            <a:r>
              <a:rPr lang="en-US" altLang="zh-TW" sz="3600" b="1" dirty="0" err="1">
                <a:solidFill>
                  <a:srgbClr val="002060"/>
                </a:solidFill>
                <a:latin typeface="+mn-lt"/>
                <a:ea typeface="BiauKaiTC" panose="03000500000000000000" pitchFamily="66" charset="-120"/>
              </a:rPr>
              <a:t>CatBoost</a:t>
            </a:r>
            <a:r>
              <a:rPr lang="zh-TW" altLang="zh-TW" sz="3600" dirty="0"/>
              <a:t> </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375685"/>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en" altLang="zh-TW" sz="2200" dirty="0" err="1">
                <a:latin typeface="BiauKaiTC" panose="03000500000000000000" pitchFamily="66" charset="-120"/>
                <a:ea typeface="BiauKaiTC" panose="03000500000000000000" pitchFamily="66" charset="-120"/>
              </a:rPr>
              <a:t>CatBoost</a:t>
            </a:r>
            <a:r>
              <a:rPr lang="en"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是俄文最大搜尋引擎</a:t>
            </a:r>
            <a:r>
              <a:rPr lang="en-US" altLang="zh-TW" sz="2200" dirty="0">
                <a:latin typeface="BiauKaiTC" panose="03000500000000000000" pitchFamily="66" charset="-120"/>
                <a:ea typeface="BiauKaiTC" panose="03000500000000000000" pitchFamily="66" charset="-120"/>
              </a:rPr>
              <a:t> </a:t>
            </a:r>
            <a:r>
              <a:rPr lang="en" altLang="zh-TW" sz="2200" dirty="0">
                <a:latin typeface="BiauKaiTC" panose="03000500000000000000" pitchFamily="66" charset="-120"/>
                <a:ea typeface="BiauKaiTC" panose="03000500000000000000" pitchFamily="66" charset="-120"/>
              </a:rPr>
              <a:t>Yandex </a:t>
            </a:r>
            <a:r>
              <a:rPr lang="zh-TW" altLang="en-US" sz="2200" dirty="0">
                <a:latin typeface="BiauKaiTC" panose="03000500000000000000" pitchFamily="66" charset="-120"/>
                <a:ea typeface="BiauKaiTC" panose="03000500000000000000" pitchFamily="66" charset="-120"/>
              </a:rPr>
              <a:t>開源的機器學習演算法，名字來自</a:t>
            </a:r>
            <a:r>
              <a:rPr lang="en-US" altLang="zh-TW" sz="2200" dirty="0">
                <a:latin typeface="BiauKaiTC" panose="03000500000000000000" pitchFamily="66" charset="-120"/>
                <a:ea typeface="BiauKaiTC" panose="03000500000000000000" pitchFamily="66" charset="-120"/>
              </a:rPr>
              <a:t> </a:t>
            </a:r>
            <a:r>
              <a:rPr lang="en" altLang="zh-TW" sz="2200" dirty="0">
                <a:latin typeface="BiauKaiTC" panose="03000500000000000000" pitchFamily="66" charset="-120"/>
                <a:ea typeface="BiauKaiTC" panose="03000500000000000000" pitchFamily="66" charset="-120"/>
              </a:rPr>
              <a:t>Category </a:t>
            </a:r>
            <a:r>
              <a:rPr lang="zh-TW" altLang="en-US" sz="2200" dirty="0">
                <a:latin typeface="BiauKaiTC" panose="03000500000000000000" pitchFamily="66" charset="-120"/>
                <a:ea typeface="BiauKaiTC" panose="03000500000000000000" pitchFamily="66" charset="-120"/>
              </a:rPr>
              <a:t>跟</a:t>
            </a:r>
            <a:r>
              <a:rPr lang="en-US" altLang="zh-TW" sz="2200" dirty="0">
                <a:latin typeface="BiauKaiTC" panose="03000500000000000000" pitchFamily="66" charset="-120"/>
                <a:ea typeface="BiauKaiTC" panose="03000500000000000000" pitchFamily="66" charset="-120"/>
              </a:rPr>
              <a:t> </a:t>
            </a:r>
            <a:r>
              <a:rPr lang="en" altLang="zh-TW" sz="2200" dirty="0">
                <a:latin typeface="BiauKaiTC" panose="03000500000000000000" pitchFamily="66" charset="-120"/>
                <a:ea typeface="BiauKaiTC" panose="03000500000000000000" pitchFamily="66" charset="-120"/>
              </a:rPr>
              <a:t>Boost </a:t>
            </a:r>
            <a:r>
              <a:rPr lang="zh-TW" altLang="en-US" sz="2200" dirty="0">
                <a:latin typeface="BiauKaiTC" panose="03000500000000000000" pitchFamily="66" charset="-120"/>
                <a:ea typeface="BiauKaiTC" panose="03000500000000000000" pitchFamily="66" charset="-120"/>
              </a:rPr>
              <a:t>的組合。</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 altLang="zh-TW" sz="2200" dirty="0" err="1">
                <a:latin typeface="BiauKaiTC" panose="03000500000000000000" pitchFamily="66" charset="-120"/>
                <a:ea typeface="BiauKaiTC" panose="03000500000000000000" pitchFamily="66" charset="-120"/>
              </a:rPr>
              <a:t>CatBoost</a:t>
            </a:r>
            <a:r>
              <a:rPr lang="en" altLang="zh-TW" sz="2200" dirty="0">
                <a:latin typeface="BiauKaiTC" panose="03000500000000000000" pitchFamily="66" charset="-120"/>
                <a:ea typeface="BiauKaiTC" panose="03000500000000000000" pitchFamily="66" charset="-120"/>
              </a:rPr>
              <a:t> </a:t>
            </a:r>
            <a:r>
              <a:rPr lang="zh-TW" altLang="en" sz="2200" dirty="0">
                <a:latin typeface="BiauKaiTC" panose="03000500000000000000" pitchFamily="66" charset="-120"/>
                <a:ea typeface="BiauKaiTC" panose="03000500000000000000" pitchFamily="66" charset="-120"/>
              </a:rPr>
              <a:t>、</a:t>
            </a:r>
            <a:r>
              <a:rPr lang="en" altLang="zh-TW" sz="2200" dirty="0">
                <a:latin typeface="BiauKaiTC" panose="03000500000000000000" pitchFamily="66" charset="-120"/>
                <a:ea typeface="BiauKaiTC" panose="03000500000000000000" pitchFamily="66" charset="-120"/>
              </a:rPr>
              <a:t> </a:t>
            </a:r>
            <a:r>
              <a:rPr lang="en" altLang="zh-TW" sz="2200" dirty="0" err="1">
                <a:latin typeface="BiauKaiTC" panose="03000500000000000000" pitchFamily="66" charset="-120"/>
                <a:ea typeface="BiauKaiTC" panose="03000500000000000000" pitchFamily="66" charset="-120"/>
              </a:rPr>
              <a:t>XGBoost</a:t>
            </a:r>
            <a:r>
              <a:rPr lang="en"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和</a:t>
            </a:r>
            <a:r>
              <a:rPr lang="en-US" altLang="zh-TW" sz="2200" dirty="0">
                <a:latin typeface="BiauKaiTC" panose="03000500000000000000" pitchFamily="66" charset="-120"/>
                <a:ea typeface="BiauKaiTC" panose="03000500000000000000" pitchFamily="66" charset="-120"/>
              </a:rPr>
              <a:t> </a:t>
            </a:r>
            <a:r>
              <a:rPr lang="en" altLang="zh-TW" sz="2200" dirty="0" err="1">
                <a:latin typeface="BiauKaiTC" panose="03000500000000000000" pitchFamily="66" charset="-120"/>
                <a:ea typeface="BiauKaiTC" panose="03000500000000000000" pitchFamily="66" charset="-120"/>
              </a:rPr>
              <a:t>LightGBM</a:t>
            </a:r>
            <a:r>
              <a:rPr lang="en"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均屬於梯度提升樹（</a:t>
            </a:r>
            <a:r>
              <a:rPr lang="en" altLang="zh-TW" sz="2200" dirty="0">
                <a:latin typeface="BiauKaiTC" panose="03000500000000000000" pitchFamily="66" charset="-120"/>
                <a:ea typeface="BiauKaiTC" panose="03000500000000000000" pitchFamily="66" charset="-120"/>
              </a:rPr>
              <a:t>GBDT</a:t>
            </a:r>
            <a:r>
              <a:rPr lang="zh-TW" altLang="en" sz="2200" dirty="0">
                <a:latin typeface="BiauKaiTC" panose="03000500000000000000" pitchFamily="66" charset="-120"/>
                <a:ea typeface="BiauKaiTC" panose="03000500000000000000" pitchFamily="66" charset="-120"/>
              </a:rPr>
              <a:t>）</a:t>
            </a:r>
            <a:r>
              <a:rPr lang="zh-TW" altLang="en-US" sz="2200" dirty="0">
                <a:latin typeface="BiauKaiTC" panose="03000500000000000000" pitchFamily="66" charset="-120"/>
                <a:ea typeface="BiauKaiTC" panose="03000500000000000000" pitchFamily="66" charset="-120"/>
              </a:rPr>
              <a:t>類別的演算法，三者皆透過迭代學習構建決策樹，以提高模型的預測能力</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 altLang="zh-TW" sz="2200" dirty="0" err="1">
                <a:latin typeface="BiauKaiTC" panose="03000500000000000000" pitchFamily="66" charset="-120"/>
                <a:ea typeface="BiauKaiTC" panose="03000500000000000000" pitchFamily="66" charset="-120"/>
              </a:rPr>
              <a:t>CatBoost</a:t>
            </a:r>
            <a:r>
              <a:rPr lang="en"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在處理類別型特徵與提升模型穩健性方面與</a:t>
            </a:r>
            <a:r>
              <a:rPr lang="en-US" altLang="zh-TW" sz="2200" dirty="0">
                <a:latin typeface="BiauKaiTC" panose="03000500000000000000" pitchFamily="66" charset="-120"/>
                <a:ea typeface="BiauKaiTC" panose="03000500000000000000" pitchFamily="66" charset="-120"/>
              </a:rPr>
              <a:t> </a:t>
            </a:r>
            <a:r>
              <a:rPr lang="en" altLang="zh-TW" sz="2200" dirty="0" err="1">
                <a:latin typeface="BiauKaiTC" panose="03000500000000000000" pitchFamily="66" charset="-120"/>
                <a:ea typeface="BiauKaiTC" panose="03000500000000000000" pitchFamily="66" charset="-120"/>
              </a:rPr>
              <a:t>XGBoost</a:t>
            </a:r>
            <a:r>
              <a:rPr lang="en"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和</a:t>
            </a:r>
            <a:r>
              <a:rPr lang="en-US" altLang="zh-TW" sz="2200" dirty="0">
                <a:latin typeface="BiauKaiTC" panose="03000500000000000000" pitchFamily="66" charset="-120"/>
                <a:ea typeface="BiauKaiTC" panose="03000500000000000000" pitchFamily="66" charset="-120"/>
              </a:rPr>
              <a:t> </a:t>
            </a:r>
            <a:r>
              <a:rPr lang="en" altLang="zh-TW" sz="2200" dirty="0" err="1">
                <a:latin typeface="BiauKaiTC" panose="03000500000000000000" pitchFamily="66" charset="-120"/>
                <a:ea typeface="BiauKaiTC" panose="03000500000000000000" pitchFamily="66" charset="-120"/>
              </a:rPr>
              <a:t>LightGBM</a:t>
            </a:r>
            <a:r>
              <a:rPr lang="en"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存在差異，特別是在</a:t>
            </a:r>
            <a:r>
              <a:rPr lang="zh-CN" altLang="en-US" sz="2200" dirty="0">
                <a:latin typeface="BiauKaiTC" panose="03000500000000000000" pitchFamily="66" charset="-120"/>
                <a:ea typeface="BiauKaiTC" panose="03000500000000000000" pitchFamily="66" charset="-120"/>
              </a:rPr>
              <a:t>類別變數處理上採用</a:t>
            </a:r>
            <a:r>
              <a:rPr lang="zh-TW" altLang="en-US" sz="2200" b="1" dirty="0">
                <a:solidFill>
                  <a:srgbClr val="FF0000"/>
                </a:solidFill>
                <a:latin typeface="BiauKaiTC" panose="03000500000000000000" pitchFamily="66" charset="-120"/>
                <a:ea typeface="BiauKaiTC" panose="03000500000000000000" pitchFamily="66" charset="-120"/>
              </a:rPr>
              <a:t>目標統計量（</a:t>
            </a:r>
            <a:r>
              <a:rPr lang="en" altLang="zh-TW" sz="2200" b="1" dirty="0">
                <a:solidFill>
                  <a:srgbClr val="FF0000"/>
                </a:solidFill>
                <a:latin typeface="BiauKaiTC" panose="03000500000000000000" pitchFamily="66" charset="-120"/>
                <a:ea typeface="BiauKaiTC" panose="03000500000000000000" pitchFamily="66" charset="-120"/>
              </a:rPr>
              <a:t>TS</a:t>
            </a:r>
            <a:r>
              <a:rPr lang="zh-TW" altLang="en" sz="2200" b="1" dirty="0">
                <a:solidFill>
                  <a:srgbClr val="FF0000"/>
                </a:solidFill>
                <a:latin typeface="BiauKaiTC" panose="03000500000000000000" pitchFamily="66" charset="-120"/>
                <a:ea typeface="BiauKaiTC" panose="03000500000000000000" pitchFamily="66" charset="-120"/>
              </a:rPr>
              <a:t>）</a:t>
            </a:r>
            <a:r>
              <a:rPr lang="zh-TW" altLang="en-US" sz="2200" dirty="0">
                <a:latin typeface="BiauKaiTC" panose="03000500000000000000" pitchFamily="66" charset="-120"/>
                <a:ea typeface="BiauKaiTC" panose="03000500000000000000" pitchFamily="66" charset="-120"/>
              </a:rPr>
              <a:t>與</a:t>
            </a:r>
            <a:r>
              <a:rPr lang="zh-TW" altLang="en-US" sz="2200" b="1" dirty="0">
                <a:solidFill>
                  <a:srgbClr val="FF0000"/>
                </a:solidFill>
                <a:latin typeface="BiauKaiTC" panose="03000500000000000000" pitchFamily="66" charset="-120"/>
                <a:ea typeface="BiauKaiTC" panose="03000500000000000000" pitchFamily="66" charset="-120"/>
              </a:rPr>
              <a:t>對稱樹</a:t>
            </a:r>
            <a:r>
              <a:rPr lang="zh-TW" altLang="en-US" sz="2200" dirty="0">
                <a:latin typeface="BiauKaiTC" panose="03000500000000000000" pitchFamily="66" charset="-120"/>
                <a:ea typeface="BiauKaiTC" panose="03000500000000000000" pitchFamily="66" charset="-120"/>
              </a:rPr>
              <a:t>的應用上。</a:t>
            </a:r>
          </a:p>
        </p:txBody>
      </p:sp>
    </p:spTree>
    <p:extLst>
      <p:ext uri="{BB962C8B-B14F-4D97-AF65-F5344CB8AC3E}">
        <p14:creationId xmlns:p14="http://schemas.microsoft.com/office/powerpoint/2010/main" val="169613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3</a:t>
            </a:r>
            <a:r>
              <a:rPr lang="en" sz="3600" b="1" dirty="0">
                <a:solidFill>
                  <a:srgbClr val="002060"/>
                </a:solidFill>
                <a:latin typeface="+mn-lt"/>
                <a:ea typeface="BiauKaiTC" panose="03000500000000000000" pitchFamily="66" charset="-120"/>
              </a:rPr>
              <a:t>.</a:t>
            </a:r>
            <a:r>
              <a:rPr lang="en-US" sz="3600" b="1" dirty="0">
                <a:solidFill>
                  <a:srgbClr val="002060"/>
                </a:solidFill>
                <a:latin typeface="+mn-lt"/>
                <a:ea typeface="BiauKaiTC" panose="03000500000000000000" pitchFamily="66" charset="-120"/>
              </a:rPr>
              <a:t>2</a:t>
            </a:r>
            <a:r>
              <a:rPr lang="en" sz="3600" b="1" dirty="0">
                <a:solidFill>
                  <a:srgbClr val="002060"/>
                </a:solidFill>
                <a:latin typeface="+mn-lt"/>
                <a:ea typeface="BiauKaiTC" panose="03000500000000000000" pitchFamily="66" charset="-120"/>
              </a:rPr>
              <a:t> </a:t>
            </a:r>
            <a:r>
              <a:rPr lang="en-US" altLang="zh-TW" sz="3600" b="1" dirty="0" err="1">
                <a:solidFill>
                  <a:srgbClr val="002060"/>
                </a:solidFill>
                <a:latin typeface="+mn-lt"/>
                <a:ea typeface="BiauKaiTC" panose="03000500000000000000" pitchFamily="66" charset="-120"/>
              </a:rPr>
              <a:t>CatBoost</a:t>
            </a:r>
            <a:r>
              <a:rPr lang="zh-TW" altLang="zh-TW" sz="3600" dirty="0"/>
              <a:t> </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3616246"/>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在類別型變數的處理上，</a:t>
                </a:r>
                <a:r>
                  <a:rPr lang="en-US" altLang="zh-TW" sz="2200" dirty="0" err="1">
                    <a:latin typeface="BiauKaiTC" panose="03000500000000000000" pitchFamily="66" charset="-120"/>
                    <a:ea typeface="BiauKaiTC" panose="03000500000000000000" pitchFamily="66" charset="-120"/>
                  </a:rPr>
                  <a:t>CatBoost</a:t>
                </a:r>
                <a:r>
                  <a:rPr lang="zh-TW" altLang="en-US" sz="2200" dirty="0">
                    <a:latin typeface="BiauKaiTC" panose="03000500000000000000" pitchFamily="66" charset="-120"/>
                    <a:ea typeface="BiauKaiTC" panose="03000500000000000000" pitchFamily="66" charset="-120"/>
                  </a:rPr>
                  <a:t> 採用了目標統計量方法，使類別變數的數值轉換發生在訓練過程中，而非預處理階段。</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具體而言，</a:t>
                </a:r>
                <a:r>
                  <a:rPr lang="zh-CN" altLang="en-US" sz="2200" dirty="0">
                    <a:latin typeface="BiauKaiTC" panose="03000500000000000000" pitchFamily="66" charset="-120"/>
                    <a:ea typeface="BiauKaiTC" panose="03000500000000000000" pitchFamily="66" charset="-120"/>
                  </a:rPr>
                  <a:t>其</a:t>
                </a:r>
                <a:r>
                  <a:rPr lang="zh-TW" altLang="en-US" sz="2200" dirty="0">
                    <a:latin typeface="BiauKaiTC" panose="03000500000000000000" pitchFamily="66" charset="-120"/>
                    <a:ea typeface="BiauKaiTC" panose="03000500000000000000" pitchFamily="66" charset="-120"/>
                  </a:rPr>
                  <a:t>透過隨機排列數據集，對每個樣本僅使用排列中出現在當前樣本之前的數據來計算類別特徵的平均標籤值。若一組數據的排列為 </a:t>
                </a:r>
                <a:r>
                  <a:rPr lang="zh-TW" altLang="zh-TW" dirty="0"/>
                  <a:t> </a:t>
                </a:r>
                <a14:m>
                  <m:oMath xmlns:m="http://schemas.openxmlformats.org/officeDocument/2006/math">
                    <m:r>
                      <m:rPr>
                        <m:sty m:val="p"/>
                      </m:rPr>
                      <a:rPr lang="en-US" altLang="zh-TW" sz="2200">
                        <a:latin typeface="Cambria Math" panose="02040503050406030204" pitchFamily="18" charset="0"/>
                      </a:rPr>
                      <m:t>Θ</m:t>
                    </m:r>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b>
                              <m:sSubPr>
                                <m:ctrlPr>
                                  <a:rPr lang="zh-TW" altLang="zh-TW" sz="2200" i="1">
                                    <a:latin typeface="Cambria Math" panose="02040503050406030204" pitchFamily="18" charset="0"/>
                                  </a:rPr>
                                </m:ctrlPr>
                              </m:sSubPr>
                              <m:e>
                                <m:r>
                                  <a:rPr lang="en-US" altLang="zh-TW" sz="2200" i="1">
                                    <a:latin typeface="Cambria Math" panose="02040503050406030204" pitchFamily="18" charset="0"/>
                                  </a:rPr>
                                  <m:t>𝜎</m:t>
                                </m:r>
                              </m:e>
                              <m:sub>
                                <m:r>
                                  <a:rPr lang="en-US" altLang="zh-TW" sz="2200" i="1">
                                    <a:latin typeface="Cambria Math" panose="02040503050406030204" pitchFamily="18" charset="0"/>
                                  </a:rPr>
                                  <m:t>1</m:t>
                                </m:r>
                              </m:sub>
                            </m:sSub>
                            <m:r>
                              <a:rPr lang="en-US" altLang="zh-TW" sz="2200" i="1">
                                <a:latin typeface="Cambria Math" panose="02040503050406030204" pitchFamily="18" charset="0"/>
                              </a:rPr>
                              <m:t>,…,</m:t>
                            </m:r>
                            <m:sSub>
                              <m:sSubPr>
                                <m:ctrlPr>
                                  <a:rPr lang="zh-TW" altLang="zh-TW" sz="2200" i="1">
                                    <a:latin typeface="Cambria Math" panose="02040503050406030204" pitchFamily="18" charset="0"/>
                                  </a:rPr>
                                </m:ctrlPr>
                              </m:sSubPr>
                              <m:e>
                                <m:r>
                                  <a:rPr lang="en-US" altLang="zh-TW" sz="2200" i="1">
                                    <a:latin typeface="Cambria Math" panose="02040503050406030204" pitchFamily="18" charset="0"/>
                                  </a:rPr>
                                  <m:t>𝜎</m:t>
                                </m:r>
                              </m:e>
                              <m:sub>
                                <m:r>
                                  <a:rPr lang="en-US" altLang="zh-TW" sz="2200" i="1">
                                    <a:latin typeface="Cambria Math" panose="02040503050406030204" pitchFamily="18" charset="0"/>
                                  </a:rPr>
                                  <m:t>𝑛</m:t>
                                </m:r>
                              </m:sub>
                            </m:sSub>
                          </m:e>
                        </m:d>
                      </m:e>
                      <m:sup>
                        <m:r>
                          <a:rPr lang="en-US" altLang="zh-TW" sz="2200" i="1">
                            <a:latin typeface="Cambria Math" panose="02040503050406030204" pitchFamily="18" charset="0"/>
                          </a:rPr>
                          <m:t>𝑇</m:t>
                        </m:r>
                      </m:sup>
                    </m:sSup>
                  </m:oMath>
                </a14:m>
                <a:r>
                  <a:rPr lang="zh-TW" altLang="en-US" sz="2200" dirty="0">
                    <a:latin typeface="BiauKaiTC" panose="03000500000000000000" pitchFamily="66" charset="-120"/>
                    <a:ea typeface="BiauKaiTC" panose="03000500000000000000" pitchFamily="66" charset="-120"/>
                  </a:rPr>
                  <a:t> 則對於第 </a:t>
                </a:r>
                <a14:m>
                  <m:oMath xmlns:m="http://schemas.openxmlformats.org/officeDocument/2006/math">
                    <m:r>
                      <a:rPr lang="en-US" altLang="zh-TW" sz="2200" i="1" dirty="0" smtClean="0">
                        <a:latin typeface="Cambria Math" panose="02040503050406030204" pitchFamily="18" charset="0"/>
                        <a:ea typeface="BiauKaiTC" panose="03000500000000000000" pitchFamily="66" charset="-120"/>
                      </a:rPr>
                      <m:t>𝑝</m:t>
                    </m:r>
                  </m:oMath>
                </a14:m>
                <a:r>
                  <a:rPr lang="en-US"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個樣本，其類別特徵 </a:t>
                </a:r>
                <a14:m>
                  <m:oMath xmlns:m="http://schemas.openxmlformats.org/officeDocument/2006/math">
                    <m:sSub>
                      <m:sSubPr>
                        <m:ctrlPr>
                          <a:rPr lang="zh-TW" altLang="zh-TW" sz="2200" i="1">
                            <a:latin typeface="Cambria Math" panose="02040503050406030204" pitchFamily="18" charset="0"/>
                          </a:rPr>
                        </m:ctrlPr>
                      </m:sSubPr>
                      <m:e>
                        <m:r>
                          <a:rPr lang="en-US" altLang="zh-TW" sz="2200" i="1">
                            <a:latin typeface="Cambria Math" panose="02040503050406030204" pitchFamily="18" charset="0"/>
                          </a:rPr>
                          <m:t>𝑥</m:t>
                        </m:r>
                      </m:e>
                      <m:sub>
                        <m:r>
                          <a:rPr lang="en-US" altLang="zh-TW" sz="2200" i="1">
                            <a:latin typeface="Cambria Math" panose="02040503050406030204" pitchFamily="18" charset="0"/>
                          </a:rPr>
                          <m:t>𝜎</m:t>
                        </m:r>
                        <m:r>
                          <a:rPr lang="en-US" altLang="zh-TW" sz="2200" i="1">
                            <a:latin typeface="Cambria Math" panose="02040503050406030204" pitchFamily="18" charset="0"/>
                          </a:rPr>
                          <m:t>(</m:t>
                        </m:r>
                        <m:r>
                          <a:rPr lang="en-US" altLang="zh-TW" sz="2200" i="1">
                            <a:latin typeface="Cambria Math" panose="02040503050406030204" pitchFamily="18" charset="0"/>
                          </a:rPr>
                          <m:t>𝑝</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sub>
                    </m:sSub>
                  </m:oMath>
                </a14:m>
                <a:r>
                  <a:rPr lang="en-US"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的目標統計量計算方式如下：</a:t>
                </a:r>
              </a:p>
            </p:txBody>
          </p:sp>
        </mc:Choice>
        <mc:Fallback xmlns="">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3616246"/>
              </a:xfrm>
              <a:prstGeom prst="rect">
                <a:avLst/>
              </a:prstGeom>
              <a:blipFill>
                <a:blip r:embed="rId3"/>
                <a:stretch>
                  <a:fillRect l="-233" r="-582" b="-174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26EAFA01-4006-DB48-885F-A0AF97A34E43}"/>
                  </a:ext>
                </a:extLst>
              </p:cNvPr>
              <p:cNvGraphicFramePr>
                <a:graphicFrameLocks noGrp="1"/>
              </p:cNvGraphicFramePr>
              <p:nvPr>
                <p:extLst>
                  <p:ext uri="{D42A27DB-BD31-4B8C-83A1-F6EECF244321}">
                    <p14:modId xmlns:p14="http://schemas.microsoft.com/office/powerpoint/2010/main" val="2338506603"/>
                  </p:ext>
                </p:extLst>
              </p:nvPr>
            </p:nvGraphicFramePr>
            <p:xfrm>
              <a:off x="742950" y="5061965"/>
              <a:ext cx="10900799" cy="1157469"/>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157469">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14:m>
                            <m:oMathPara xmlns:m="http://schemas.openxmlformats.org/officeDocument/2006/math">
                              <m:oMathParaPr>
                                <m:jc m:val="centerGroup"/>
                              </m:oMathParaPr>
                              <m:oMath xmlns:m="http://schemas.openxmlformats.org/officeDocument/2006/math">
                                <m:sSub>
                                  <m:sSubPr>
                                    <m:ctrlPr>
                                      <a:rPr lang="zh-TW" altLang="zh-TW" sz="2200" b="1" i="1" kern="1200" smtClean="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𝑥</m:t>
                                    </m:r>
                                  </m:e>
                                  <m: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𝜎</m:t>
                                        </m:r>
                                      </m:e>
                                      <m:sub>
                                        <m:r>
                                          <a:rPr lang="en-US" altLang="zh-TW" sz="2200" b="1" i="1" kern="1200">
                                            <a:solidFill>
                                              <a:schemeClr val="tx1"/>
                                            </a:solidFill>
                                            <a:effectLst/>
                                            <a:latin typeface="Cambria Math" panose="02040503050406030204" pitchFamily="18" charset="0"/>
                                            <a:ea typeface="+mn-ea"/>
                                            <a:cs typeface="+mn-cs"/>
                                          </a:rPr>
                                          <m:t>𝑝</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𝑘</m:t>
                                        </m:r>
                                      </m:sub>
                                    </m:sSub>
                                  </m:sub>
                                </m:sSub>
                                <m:r>
                                  <a:rPr lang="en-US" altLang="zh-TW" sz="2200" b="1" i="1" kern="1200">
                                    <a:solidFill>
                                      <a:schemeClr val="tx1"/>
                                    </a:solidFill>
                                    <a:effectLst/>
                                    <a:latin typeface="Cambria Math" panose="02040503050406030204" pitchFamily="18" charset="0"/>
                                    <a:ea typeface="+mn-ea"/>
                                    <a:cs typeface="+mn-cs"/>
                                  </a:rPr>
                                  <m:t>=</m:t>
                                </m:r>
                                <m:f>
                                  <m:fPr>
                                    <m:ctrlPr>
                                      <a:rPr lang="zh-TW" altLang="zh-TW" sz="2200" b="1" i="1" kern="1200">
                                        <a:solidFill>
                                          <a:schemeClr val="tx1"/>
                                        </a:solidFill>
                                        <a:effectLst/>
                                        <a:latin typeface="Cambria Math" panose="02040503050406030204" pitchFamily="18" charset="0"/>
                                        <a:ea typeface="+mn-ea"/>
                                        <a:cs typeface="+mn-cs"/>
                                      </a:rPr>
                                    </m:ctrlPr>
                                  </m:fPr>
                                  <m:num>
                                    <m:nary>
                                      <m:naryPr>
                                        <m:chr m:val="∑"/>
                                        <m:ctrlPr>
                                          <a:rPr lang="zh-TW" altLang="zh-TW" sz="2200" b="1" i="1" kern="1200">
                                            <a:solidFill>
                                              <a:schemeClr val="tx1"/>
                                            </a:solidFill>
                                            <a:effectLst/>
                                            <a:latin typeface="Cambria Math" panose="02040503050406030204" pitchFamily="18" charset="0"/>
                                            <a:ea typeface="+mn-ea"/>
                                            <a:cs typeface="+mn-cs"/>
                                          </a:rPr>
                                        </m:ctrlPr>
                                      </m:naryPr>
                                      <m:sub>
                                        <m:r>
                                          <a:rPr lang="en-US" altLang="zh-TW" sz="2200" b="1" i="1" kern="1200">
                                            <a:solidFill>
                                              <a:schemeClr val="tx1"/>
                                            </a:solidFill>
                                            <a:effectLst/>
                                            <a:latin typeface="Cambria Math" panose="02040503050406030204" pitchFamily="18" charset="0"/>
                                            <a:ea typeface="+mn-ea"/>
                                            <a:cs typeface="+mn-cs"/>
                                          </a:rPr>
                                          <m:t>𝑗</m:t>
                                        </m:r>
                                        <m:r>
                                          <a:rPr lang="en-US" altLang="zh-TW" sz="2200" b="1" i="1" kern="1200">
                                            <a:solidFill>
                                              <a:schemeClr val="tx1"/>
                                            </a:solidFill>
                                            <a:effectLst/>
                                            <a:latin typeface="Cambria Math" panose="02040503050406030204" pitchFamily="18" charset="0"/>
                                            <a:ea typeface="+mn-ea"/>
                                            <a:cs typeface="+mn-cs"/>
                                          </a:rPr>
                                          <m:t>=1</m:t>
                                        </m:r>
                                      </m:sub>
                                      <m:sup>
                                        <m:r>
                                          <a:rPr lang="en-US" altLang="zh-TW" sz="2200" b="1" i="1" kern="1200">
                                            <a:solidFill>
                                              <a:schemeClr val="tx1"/>
                                            </a:solidFill>
                                            <a:effectLst/>
                                            <a:latin typeface="Cambria Math" panose="02040503050406030204" pitchFamily="18" charset="0"/>
                                            <a:ea typeface="+mn-ea"/>
                                            <a:cs typeface="+mn-cs"/>
                                          </a:rPr>
                                          <m:t>𝑝</m:t>
                                        </m:r>
                                        <m:r>
                                          <a:rPr lang="en-US" altLang="zh-TW" sz="2200" b="1" i="1" kern="1200">
                                            <a:solidFill>
                                              <a:schemeClr val="tx1"/>
                                            </a:solidFill>
                                            <a:effectLst/>
                                            <a:latin typeface="Cambria Math" panose="02040503050406030204" pitchFamily="18" charset="0"/>
                                            <a:ea typeface="+mn-ea"/>
                                            <a:cs typeface="+mn-cs"/>
                                          </a:rPr>
                                          <m:t>−1</m:t>
                                        </m:r>
                                      </m:sup>
                                      <m:e>
                                        <m:d>
                                          <m:dPr>
                                            <m:begChr m:val="["/>
                                            <m:endChr m:val="]"/>
                                            <m:ctrlPr>
                                              <a:rPr lang="zh-TW" altLang="zh-TW" sz="2200" b="1" i="1" kern="1200">
                                                <a:solidFill>
                                                  <a:schemeClr val="tx1"/>
                                                </a:solidFill>
                                                <a:effectLst/>
                                                <a:latin typeface="Cambria Math" panose="02040503050406030204" pitchFamily="18" charset="0"/>
                                                <a:ea typeface="+mn-ea"/>
                                                <a:cs typeface="+mn-cs"/>
                                              </a:rPr>
                                            </m:ctrlPr>
                                          </m:dPr>
                                          <m:e>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𝑥</m:t>
                                                </m:r>
                                              </m:e>
                                              <m: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𝜎</m:t>
                                                    </m:r>
                                                  </m:e>
                                                  <m:sub>
                                                    <m:r>
                                                      <a:rPr lang="en-US" altLang="zh-TW" sz="2200" b="1" i="1" kern="1200">
                                                        <a:solidFill>
                                                          <a:schemeClr val="tx1"/>
                                                        </a:solidFill>
                                                        <a:effectLst/>
                                                        <a:latin typeface="Cambria Math" panose="02040503050406030204" pitchFamily="18" charset="0"/>
                                                        <a:ea typeface="+mn-ea"/>
                                                        <a:cs typeface="+mn-cs"/>
                                                      </a:rPr>
                                                      <m:t>𝑗</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𝑘</m:t>
                                                    </m:r>
                                                  </m:sub>
                                                </m:sSub>
                                              </m:sub>
                                            </m:sSub>
                                            <m:r>
                                              <a:rPr lang="en-US" altLang="zh-TW" sz="2200" b="1" i="1" kern="1200">
                                                <a:solidFill>
                                                  <a:schemeClr val="tx1"/>
                                                </a:solidFill>
                                                <a:effectLst/>
                                                <a:latin typeface="Cambria Math" panose="02040503050406030204" pitchFamily="18" charset="0"/>
                                                <a:ea typeface="+mn-ea"/>
                                                <a:cs typeface="+mn-cs"/>
                                              </a:rPr>
                                              <m:t>=</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𝑥</m:t>
                                                </m:r>
                                              </m:e>
                                              <m: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𝜎</m:t>
                                                    </m:r>
                                                  </m:e>
                                                  <m:sub>
                                                    <m:r>
                                                      <a:rPr lang="en-US" altLang="zh-TW" sz="2200" b="1" i="1" kern="1200">
                                                        <a:solidFill>
                                                          <a:schemeClr val="tx1"/>
                                                        </a:solidFill>
                                                        <a:effectLst/>
                                                        <a:latin typeface="Cambria Math" panose="02040503050406030204" pitchFamily="18" charset="0"/>
                                                        <a:ea typeface="+mn-ea"/>
                                                        <a:cs typeface="+mn-cs"/>
                                                      </a:rPr>
                                                      <m:t>𝑝</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𝑘</m:t>
                                                    </m:r>
                                                  </m:sub>
                                                </m:sSub>
                                              </m:sub>
                                            </m:sSub>
                                          </m:e>
                                        </m:d>
                                        <m:r>
                                          <a:rPr lang="en-US" altLang="zh-TW" sz="2200" b="1" i="1" kern="1200">
                                            <a:solidFill>
                                              <a:schemeClr val="tx1"/>
                                            </a:solidFill>
                                            <a:effectLst/>
                                            <a:latin typeface="Cambria Math" panose="02040503050406030204" pitchFamily="18" charset="0"/>
                                            <a:ea typeface="+mn-ea"/>
                                            <a:cs typeface="+mn-cs"/>
                                          </a:rPr>
                                          <m:t>∙</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𝑌</m:t>
                                            </m:r>
                                          </m:e>
                                          <m: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𝜎</m:t>
                                                </m:r>
                                              </m:e>
                                              <m:sub>
                                                <m:r>
                                                  <a:rPr lang="en-US" altLang="zh-TW" sz="2200" b="1" i="1" kern="1200">
                                                    <a:solidFill>
                                                      <a:schemeClr val="tx1"/>
                                                    </a:solidFill>
                                                    <a:effectLst/>
                                                    <a:latin typeface="Cambria Math" panose="02040503050406030204" pitchFamily="18" charset="0"/>
                                                    <a:ea typeface="+mn-ea"/>
                                                    <a:cs typeface="+mn-cs"/>
                                                  </a:rPr>
                                                  <m:t>𝑗</m:t>
                                                </m:r>
                                              </m:sub>
                                            </m:sSub>
                                          </m:sub>
                                        </m:sSub>
                                      </m:e>
                                    </m:nary>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𝛽</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𝑝</m:t>
                                    </m:r>
                                  </m:num>
                                  <m:den>
                                    <m:nary>
                                      <m:naryPr>
                                        <m:chr m:val="∑"/>
                                        <m:ctrlPr>
                                          <a:rPr lang="zh-TW" altLang="zh-TW" sz="2200" b="1" i="1" kern="1200">
                                            <a:solidFill>
                                              <a:schemeClr val="tx1"/>
                                            </a:solidFill>
                                            <a:effectLst/>
                                            <a:latin typeface="Cambria Math" panose="02040503050406030204" pitchFamily="18" charset="0"/>
                                            <a:ea typeface="+mn-ea"/>
                                            <a:cs typeface="+mn-cs"/>
                                          </a:rPr>
                                        </m:ctrlPr>
                                      </m:naryPr>
                                      <m:sub>
                                        <m:r>
                                          <a:rPr lang="en-US" altLang="zh-TW" sz="2200" b="1" i="1" kern="1200">
                                            <a:solidFill>
                                              <a:schemeClr val="tx1"/>
                                            </a:solidFill>
                                            <a:effectLst/>
                                            <a:latin typeface="Cambria Math" panose="02040503050406030204" pitchFamily="18" charset="0"/>
                                            <a:ea typeface="+mn-ea"/>
                                            <a:cs typeface="+mn-cs"/>
                                          </a:rPr>
                                          <m:t>𝑗</m:t>
                                        </m:r>
                                        <m:r>
                                          <a:rPr lang="en-US" altLang="zh-TW" sz="2200" b="1" i="1" kern="1200">
                                            <a:solidFill>
                                              <a:schemeClr val="tx1"/>
                                            </a:solidFill>
                                            <a:effectLst/>
                                            <a:latin typeface="Cambria Math" panose="02040503050406030204" pitchFamily="18" charset="0"/>
                                            <a:ea typeface="+mn-ea"/>
                                            <a:cs typeface="+mn-cs"/>
                                          </a:rPr>
                                          <m:t>=1</m:t>
                                        </m:r>
                                      </m:sub>
                                      <m:sup>
                                        <m:r>
                                          <a:rPr lang="en-US" altLang="zh-TW" sz="2200" b="1" i="1" kern="1200">
                                            <a:solidFill>
                                              <a:schemeClr val="tx1"/>
                                            </a:solidFill>
                                            <a:effectLst/>
                                            <a:latin typeface="Cambria Math" panose="02040503050406030204" pitchFamily="18" charset="0"/>
                                            <a:ea typeface="+mn-ea"/>
                                            <a:cs typeface="+mn-cs"/>
                                          </a:rPr>
                                          <m:t>𝑝</m:t>
                                        </m:r>
                                        <m:r>
                                          <a:rPr lang="en-US" altLang="zh-TW" sz="2200" b="1" i="1" kern="1200">
                                            <a:solidFill>
                                              <a:schemeClr val="tx1"/>
                                            </a:solidFill>
                                            <a:effectLst/>
                                            <a:latin typeface="Cambria Math" panose="02040503050406030204" pitchFamily="18" charset="0"/>
                                            <a:ea typeface="+mn-ea"/>
                                            <a:cs typeface="+mn-cs"/>
                                          </a:rPr>
                                          <m:t>−1</m:t>
                                        </m:r>
                                      </m:sup>
                                      <m:e>
                                        <m:d>
                                          <m:dPr>
                                            <m:begChr m:val="["/>
                                            <m:endChr m:val="]"/>
                                            <m:ctrlPr>
                                              <a:rPr lang="zh-TW" altLang="zh-TW" sz="2200" b="1" i="1" kern="1200">
                                                <a:solidFill>
                                                  <a:schemeClr val="tx1"/>
                                                </a:solidFill>
                                                <a:effectLst/>
                                                <a:latin typeface="Cambria Math" panose="02040503050406030204" pitchFamily="18" charset="0"/>
                                                <a:ea typeface="+mn-ea"/>
                                                <a:cs typeface="+mn-cs"/>
                                              </a:rPr>
                                            </m:ctrlPr>
                                          </m:dPr>
                                          <m:e>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𝑥</m:t>
                                                </m:r>
                                              </m:e>
                                              <m: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𝜎</m:t>
                                                    </m:r>
                                                  </m:e>
                                                  <m:sub>
                                                    <m:r>
                                                      <a:rPr lang="en-US" altLang="zh-TW" sz="2200" b="1" i="1" kern="1200">
                                                        <a:solidFill>
                                                          <a:schemeClr val="tx1"/>
                                                        </a:solidFill>
                                                        <a:effectLst/>
                                                        <a:latin typeface="Cambria Math" panose="02040503050406030204" pitchFamily="18" charset="0"/>
                                                        <a:ea typeface="+mn-ea"/>
                                                        <a:cs typeface="+mn-cs"/>
                                                      </a:rPr>
                                                      <m:t>𝑗</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𝑘</m:t>
                                                    </m:r>
                                                  </m:sub>
                                                </m:sSub>
                                              </m:sub>
                                            </m:sSub>
                                            <m:r>
                                              <a:rPr lang="en-US" altLang="zh-TW" sz="2200" b="1" i="1" kern="1200">
                                                <a:solidFill>
                                                  <a:schemeClr val="tx1"/>
                                                </a:solidFill>
                                                <a:effectLst/>
                                                <a:latin typeface="Cambria Math" panose="02040503050406030204" pitchFamily="18" charset="0"/>
                                                <a:ea typeface="+mn-ea"/>
                                                <a:cs typeface="+mn-cs"/>
                                              </a:rPr>
                                              <m:t>=</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𝑥</m:t>
                                                </m:r>
                                              </m:e>
                                              <m: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𝜎</m:t>
                                                    </m:r>
                                                  </m:e>
                                                  <m:sub>
                                                    <m:r>
                                                      <a:rPr lang="en-US" altLang="zh-TW" sz="2200" b="1" i="1" kern="1200">
                                                        <a:solidFill>
                                                          <a:schemeClr val="tx1"/>
                                                        </a:solidFill>
                                                        <a:effectLst/>
                                                        <a:latin typeface="Cambria Math" panose="02040503050406030204" pitchFamily="18" charset="0"/>
                                                        <a:ea typeface="+mn-ea"/>
                                                        <a:cs typeface="+mn-cs"/>
                                                      </a:rPr>
                                                      <m:t>𝑝</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𝑘</m:t>
                                                    </m:r>
                                                  </m:sub>
                                                </m:sSub>
                                              </m:sub>
                                            </m:sSub>
                                          </m:e>
                                        </m:d>
                                      </m:e>
                                    </m:nary>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𝛽</m:t>
                                    </m:r>
                                  </m:den>
                                </m:f>
                              </m:oMath>
                            </m:oMathPara>
                          </a14:m>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(3.2.1)</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5" name="表格 4">
                <a:extLst>
                  <a:ext uri="{FF2B5EF4-FFF2-40B4-BE49-F238E27FC236}">
                    <a16:creationId xmlns:a16="http://schemas.microsoft.com/office/drawing/2014/main" id="{26EAFA01-4006-DB48-885F-A0AF97A34E43}"/>
                  </a:ext>
                </a:extLst>
              </p:cNvPr>
              <p:cNvGraphicFramePr>
                <a:graphicFrameLocks noGrp="1"/>
              </p:cNvGraphicFramePr>
              <p:nvPr>
                <p:extLst>
                  <p:ext uri="{D42A27DB-BD31-4B8C-83A1-F6EECF244321}">
                    <p14:modId xmlns:p14="http://schemas.microsoft.com/office/powerpoint/2010/main" val="2338506603"/>
                  </p:ext>
                </p:extLst>
              </p:nvPr>
            </p:nvGraphicFramePr>
            <p:xfrm>
              <a:off x="742950" y="5061965"/>
              <a:ext cx="10900799" cy="1157469"/>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157469">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4"/>
                          <a:stretch>
                            <a:fillRect l="-16233" t="-36957" r="-15773" b="-61957"/>
                          </a:stretch>
                        </a:blipFill>
                      </a:tcPr>
                    </a:tc>
                    <a:tc>
                      <a:txBody>
                        <a:bodyPr/>
                        <a:lstStyle/>
                        <a:p>
                          <a:pPr algn="ct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(3.2.1)</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1279724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3</a:t>
            </a:r>
            <a:r>
              <a:rPr lang="en" sz="3600" b="1" dirty="0">
                <a:solidFill>
                  <a:srgbClr val="002060"/>
                </a:solidFill>
                <a:latin typeface="+mn-lt"/>
                <a:ea typeface="BiauKaiTC" panose="03000500000000000000" pitchFamily="66" charset="-120"/>
              </a:rPr>
              <a:t>.</a:t>
            </a:r>
            <a:r>
              <a:rPr lang="en-US" sz="3600" b="1" dirty="0">
                <a:solidFill>
                  <a:srgbClr val="002060"/>
                </a:solidFill>
                <a:latin typeface="+mn-lt"/>
                <a:ea typeface="BiauKaiTC" panose="03000500000000000000" pitchFamily="66" charset="-120"/>
              </a:rPr>
              <a:t>2</a:t>
            </a:r>
            <a:r>
              <a:rPr lang="en" sz="3600" b="1" dirty="0">
                <a:solidFill>
                  <a:srgbClr val="002060"/>
                </a:solidFill>
                <a:latin typeface="+mn-lt"/>
                <a:ea typeface="BiauKaiTC" panose="03000500000000000000" pitchFamily="66" charset="-120"/>
              </a:rPr>
              <a:t> </a:t>
            </a:r>
            <a:r>
              <a:rPr lang="en-US" altLang="zh-TW" sz="3600" b="1" dirty="0" err="1">
                <a:solidFill>
                  <a:srgbClr val="002060"/>
                </a:solidFill>
                <a:latin typeface="+mn-lt"/>
                <a:ea typeface="BiauKaiTC" panose="03000500000000000000" pitchFamily="66" charset="-120"/>
              </a:rPr>
              <a:t>CatBoost</a:t>
            </a:r>
            <a:r>
              <a:rPr lang="zh-TW" altLang="zh-TW" sz="3600" dirty="0"/>
              <a:t> </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5206682"/>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CN" altLang="en-US" sz="2200" dirty="0">
                <a:latin typeface="BiauKaiTC" panose="03000500000000000000" pitchFamily="66" charset="-120"/>
                <a:ea typeface="BiauKaiTC" panose="03000500000000000000" pitchFamily="66" charset="-120"/>
              </a:rPr>
              <a:t>採用</a:t>
            </a:r>
            <a:r>
              <a:rPr lang="zh-TW" altLang="en-US" sz="2200" dirty="0">
                <a:latin typeface="BiauKaiTC" panose="03000500000000000000" pitchFamily="66" charset="-120"/>
                <a:ea typeface="BiauKaiTC" panose="03000500000000000000" pitchFamily="66" charset="-120"/>
              </a:rPr>
              <a:t>目標統計量方法確保了在計算過程中不直接使用當前樣本的標籤，減少了過度配適的風險，並且能夠在資料較少時透過先驗平滑來提升穩定性。</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2200" dirty="0" err="1">
                <a:latin typeface="BiauKaiTC" panose="03000500000000000000" pitchFamily="66" charset="-120"/>
                <a:ea typeface="BiauKaiTC" panose="03000500000000000000" pitchFamily="66" charset="-120"/>
              </a:rPr>
              <a:t>CatBoost</a:t>
            </a:r>
            <a:r>
              <a:rPr lang="zh-TW" altLang="en-US" sz="2200" dirty="0">
                <a:latin typeface="BiauKaiTC" panose="03000500000000000000" pitchFamily="66" charset="-120"/>
                <a:ea typeface="BiauKaiTC" panose="03000500000000000000" pitchFamily="66" charset="-120"/>
              </a:rPr>
              <a:t> 不同於 </a:t>
            </a:r>
            <a:r>
              <a:rPr lang="en-US" altLang="zh-TW" sz="2200" dirty="0" err="1">
                <a:latin typeface="BiauKaiTC" panose="03000500000000000000" pitchFamily="66" charset="-120"/>
                <a:ea typeface="BiauKaiTC" panose="03000500000000000000" pitchFamily="66" charset="-120"/>
              </a:rPr>
              <a:t>XGBoost</a:t>
            </a:r>
            <a:r>
              <a:rPr lang="zh-TW" altLang="en-US" sz="2200" dirty="0">
                <a:latin typeface="BiauKaiTC" panose="03000500000000000000" pitchFamily="66" charset="-120"/>
                <a:ea typeface="BiauKaiTC" panose="03000500000000000000" pitchFamily="66" charset="-120"/>
              </a:rPr>
              <a:t> 和 </a:t>
            </a:r>
            <a:r>
              <a:rPr lang="en-US" altLang="zh-TW" sz="2200" dirty="0" err="1">
                <a:latin typeface="BiauKaiTC" panose="03000500000000000000" pitchFamily="66" charset="-120"/>
                <a:ea typeface="BiauKaiTC" panose="03000500000000000000" pitchFamily="66" charset="-120"/>
              </a:rPr>
              <a:t>LightGBM</a:t>
            </a:r>
            <a:r>
              <a:rPr lang="zh-TW" altLang="en-US" sz="2200" dirty="0">
                <a:latin typeface="BiauKaiTC" panose="03000500000000000000" pitchFamily="66" charset="-120"/>
                <a:ea typeface="BiauKaiTC" panose="03000500000000000000" pitchFamily="66" charset="-120"/>
              </a:rPr>
              <a:t> 採用的不規則決策樹，而是使用對稱樹。</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在對稱樹結構中，每一層的所有節點都使用相同的變數與閾值進行劃分，使得樹的結構保持高度一致。</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採用對稱樹結構不僅降低了模型的自由度，有助於減少過度配適，還提高了計算時的效率，使 </a:t>
            </a:r>
            <a:r>
              <a:rPr lang="en-US" altLang="zh-TW" sz="2200" dirty="0" err="1">
                <a:latin typeface="BiauKaiTC" panose="03000500000000000000" pitchFamily="66" charset="-120"/>
                <a:ea typeface="BiauKaiTC" panose="03000500000000000000" pitchFamily="66" charset="-120"/>
              </a:rPr>
              <a:t>CatBoost</a:t>
            </a:r>
            <a:r>
              <a:rPr lang="zh-TW" altLang="en-US" sz="2200" dirty="0">
                <a:latin typeface="BiauKaiTC" panose="03000500000000000000" pitchFamily="66" charset="-120"/>
                <a:ea typeface="BiauKaiTC" panose="03000500000000000000" pitchFamily="66" charset="-120"/>
              </a:rPr>
              <a:t> 在預測時能夠更快地完成計算。 </a:t>
            </a:r>
            <a:endParaRPr lang="en-US" altLang="zh-TW" sz="2200"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1292202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3.3 </a:t>
            </a:r>
            <a:r>
              <a:rPr lang="zh-TW" altLang="en-US" sz="3600" b="1" dirty="0">
                <a:solidFill>
                  <a:srgbClr val="002060"/>
                </a:solidFill>
                <a:latin typeface="BiauKaiTC" panose="03000500000000000000" pitchFamily="66" charset="-120"/>
                <a:ea typeface="BiauKaiTC" panose="03000500000000000000" pitchFamily="66" charset="-120"/>
              </a:rPr>
              <a:t>零膨脹伯努利模型</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629472"/>
              </a:xfrm>
              <a:prstGeom prst="rect">
                <a:avLst/>
              </a:prstGeom>
              <a:noFill/>
            </p:spPr>
            <p:txBody>
              <a:bodyPr wrap="square" rtlCol="0">
                <a:spAutoFit/>
              </a:bodyPr>
              <a:lstStyle/>
              <a:p>
                <a:pPr algn="just">
                  <a:lnSpc>
                    <a:spcPct val="200000"/>
                  </a:lnSpc>
                </a:pPr>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令成功事件 </a:t>
                </a:r>
                <a14:m>
                  <m:oMath xmlns:m="http://schemas.openxmlformats.org/officeDocument/2006/math">
                    <m:r>
                      <a:rPr lang="en-US" altLang="zh-TW" sz="2200">
                        <a:latin typeface="Cambria Math" panose="02040503050406030204" pitchFamily="18" charset="0"/>
                        <a:ea typeface="BiauKaiTC" panose="03000500000000000000" pitchFamily="66" charset="-120"/>
                      </a:rPr>
                      <m:t>𝑃</m:t>
                    </m:r>
                    <m:d>
                      <m:dPr>
                        <m:endChr m:val="|"/>
                        <m:ctrlPr>
                          <a:rPr lang="zh-TW" altLang="zh-TW" sz="2200" i="1">
                            <a:latin typeface="Cambria Math" panose="02040503050406030204" pitchFamily="18" charset="0"/>
                            <a:ea typeface="BiauKaiTC" panose="03000500000000000000" pitchFamily="66" charset="-120"/>
                          </a:rPr>
                        </m:ctrlPr>
                      </m:dPr>
                      <m:e>
                        <m:r>
                          <a:rPr lang="en-US" altLang="zh-TW" sz="2200">
                            <a:latin typeface="Cambria Math" panose="02040503050406030204" pitchFamily="18" charset="0"/>
                            <a:ea typeface="BiauKaiTC" panose="03000500000000000000" pitchFamily="66" charset="-120"/>
                          </a:rPr>
                          <m:t>𝑌</m:t>
                        </m:r>
                        <m:r>
                          <a:rPr lang="en-US" altLang="zh-TW" sz="2200">
                            <a:latin typeface="Cambria Math" panose="02040503050406030204" pitchFamily="18" charset="0"/>
                            <a:ea typeface="BiauKaiTC" panose="03000500000000000000" pitchFamily="66" charset="-120"/>
                          </a:rPr>
                          <m:t>=1</m:t>
                        </m:r>
                      </m:e>
                    </m:d>
                    <m:r>
                      <a:rPr lang="en-US" altLang="zh-TW" sz="2200">
                        <a:latin typeface="Cambria Math" panose="02040503050406030204" pitchFamily="18" charset="0"/>
                        <a:ea typeface="BiauKaiTC" panose="03000500000000000000" pitchFamily="66" charset="-120"/>
                      </a:rPr>
                      <m:t>𝑥</m:t>
                    </m:r>
                    <m:r>
                      <a:rPr lang="zh-TW" altLang="zh-TW" sz="2200" smtClean="0">
                        <a:latin typeface="Cambria Math" panose="02040503050406030204" pitchFamily="18" charset="0"/>
                        <a:ea typeface="BiauKaiTC" panose="03000500000000000000" pitchFamily="66" charset="-120"/>
                      </a:rPr>
                      <m:t>）</m:t>
                    </m:r>
                    <m:r>
                      <a:rPr lang="en-US" altLang="zh-TW" sz="2200" smtClean="0">
                        <a:latin typeface="Cambria Math" panose="02040503050406030204" pitchFamily="18" charset="0"/>
                        <a:ea typeface="BiauKaiTC" panose="03000500000000000000" pitchFamily="66" charset="-120"/>
                      </a:rPr>
                      <m:t>=</m:t>
                    </m:r>
                    <m:r>
                      <a:rPr lang="en-US" altLang="zh-TW" sz="2200">
                        <a:latin typeface="Cambria Math" panose="02040503050406030204" pitchFamily="18" charset="0"/>
                        <a:ea typeface="BiauKaiTC" panose="03000500000000000000" pitchFamily="66" charset="-120"/>
                      </a:rPr>
                      <m:t>𝑝</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，其中 </a:t>
                </a:r>
                <a14:m>
                  <m:oMath xmlns:m="http://schemas.openxmlformats.org/officeDocument/2006/math">
                    <m:r>
                      <a:rPr lang="en-US" altLang="zh-TW" sz="2200">
                        <a:latin typeface="Cambria Math" panose="02040503050406030204" pitchFamily="18" charset="0"/>
                        <a:ea typeface="BiauKaiTC" panose="03000500000000000000" pitchFamily="66" charset="-120"/>
                      </a:rPr>
                      <m:t>𝑝</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取決於解釋變數 </a:t>
                </a:r>
                <a14:m>
                  <m:oMath xmlns:m="http://schemas.openxmlformats.org/officeDocument/2006/math">
                    <m:sSup>
                      <m:sSupPr>
                        <m:ctrlPr>
                          <a:rPr lang="zh-TW" altLang="zh-TW" sz="2200" i="1">
                            <a:latin typeface="Cambria Math" panose="02040503050406030204" pitchFamily="18" charset="0"/>
                            <a:ea typeface="BiauKaiTC" panose="03000500000000000000" pitchFamily="66" charset="-120"/>
                          </a:rPr>
                        </m:ctrlPr>
                      </m:sSupPr>
                      <m:e>
                        <m:r>
                          <a:rPr lang="en-US" altLang="zh-TW" sz="2200">
                            <a:latin typeface="Cambria Math" panose="02040503050406030204" pitchFamily="18" charset="0"/>
                            <a:ea typeface="BiauKaiTC" panose="03000500000000000000" pitchFamily="66" charset="-120"/>
                          </a:rPr>
                          <m:t>𝑥</m:t>
                        </m:r>
                      </m:e>
                      <m:sup>
                        <m:r>
                          <a:rPr lang="en-US" altLang="zh-TW" sz="2200">
                            <a:latin typeface="Cambria Math" panose="02040503050406030204" pitchFamily="18" charset="0"/>
                            <a:ea typeface="BiauKaiTC" panose="03000500000000000000" pitchFamily="66" charset="-120"/>
                          </a:rPr>
                          <m:t>𝑇</m:t>
                        </m:r>
                      </m:sup>
                    </m:sSup>
                    <m:r>
                      <a:rPr lang="en-US" altLang="zh-TW" sz="2200">
                        <a:latin typeface="Cambria Math" panose="02040503050406030204" pitchFamily="18" charset="0"/>
                        <a:ea typeface="BiauKaiTC" panose="03000500000000000000" pitchFamily="66" charset="-120"/>
                      </a:rPr>
                      <m:t>=</m:t>
                    </m:r>
                    <m:d>
                      <m:dPr>
                        <m:ctrlPr>
                          <a:rPr lang="zh-TW" altLang="zh-TW" sz="2200" i="1">
                            <a:latin typeface="Cambria Math" panose="02040503050406030204" pitchFamily="18" charset="0"/>
                            <a:ea typeface="BiauKaiTC" panose="03000500000000000000" pitchFamily="66" charset="-120"/>
                          </a:rPr>
                        </m:ctrlPr>
                      </m:dPr>
                      <m:e>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1</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2</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𝑝</m:t>
                            </m:r>
                          </m:sub>
                        </m:sSub>
                      </m:e>
                    </m:d>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，並假設截距項 </a:t>
                </a:r>
                <a14:m>
                  <m:oMath xmlns:m="http://schemas.openxmlformats.org/officeDocument/2006/math">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1</m:t>
                        </m:r>
                      </m:sub>
                    </m:sSub>
                    <m:r>
                      <a:rPr lang="en-US" altLang="zh-TW" sz="2200">
                        <a:latin typeface="Cambria Math" panose="02040503050406030204" pitchFamily="18" charset="0"/>
                        <a:ea typeface="BiauKaiTC" panose="03000500000000000000" pitchFamily="66" charset="-120"/>
                      </a:rPr>
                      <m:t>=1</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。換言之， </a:t>
                </a:r>
                <a14:m>
                  <m:oMath xmlns:m="http://schemas.openxmlformats.org/officeDocument/2006/math">
                    <m:r>
                      <a:rPr lang="en-US" altLang="zh-TW" sz="2200">
                        <a:latin typeface="Cambria Math" panose="02040503050406030204" pitchFamily="18" charset="0"/>
                        <a:ea typeface="BiauKaiTC" panose="03000500000000000000" pitchFamily="66" charset="-120"/>
                      </a:rPr>
                      <m:t>𝑌</m:t>
                    </m:r>
                    <m:r>
                      <a:rPr lang="en-US" altLang="zh-TW" sz="2200">
                        <a:latin typeface="Cambria Math" panose="02040503050406030204" pitchFamily="18" charset="0"/>
                        <a:ea typeface="BiauKaiTC" panose="03000500000000000000" pitchFamily="66" charset="-120"/>
                      </a:rPr>
                      <m:t>|</m:t>
                    </m:r>
                    <m:r>
                      <a:rPr lang="en-US" altLang="zh-TW" sz="2200">
                        <a:latin typeface="Cambria Math" panose="02040503050406030204" pitchFamily="18" charset="0"/>
                        <a:ea typeface="BiauKaiTC" panose="03000500000000000000" pitchFamily="66" charset="-120"/>
                      </a:rPr>
                      <m:t>𝑥</m:t>
                    </m:r>
                    <m:r>
                      <a:rPr lang="en-US" altLang="zh-TW" sz="2200">
                        <a:latin typeface="Cambria Math" panose="02040503050406030204" pitchFamily="18" charset="0"/>
                        <a:ea typeface="BiauKaiTC" panose="03000500000000000000" pitchFamily="66" charset="-120"/>
                      </a:rPr>
                      <m:t>~</m:t>
                    </m:r>
                    <m:r>
                      <a:rPr lang="en-US" altLang="zh-TW" sz="2200">
                        <a:latin typeface="Cambria Math" panose="02040503050406030204" pitchFamily="18" charset="0"/>
                        <a:ea typeface="BiauKaiTC" panose="03000500000000000000" pitchFamily="66" charset="-120"/>
                      </a:rPr>
                      <m:t>𝐵</m:t>
                    </m:r>
                    <m:d>
                      <m:dPr>
                        <m:ctrlPr>
                          <a:rPr lang="zh-TW" altLang="zh-TW" sz="2200" i="1">
                            <a:latin typeface="Cambria Math" panose="02040503050406030204" pitchFamily="18" charset="0"/>
                            <a:ea typeface="BiauKaiTC" panose="03000500000000000000" pitchFamily="66" charset="-120"/>
                          </a:rPr>
                        </m:ctrlPr>
                      </m:dPr>
                      <m:e>
                        <m:r>
                          <a:rPr lang="en-US" altLang="zh-TW" sz="2200">
                            <a:latin typeface="Cambria Math" panose="02040503050406030204" pitchFamily="18" charset="0"/>
                            <a:ea typeface="BiauKaiTC" panose="03000500000000000000" pitchFamily="66" charset="-120"/>
                          </a:rPr>
                          <m:t>1,</m:t>
                        </m:r>
                        <m:r>
                          <a:rPr lang="en-US" altLang="zh-TW" sz="2200">
                            <a:latin typeface="Cambria Math" panose="02040503050406030204" pitchFamily="18" charset="0"/>
                            <a:ea typeface="BiauKaiTC" panose="03000500000000000000" pitchFamily="66" charset="-120"/>
                          </a:rPr>
                          <m:t>𝑝</m:t>
                        </m:r>
                      </m:e>
                    </m:d>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，這表示條件機率 </a:t>
                </a:r>
                <a14:m>
                  <m:oMath xmlns:m="http://schemas.openxmlformats.org/officeDocument/2006/math">
                    <m:r>
                      <a:rPr lang="en-US" altLang="zh-TW" sz="2200">
                        <a:latin typeface="Cambria Math" panose="02040503050406030204" pitchFamily="18" charset="0"/>
                        <a:ea typeface="BiauKaiTC" panose="03000500000000000000" pitchFamily="66" charset="-120"/>
                      </a:rPr>
                      <m:t>𝑃</m:t>
                    </m:r>
                    <m:d>
                      <m:dPr>
                        <m:endChr m:val="|"/>
                        <m:ctrlPr>
                          <a:rPr lang="zh-TW" altLang="zh-TW" sz="2200" i="1">
                            <a:latin typeface="Cambria Math" panose="02040503050406030204" pitchFamily="18" charset="0"/>
                            <a:ea typeface="BiauKaiTC" panose="03000500000000000000" pitchFamily="66" charset="-120"/>
                          </a:rPr>
                        </m:ctrlPr>
                      </m:dPr>
                      <m:e>
                        <m:r>
                          <a:rPr lang="en-US" altLang="zh-TW" sz="2200">
                            <a:latin typeface="Cambria Math" panose="02040503050406030204" pitchFamily="18" charset="0"/>
                            <a:ea typeface="BiauKaiTC" panose="03000500000000000000" pitchFamily="66" charset="-120"/>
                          </a:rPr>
                          <m:t>𝑌</m:t>
                        </m:r>
                        <m:r>
                          <a:rPr lang="en-US" altLang="zh-TW" sz="2200">
                            <a:latin typeface="Cambria Math" panose="02040503050406030204" pitchFamily="18" charset="0"/>
                            <a:ea typeface="BiauKaiTC" panose="03000500000000000000" pitchFamily="66" charset="-120"/>
                          </a:rPr>
                          <m:t>=1</m:t>
                        </m:r>
                      </m:e>
                    </m:d>
                    <m:r>
                      <a:rPr lang="en-US" altLang="zh-TW" sz="2200">
                        <a:latin typeface="Cambria Math" panose="02040503050406030204" pitchFamily="18" charset="0"/>
                        <a:ea typeface="BiauKaiTC" panose="03000500000000000000" pitchFamily="66" charset="-120"/>
                      </a:rPr>
                      <m:t>𝑥</m:t>
                    </m:r>
                    <m:r>
                      <a:rPr lang="zh-TW" altLang="zh-TW" sz="2200">
                        <a:latin typeface="Cambria Math" panose="02040503050406030204" pitchFamily="18" charset="0"/>
                        <a:ea typeface="BiauKaiTC" panose="03000500000000000000" pitchFamily="66" charset="-120"/>
                      </a:rPr>
                      <m:t>）</m:t>
                    </m:r>
                  </m:oMath>
                </a14:m>
                <a:r>
                  <a:rPr lang="zh-TW" altLang="zh-TW" sz="2200" dirty="0">
                    <a:latin typeface="BiauKaiTC" panose="03000500000000000000" pitchFamily="66" charset="-120"/>
                    <a:ea typeface="BiauKaiTC" panose="03000500000000000000" pitchFamily="66" charset="-120"/>
                  </a:rPr>
                  <a:t> 服從伯努利分布 </a:t>
                </a:r>
                <a14:m>
                  <m:oMath xmlns:m="http://schemas.openxmlformats.org/officeDocument/2006/math">
                    <m:r>
                      <a:rPr lang="en-US" altLang="zh-TW" sz="2200">
                        <a:latin typeface="Cambria Math" panose="02040503050406030204" pitchFamily="18" charset="0"/>
                        <a:ea typeface="BiauKaiTC" panose="03000500000000000000" pitchFamily="66" charset="-120"/>
                      </a:rPr>
                      <m:t>𝐵</m:t>
                    </m:r>
                    <m:d>
                      <m:dPr>
                        <m:ctrlPr>
                          <a:rPr lang="zh-TW" altLang="zh-TW" sz="2200" i="1">
                            <a:latin typeface="Cambria Math" panose="02040503050406030204" pitchFamily="18" charset="0"/>
                            <a:ea typeface="BiauKaiTC" panose="03000500000000000000" pitchFamily="66" charset="-120"/>
                          </a:rPr>
                        </m:ctrlPr>
                      </m:dPr>
                      <m:e>
                        <m:r>
                          <a:rPr lang="en-US" altLang="zh-TW" sz="2200">
                            <a:latin typeface="Cambria Math" panose="02040503050406030204" pitchFamily="18" charset="0"/>
                            <a:ea typeface="BiauKaiTC" panose="03000500000000000000" pitchFamily="66" charset="-120"/>
                          </a:rPr>
                          <m:t>1,</m:t>
                        </m:r>
                        <m:r>
                          <a:rPr lang="en-US" altLang="zh-TW" sz="2200">
                            <a:latin typeface="Cambria Math" panose="02040503050406030204" pitchFamily="18" charset="0"/>
                            <a:ea typeface="BiauKaiTC" panose="03000500000000000000" pitchFamily="66" charset="-120"/>
                          </a:rPr>
                          <m:t>𝑝</m:t>
                        </m:r>
                      </m:e>
                    </m:d>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。為了建構零膨脹二分類模型，可選定邏輯（</a:t>
                </a:r>
                <a:r>
                  <a:rPr lang="en-US" altLang="zh-TW" sz="2200" dirty="0">
                    <a:latin typeface="BiauKaiTC" panose="03000500000000000000" pitchFamily="66" charset="-120"/>
                    <a:ea typeface="BiauKaiTC" panose="03000500000000000000" pitchFamily="66" charset="-120"/>
                  </a:rPr>
                  <a:t>logit</a:t>
                </a:r>
                <a:r>
                  <a:rPr lang="zh-TW" altLang="zh-TW" sz="2200" dirty="0">
                    <a:latin typeface="BiauKaiTC" panose="03000500000000000000" pitchFamily="66" charset="-120"/>
                    <a:ea typeface="BiauKaiTC" panose="03000500000000000000" pitchFamily="66" charset="-120"/>
                  </a:rPr>
                  <a:t>）函數當作連結函數：</a:t>
                </a: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zh-TW" altLang="en-US" sz="2200" dirty="0">
                  <a:latin typeface="BiauKaiTC" panose="03000500000000000000" pitchFamily="66" charset="-120"/>
                  <a:ea typeface="BiauKaiTC" panose="03000500000000000000" pitchFamily="66" charset="-120"/>
                </a:endParaRPr>
              </a:p>
              <a:p>
                <a:pPr algn="just">
                  <a:lnSpc>
                    <a:spcPct val="200000"/>
                  </a:lnSpc>
                </a:pPr>
                <a:r>
                  <a:rPr lang="zh-TW" altLang="zh-TW" sz="2200" dirty="0">
                    <a:latin typeface="BiauKaiTC" panose="03000500000000000000" pitchFamily="66" charset="-120"/>
                    <a:ea typeface="BiauKaiTC" panose="03000500000000000000" pitchFamily="66" charset="-120"/>
                  </a:rPr>
                  <a:t>其中 </a:t>
                </a:r>
                <a14:m>
                  <m:oMath xmlns:m="http://schemas.openxmlformats.org/officeDocument/2006/math">
                    <m:sSup>
                      <m:sSupPr>
                        <m:ctrlPr>
                          <a:rPr lang="zh-TW" altLang="zh-TW" sz="2200" i="1">
                            <a:latin typeface="Cambria Math" panose="02040503050406030204" pitchFamily="18" charset="0"/>
                            <a:ea typeface="BiauKaiTC" panose="03000500000000000000" pitchFamily="66" charset="-120"/>
                          </a:rPr>
                        </m:ctrlPr>
                      </m:sSupPr>
                      <m:e>
                        <m:r>
                          <a:rPr lang="en-US" altLang="zh-TW" sz="2200">
                            <a:latin typeface="Cambria Math" panose="02040503050406030204" pitchFamily="18" charset="0"/>
                            <a:ea typeface="BiauKaiTC" panose="03000500000000000000" pitchFamily="66" charset="-120"/>
                          </a:rPr>
                          <m:t>𝛽</m:t>
                        </m:r>
                      </m:e>
                      <m:sup>
                        <m:r>
                          <a:rPr lang="en-US" altLang="zh-TW" sz="2200">
                            <a:latin typeface="Cambria Math" panose="02040503050406030204" pitchFamily="18" charset="0"/>
                            <a:ea typeface="BiauKaiTC" panose="03000500000000000000" pitchFamily="66" charset="-120"/>
                          </a:rPr>
                          <m:t>𝑇</m:t>
                        </m:r>
                      </m:sup>
                    </m:sSup>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𝛽</m:t>
                        </m:r>
                      </m:e>
                      <m:sub>
                        <m:r>
                          <a:rPr lang="en-US" altLang="zh-TW" sz="2200">
                            <a:latin typeface="Cambria Math" panose="02040503050406030204" pitchFamily="18" charset="0"/>
                            <a:ea typeface="BiauKaiTC" panose="03000500000000000000" pitchFamily="66" charset="-120"/>
                          </a:rPr>
                          <m:t>1</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𝛽</m:t>
                        </m:r>
                      </m:e>
                      <m:sub>
                        <m:r>
                          <a:rPr lang="en-US" altLang="zh-TW" sz="2200">
                            <a:latin typeface="Cambria Math" panose="02040503050406030204" pitchFamily="18" charset="0"/>
                            <a:ea typeface="BiauKaiTC" panose="03000500000000000000" pitchFamily="66" charset="-120"/>
                          </a:rPr>
                          <m:t>2</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𝛽</m:t>
                        </m:r>
                      </m:e>
                      <m:sub>
                        <m:r>
                          <a:rPr lang="en-US" altLang="zh-TW" sz="2200">
                            <a:latin typeface="Cambria Math" panose="02040503050406030204" pitchFamily="18" charset="0"/>
                            <a:ea typeface="BiauKaiTC" panose="03000500000000000000" pitchFamily="66" charset="-120"/>
                          </a:rPr>
                          <m:t>𝑝</m:t>
                        </m:r>
                      </m:sub>
                    </m:sSub>
                    <m:r>
                      <a:rPr lang="en-US" altLang="zh-TW" sz="2200">
                        <a:latin typeface="Cambria Math" panose="02040503050406030204" pitchFamily="18" charset="0"/>
                        <a:ea typeface="BiauKaiTC" panose="03000500000000000000" pitchFamily="66" charset="-120"/>
                      </a:rPr>
                      <m:t>)</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a:t>
                </a:r>
              </a:p>
              <a:p>
                <a:endParaRPr kumimoji="1" lang="zh-TW" altLang="en-US" dirty="0"/>
              </a:p>
            </p:txBody>
          </p:sp>
        </mc:Choice>
        <mc:Fallback xmlns="">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4629472"/>
              </a:xfrm>
              <a:prstGeom prst="rect">
                <a:avLst/>
              </a:prstGeom>
              <a:blipFill>
                <a:blip r:embed="rId3"/>
                <a:stretch>
                  <a:fillRect l="-698" r="-5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894065227"/>
                  </p:ext>
                </p:extLst>
              </p:nvPr>
            </p:nvGraphicFramePr>
            <p:xfrm>
              <a:off x="738751" y="3751960"/>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14:m>
                            <m:oMathPara xmlns:m="http://schemas.openxmlformats.org/officeDocument/2006/math">
                              <m:oMathParaPr>
                                <m:jc m:val="centerGroup"/>
                              </m:oMathParaPr>
                              <m:oMath xmlns:m="http://schemas.openxmlformats.org/officeDocument/2006/math">
                                <m:r>
                                  <a:rPr lang="en-US" altLang="zh-TW" sz="2200" b="0" i="1" kern="1200" smtClean="0">
                                    <a:solidFill>
                                      <a:schemeClr val="tx1"/>
                                    </a:solidFill>
                                    <a:effectLst/>
                                    <a:latin typeface="Cambria Math" panose="02040503050406030204" pitchFamily="18" charset="0"/>
                                    <a:ea typeface="+mn-ea"/>
                                    <a:cs typeface="+mn-cs"/>
                                  </a:rPr>
                                  <m:t>𝑙</m:t>
                                </m:r>
                                <m:r>
                                  <a:rPr lang="en-US" altLang="zh-TW" sz="2200" b="1" i="1" kern="1200" smtClean="0">
                                    <a:solidFill>
                                      <a:schemeClr val="tx1"/>
                                    </a:solidFill>
                                    <a:effectLst/>
                                    <a:latin typeface="Cambria Math" panose="02040503050406030204" pitchFamily="18" charset="0"/>
                                    <a:ea typeface="+mn-ea"/>
                                    <a:cs typeface="+mn-cs"/>
                                  </a:rPr>
                                  <m:t>𝑜𝑔𝑖𝑡</m:t>
                                </m:r>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𝑝</m:t>
                                    </m:r>
                                  </m:e>
                                </m:d>
                                <m:r>
                                  <m:rPr>
                                    <m:aln/>
                                  </m:rPr>
                                  <a:rPr lang="en-US" altLang="zh-TW" sz="2200" b="1" i="1" kern="1200">
                                    <a:solidFill>
                                      <a:schemeClr val="tx1"/>
                                    </a:solidFill>
                                    <a:effectLst/>
                                    <a:latin typeface="Cambria Math" panose="02040503050406030204" pitchFamily="18" charset="0"/>
                                    <a:ea typeface="+mn-ea"/>
                                    <a:cs typeface="+mn-cs"/>
                                  </a:rPr>
                                  <m:t>=</m:t>
                                </m:r>
                                <m:func>
                                  <m:funcPr>
                                    <m:ctrlPr>
                                      <a:rPr lang="zh-TW" altLang="zh-TW" sz="2200" b="1" i="1" kern="1200">
                                        <a:solidFill>
                                          <a:schemeClr val="tx1"/>
                                        </a:solidFill>
                                        <a:effectLst/>
                                        <a:latin typeface="Cambria Math" panose="02040503050406030204" pitchFamily="18" charset="0"/>
                                        <a:ea typeface="+mn-ea"/>
                                        <a:cs typeface="+mn-cs"/>
                                      </a:rPr>
                                    </m:ctrlPr>
                                  </m:funcPr>
                                  <m:fName>
                                    <m:r>
                                      <m:rPr>
                                        <m:sty m:val="p"/>
                                      </m:rPr>
                                      <a:rPr lang="en-US" altLang="zh-TW" sz="2200" b="1" kern="1200">
                                        <a:solidFill>
                                          <a:schemeClr val="tx1"/>
                                        </a:solidFill>
                                        <a:effectLst/>
                                        <a:latin typeface="Cambria Math" panose="02040503050406030204" pitchFamily="18" charset="0"/>
                                        <a:ea typeface="+mn-ea"/>
                                        <a:cs typeface="+mn-cs"/>
                                      </a:rPr>
                                      <m:t>log</m:t>
                                    </m:r>
                                  </m:fName>
                                  <m:e>
                                    <m:d>
                                      <m:dPr>
                                        <m:ctrlPr>
                                          <a:rPr lang="zh-TW" altLang="zh-TW" sz="2200" b="1" i="1" kern="1200">
                                            <a:solidFill>
                                              <a:schemeClr val="tx1"/>
                                            </a:solidFill>
                                            <a:effectLst/>
                                            <a:latin typeface="Cambria Math" panose="02040503050406030204" pitchFamily="18" charset="0"/>
                                            <a:ea typeface="+mn-ea"/>
                                            <a:cs typeface="+mn-cs"/>
                                          </a:rPr>
                                        </m:ctrlPr>
                                      </m:dPr>
                                      <m:e>
                                        <m:f>
                                          <m:fPr>
                                            <m:ctrlPr>
                                              <a:rPr lang="zh-TW" altLang="zh-TW" sz="2200" b="1" i="1" kern="1200">
                                                <a:solidFill>
                                                  <a:schemeClr val="tx1"/>
                                                </a:solidFill>
                                                <a:effectLst/>
                                                <a:latin typeface="Cambria Math" panose="02040503050406030204" pitchFamily="18" charset="0"/>
                                                <a:ea typeface="+mn-ea"/>
                                                <a:cs typeface="+mn-cs"/>
                                              </a:rPr>
                                            </m:ctrlPr>
                                          </m:fPr>
                                          <m:num>
                                            <m:r>
                                              <a:rPr lang="en-US" altLang="zh-TW" sz="2200" b="1" i="1" kern="1200">
                                                <a:solidFill>
                                                  <a:schemeClr val="tx1"/>
                                                </a:solidFill>
                                                <a:effectLst/>
                                                <a:latin typeface="Cambria Math" panose="02040503050406030204" pitchFamily="18" charset="0"/>
                                                <a:ea typeface="+mn-ea"/>
                                                <a:cs typeface="+mn-cs"/>
                                              </a:rPr>
                                              <m:t>𝑝</m:t>
                                            </m:r>
                                          </m:num>
                                          <m:den>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a:solidFill>
                                                  <a:schemeClr val="tx1"/>
                                                </a:solidFill>
                                                <a:effectLst/>
                                                <a:latin typeface="Cambria Math" panose="02040503050406030204" pitchFamily="18" charset="0"/>
                                                <a:ea typeface="+mn-ea"/>
                                                <a:cs typeface="+mn-cs"/>
                                              </a:rPr>
                                              <m:t>𝑝</m:t>
                                            </m:r>
                                          </m:den>
                                        </m:f>
                                      </m:e>
                                    </m:d>
                                  </m:e>
                                </m:func>
                                <m:r>
                                  <m:rPr>
                                    <m:aln/>
                                  </m:rPr>
                                  <a:rPr lang="en-US" altLang="zh-TW" sz="2200" b="1" i="1" kern="1200">
                                    <a:solidFill>
                                      <a:schemeClr val="tx1"/>
                                    </a:solidFill>
                                    <a:effectLst/>
                                    <a:latin typeface="Cambria Math" panose="02040503050406030204" pitchFamily="18" charset="0"/>
                                    <a:ea typeface="+mn-ea"/>
                                    <a:cs typeface="+mn-cs"/>
                                  </a:rPr>
                                  <m:t>=</m:t>
                                </m:r>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𝛽</m:t>
                                    </m:r>
                                  </m:e>
                                  <m:sup>
                                    <m:r>
                                      <a:rPr lang="en-US" altLang="zh-TW" sz="2200" b="1" i="1" kern="1200">
                                        <a:solidFill>
                                          <a:schemeClr val="tx1"/>
                                        </a:solidFill>
                                        <a:effectLst/>
                                        <a:latin typeface="Cambria Math" panose="02040503050406030204" pitchFamily="18" charset="0"/>
                                        <a:ea typeface="+mn-ea"/>
                                        <a:cs typeface="+mn-cs"/>
                                      </a:rPr>
                                      <m:t>𝑇</m:t>
                                    </m:r>
                                  </m:sup>
                                </m:sSup>
                                <m:r>
                                  <a:rPr lang="en-US" altLang="zh-TW" sz="2200" b="1" i="1" kern="1200">
                                    <a:solidFill>
                                      <a:schemeClr val="tx1"/>
                                    </a:solidFill>
                                    <a:effectLst/>
                                    <a:latin typeface="Cambria Math" panose="02040503050406030204" pitchFamily="18" charset="0"/>
                                    <a:ea typeface="+mn-ea"/>
                                    <a:cs typeface="+mn-cs"/>
                                  </a:rPr>
                                  <m:t>𝑥</m:t>
                                </m:r>
                                <m:r>
                                  <a:rPr lang="en-US" altLang="zh-TW" sz="2200" b="1" i="1" kern="1200">
                                    <a:solidFill>
                                      <a:schemeClr val="tx1"/>
                                    </a:solidFill>
                                    <a:effectLst/>
                                    <a:latin typeface="Cambria Math" panose="02040503050406030204" pitchFamily="18" charset="0"/>
                                    <a:ea typeface="+mn-ea"/>
                                    <a:cs typeface="+mn-cs"/>
                                  </a:rPr>
                                  <m:t>=</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𝛽</m:t>
                                    </m:r>
                                  </m:e>
                                  <m:sub>
                                    <m:r>
                                      <a:rPr lang="en-US" altLang="zh-TW" sz="2200" b="1" i="1" kern="1200">
                                        <a:solidFill>
                                          <a:schemeClr val="tx1"/>
                                        </a:solidFill>
                                        <a:effectLst/>
                                        <a:latin typeface="Cambria Math" panose="02040503050406030204" pitchFamily="18" charset="0"/>
                                        <a:ea typeface="+mn-ea"/>
                                        <a:cs typeface="+mn-cs"/>
                                      </a:rPr>
                                      <m:t>1</m:t>
                                    </m:r>
                                  </m:sub>
                                </m:sSub>
                                <m:r>
                                  <a:rPr lang="en-US" altLang="zh-TW" sz="2200" b="1" i="1" kern="1200">
                                    <a:solidFill>
                                      <a:schemeClr val="tx1"/>
                                    </a:solidFill>
                                    <a:effectLst/>
                                    <a:latin typeface="Cambria Math" panose="02040503050406030204" pitchFamily="18" charset="0"/>
                                    <a:ea typeface="+mn-ea"/>
                                    <a:cs typeface="+mn-cs"/>
                                  </a:rPr>
                                  <m:t>+</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𝛽</m:t>
                                    </m:r>
                                  </m:e>
                                  <m:sub>
                                    <m:r>
                                      <a:rPr lang="en-US" altLang="zh-TW" sz="2200" b="1" i="1" kern="1200">
                                        <a:solidFill>
                                          <a:schemeClr val="tx1"/>
                                        </a:solidFill>
                                        <a:effectLst/>
                                        <a:latin typeface="Cambria Math" panose="02040503050406030204" pitchFamily="18" charset="0"/>
                                        <a:ea typeface="+mn-ea"/>
                                        <a:cs typeface="+mn-cs"/>
                                      </a:rPr>
                                      <m:t>2</m:t>
                                    </m:r>
                                  </m:sub>
                                </m:s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𝑥</m:t>
                                    </m:r>
                                  </m:e>
                                  <m:sub>
                                    <m:r>
                                      <a:rPr lang="en-US" altLang="zh-TW" sz="2200" b="1" i="1" kern="1200">
                                        <a:solidFill>
                                          <a:schemeClr val="tx1"/>
                                        </a:solidFill>
                                        <a:effectLst/>
                                        <a:latin typeface="Cambria Math" panose="02040503050406030204" pitchFamily="18" charset="0"/>
                                        <a:ea typeface="+mn-ea"/>
                                        <a:cs typeface="+mn-cs"/>
                                      </a:rPr>
                                      <m:t>2</m:t>
                                    </m:r>
                                  </m:sub>
                                </m:sSub>
                                <m:r>
                                  <a:rPr lang="en-US" altLang="zh-TW" sz="2200" b="1" i="1" kern="1200">
                                    <a:solidFill>
                                      <a:schemeClr val="tx1"/>
                                    </a:solidFill>
                                    <a:effectLst/>
                                    <a:latin typeface="Cambria Math" panose="02040503050406030204" pitchFamily="18" charset="0"/>
                                    <a:ea typeface="+mn-ea"/>
                                    <a:cs typeface="+mn-cs"/>
                                  </a:rPr>
                                  <m:t>+…+</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𝛽</m:t>
                                    </m:r>
                                  </m:e>
                                  <m:sub>
                                    <m:r>
                                      <a:rPr lang="en-US" altLang="zh-TW" sz="2200" b="1" i="1" kern="1200">
                                        <a:solidFill>
                                          <a:schemeClr val="tx1"/>
                                        </a:solidFill>
                                        <a:effectLst/>
                                        <a:latin typeface="Cambria Math" panose="02040503050406030204" pitchFamily="18" charset="0"/>
                                        <a:ea typeface="+mn-ea"/>
                                        <a:cs typeface="+mn-cs"/>
                                      </a:rPr>
                                      <m:t>𝑝</m:t>
                                    </m:r>
                                  </m:sub>
                                </m:sSub>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𝑥</m:t>
                                    </m:r>
                                  </m:e>
                                  <m:sub>
                                    <m:r>
                                      <a:rPr lang="en-US" altLang="zh-TW" sz="2200" b="1" i="1" kern="1200">
                                        <a:solidFill>
                                          <a:schemeClr val="tx1"/>
                                        </a:solidFill>
                                        <a:effectLst/>
                                        <a:latin typeface="Cambria Math" panose="02040503050406030204" pitchFamily="18" charset="0"/>
                                        <a:ea typeface="+mn-ea"/>
                                        <a:cs typeface="+mn-cs"/>
                                      </a:rPr>
                                      <m:t>𝑝</m:t>
                                    </m:r>
                                  </m:sub>
                                </m:sSub>
                              </m:oMath>
                            </m:oMathPara>
                          </a14:m>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endPar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894065227"/>
                  </p:ext>
                </p:extLst>
              </p:nvPr>
            </p:nvGraphicFramePr>
            <p:xfrm>
              <a:off x="738751" y="3751960"/>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4"/>
                          <a:stretch>
                            <a:fillRect l="-16233" t="-1333" r="-15620" b="-1333"/>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endPar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1120981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3.3 </a:t>
            </a:r>
            <a:r>
              <a:rPr lang="zh-TW" altLang="en-US" sz="3600" b="1" dirty="0">
                <a:solidFill>
                  <a:srgbClr val="002060"/>
                </a:solidFill>
                <a:latin typeface="BiauKaiTC" panose="03000500000000000000" pitchFamily="66" charset="-120"/>
                <a:ea typeface="BiauKaiTC" panose="03000500000000000000" pitchFamily="66" charset="-120"/>
              </a:rPr>
              <a:t>零膨脹伯努利模型</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631396"/>
          </a:xfrm>
          <a:prstGeom prst="rect">
            <a:avLst/>
          </a:prstGeom>
          <a:noFill/>
        </p:spPr>
        <p:txBody>
          <a:bodyPr wrap="square" rtlCol="0">
            <a:spAutoFit/>
          </a:bodyPr>
          <a:lstStyle/>
          <a:p>
            <a:pPr algn="just">
              <a:lnSpc>
                <a:spcPct val="200000"/>
              </a:lnSpc>
            </a:pPr>
            <a:r>
              <a:rPr lang="zh-TW" altLang="en-US" sz="2200" dirty="0">
                <a:latin typeface="BiauKaiTC" panose="03000500000000000000" pitchFamily="66" charset="-120"/>
                <a:ea typeface="BiauKaiTC" panose="03000500000000000000" pitchFamily="66" charset="-120"/>
              </a:rPr>
              <a:t>      由 （</a:t>
            </a:r>
            <a:r>
              <a:rPr lang="en-US" altLang="zh-TW" sz="2200" dirty="0">
                <a:latin typeface="BiauKaiTC" panose="03000500000000000000" pitchFamily="66" charset="-120"/>
                <a:ea typeface="BiauKaiTC" panose="03000500000000000000" pitchFamily="66" charset="-120"/>
              </a:rPr>
              <a:t>3.3.1</a:t>
            </a:r>
            <a:r>
              <a:rPr lang="zh-TW" altLang="en-US" sz="2200" dirty="0">
                <a:latin typeface="BiauKaiTC" panose="03000500000000000000" pitchFamily="66" charset="-120"/>
                <a:ea typeface="BiauKaiTC" panose="03000500000000000000" pitchFamily="66" charset="-120"/>
              </a:rPr>
              <a:t>） 式可推導出</a:t>
            </a: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r>
              <a:rPr lang="en-US"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在</a:t>
            </a:r>
            <a:r>
              <a:rPr lang="zh-TW" altLang="zh-TW" sz="2200" dirty="0">
                <a:latin typeface="BiauKaiTC" panose="03000500000000000000" pitchFamily="66" charset="-120"/>
                <a:ea typeface="BiauKaiTC" panose="03000500000000000000" pitchFamily="66" charset="-120"/>
              </a:rPr>
              <a:t>零膨脹資料中，</a:t>
            </a:r>
            <a:r>
              <a:rPr lang="zh-TW" altLang="en-US" sz="2200" dirty="0">
                <a:latin typeface="BiauKaiTC" panose="03000500000000000000" pitchFamily="66" charset="-120"/>
                <a:ea typeface="BiauKaiTC" panose="03000500000000000000" pitchFamily="66" charset="-120"/>
              </a:rPr>
              <a:t>若</a:t>
            </a:r>
            <a:r>
              <a:rPr lang="zh-TW" altLang="zh-TW" sz="2200" dirty="0">
                <a:latin typeface="BiauKaiTC" panose="03000500000000000000" pitchFamily="66" charset="-120"/>
                <a:ea typeface="BiauKaiTC" panose="03000500000000000000" pitchFamily="66" charset="-120"/>
              </a:rPr>
              <a:t>沒有考慮過額外的零，可能會產生不合理的分析。</a:t>
            </a: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zh-TW" altLang="en-US" dirty="0"/>
          </a:p>
        </p:txBody>
      </p:sp>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1966294901"/>
                  </p:ext>
                </p:extLst>
              </p:nvPr>
            </p:nvGraphicFramePr>
            <p:xfrm>
              <a:off x="742950" y="2100156"/>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14:m>
                            <m:oMathPara xmlns:m="http://schemas.openxmlformats.org/officeDocument/2006/math">
                              <m:oMathParaPr>
                                <m:jc m:val="centerGroup"/>
                              </m:oMathParaPr>
                              <m:oMath xmlns:m="http://schemas.openxmlformats.org/officeDocument/2006/math">
                                <m:r>
                                  <a:rPr lang="en-US" altLang="zh-TW" sz="2200" b="1" i="1" kern="1200" smtClean="0">
                                    <a:solidFill>
                                      <a:schemeClr val="tx1"/>
                                    </a:solidFill>
                                    <a:effectLst/>
                                    <a:latin typeface="Cambria Math" panose="02040503050406030204" pitchFamily="18" charset="0"/>
                                    <a:ea typeface="+mn-ea"/>
                                    <a:cs typeface="+mn-cs"/>
                                  </a:rPr>
                                  <m:t>𝑝</m:t>
                                </m:r>
                                <m:r>
                                  <a:rPr lang="en-US" altLang="zh-TW" sz="2200" b="1" i="1" kern="1200" smtClean="0">
                                    <a:solidFill>
                                      <a:schemeClr val="tx1"/>
                                    </a:solidFill>
                                    <a:effectLst/>
                                    <a:latin typeface="Cambria Math" panose="02040503050406030204" pitchFamily="18" charset="0"/>
                                    <a:ea typeface="+mn-ea"/>
                                    <a:cs typeface="+mn-cs"/>
                                  </a:rPr>
                                  <m:t>=</m:t>
                                </m:r>
                                <m:f>
                                  <m:fPr>
                                    <m:ctrlPr>
                                      <a:rPr lang="zh-TW" altLang="zh-TW" sz="2200" b="1" i="1" kern="1200">
                                        <a:solidFill>
                                          <a:schemeClr val="tx1"/>
                                        </a:solidFill>
                                        <a:effectLst/>
                                        <a:latin typeface="Cambria Math" panose="02040503050406030204" pitchFamily="18" charset="0"/>
                                        <a:ea typeface="+mn-ea"/>
                                        <a:cs typeface="+mn-cs"/>
                                      </a:rPr>
                                    </m:ctrlPr>
                                  </m:fPr>
                                  <m:num>
                                    <m:r>
                                      <a:rPr lang="en-US" altLang="zh-TW" sz="2200" b="1" i="1" kern="1200">
                                        <a:solidFill>
                                          <a:schemeClr val="tx1"/>
                                        </a:solidFill>
                                        <a:effectLst/>
                                        <a:latin typeface="Cambria Math" panose="02040503050406030204" pitchFamily="18" charset="0"/>
                                        <a:ea typeface="+mn-ea"/>
                                        <a:cs typeface="+mn-cs"/>
                                      </a:rPr>
                                      <m:t>1</m:t>
                                    </m:r>
                                  </m:num>
                                  <m:den>
                                    <m:r>
                                      <a:rPr lang="en-US" altLang="zh-TW" sz="2200" b="1" i="1" kern="1200">
                                        <a:solidFill>
                                          <a:schemeClr val="tx1"/>
                                        </a:solidFill>
                                        <a:effectLst/>
                                        <a:latin typeface="Cambria Math" panose="02040503050406030204" pitchFamily="18" charset="0"/>
                                        <a:ea typeface="+mn-ea"/>
                                        <a:cs typeface="+mn-cs"/>
                                      </a:rPr>
                                      <m:t>1+</m:t>
                                    </m:r>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𝑒</m:t>
                                        </m:r>
                                      </m:e>
                                      <m:sup>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𝛽</m:t>
                                            </m:r>
                                          </m:e>
                                          <m:sup>
                                            <m:r>
                                              <a:rPr lang="en-US" altLang="zh-TW" sz="2200" b="1" i="1" kern="1200">
                                                <a:solidFill>
                                                  <a:schemeClr val="tx1"/>
                                                </a:solidFill>
                                                <a:effectLst/>
                                                <a:latin typeface="Cambria Math" panose="02040503050406030204" pitchFamily="18" charset="0"/>
                                                <a:ea typeface="+mn-ea"/>
                                                <a:cs typeface="+mn-cs"/>
                                              </a:rPr>
                                              <m:t>𝑇</m:t>
                                            </m:r>
                                          </m:sup>
                                        </m:sSup>
                                        <m:r>
                                          <a:rPr lang="en-US" altLang="zh-TW" sz="2200" b="1" i="1" kern="1200">
                                            <a:solidFill>
                                              <a:schemeClr val="tx1"/>
                                            </a:solidFill>
                                            <a:effectLst/>
                                            <a:latin typeface="Cambria Math" panose="02040503050406030204" pitchFamily="18" charset="0"/>
                                            <a:ea typeface="+mn-ea"/>
                                            <a:cs typeface="+mn-cs"/>
                                          </a:rPr>
                                          <m:t>𝑥</m:t>
                                        </m:r>
                                      </m:sup>
                                    </m:sSup>
                                  </m:den>
                                </m:f>
                              </m:oMath>
                            </m:oMathPara>
                          </a14:m>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3.3.2</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1966294901"/>
                  </p:ext>
                </p:extLst>
              </p:nvPr>
            </p:nvGraphicFramePr>
            <p:xfrm>
              <a:off x="742950" y="2100156"/>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3"/>
                          <a:stretch>
                            <a:fillRect l="-16233" t="-1333" r="-15773" b="-1333"/>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3.3.2</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331057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Google Shape;387;p28">
            <a:extLst>
              <a:ext uri="{FF2B5EF4-FFF2-40B4-BE49-F238E27FC236}">
                <a16:creationId xmlns:a16="http://schemas.microsoft.com/office/drawing/2014/main" id="{F0BAFE84-0A82-BB40-8648-0742028EA91C}"/>
              </a:ext>
            </a:extLst>
          </p:cNvPr>
          <p:cNvSpPr txBox="1">
            <a:spLocks/>
          </p:cNvSpPr>
          <p:nvPr/>
        </p:nvSpPr>
        <p:spPr>
          <a:xfrm>
            <a:off x="731475" y="521224"/>
            <a:ext cx="2156550"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zh-CN" altLang="en-US" b="1" dirty="0">
                <a:solidFill>
                  <a:srgbClr val="002060"/>
                </a:solidFill>
                <a:latin typeface="BiauKaiTC" panose="03000500000000000000" pitchFamily="66" charset="-120"/>
                <a:ea typeface="BiauKaiTC" panose="03000500000000000000" pitchFamily="66" charset="-120"/>
              </a:rPr>
              <a:t>目錄</a:t>
            </a:r>
            <a:endParaRPr lang="en" b="1" dirty="0">
              <a:solidFill>
                <a:srgbClr val="002060"/>
              </a:solidFill>
              <a:latin typeface="BiauKaiTC" panose="03000500000000000000" pitchFamily="66" charset="-120"/>
              <a:ea typeface="BiauKaiTC" panose="03000500000000000000" pitchFamily="66" charset="-120"/>
            </a:endParaRPr>
          </a:p>
        </p:txBody>
      </p:sp>
      <p:sp>
        <p:nvSpPr>
          <p:cNvPr id="15" name="文字方塊 14">
            <a:extLst>
              <a:ext uri="{FF2B5EF4-FFF2-40B4-BE49-F238E27FC236}">
                <a16:creationId xmlns:a16="http://schemas.microsoft.com/office/drawing/2014/main" id="{06CD0AA2-3487-FE42-BDF2-B9E8541CB0C1}"/>
              </a:ext>
            </a:extLst>
          </p:cNvPr>
          <p:cNvSpPr txBox="1"/>
          <p:nvPr/>
        </p:nvSpPr>
        <p:spPr>
          <a:xfrm>
            <a:off x="1809750" y="1962149"/>
            <a:ext cx="695326" cy="584775"/>
          </a:xfrm>
          <a:prstGeom prst="rect">
            <a:avLst/>
          </a:prstGeom>
          <a:noFill/>
        </p:spPr>
        <p:txBody>
          <a:bodyPr wrap="square" rtlCol="0">
            <a:spAutoFit/>
          </a:bodyPr>
          <a:lstStyle/>
          <a:p>
            <a:pPr algn="ctr"/>
            <a:r>
              <a:rPr kumimoji="1" lang="en-US" altLang="zh-TW" sz="3200" b="1" dirty="0">
                <a:solidFill>
                  <a:srgbClr val="002060"/>
                </a:solidFill>
                <a:cs typeface="Al Nile" pitchFamily="2" charset="-78"/>
              </a:rPr>
              <a:t>01</a:t>
            </a:r>
            <a:endParaRPr kumimoji="1" lang="zh-TW" altLang="en-US" sz="3200" b="1" dirty="0">
              <a:solidFill>
                <a:srgbClr val="002060"/>
              </a:solidFill>
              <a:cs typeface="Al Nile" pitchFamily="2" charset="-78"/>
            </a:endParaRPr>
          </a:p>
        </p:txBody>
      </p:sp>
      <p:sp>
        <p:nvSpPr>
          <p:cNvPr id="16" name="文字方塊 15">
            <a:extLst>
              <a:ext uri="{FF2B5EF4-FFF2-40B4-BE49-F238E27FC236}">
                <a16:creationId xmlns:a16="http://schemas.microsoft.com/office/drawing/2014/main" id="{3C6C64CF-2CB5-4043-943F-CAB35F02176A}"/>
              </a:ext>
            </a:extLst>
          </p:cNvPr>
          <p:cNvSpPr txBox="1"/>
          <p:nvPr/>
        </p:nvSpPr>
        <p:spPr>
          <a:xfrm>
            <a:off x="5672137" y="1962148"/>
            <a:ext cx="695326" cy="584775"/>
          </a:xfrm>
          <a:prstGeom prst="rect">
            <a:avLst/>
          </a:prstGeom>
          <a:noFill/>
        </p:spPr>
        <p:txBody>
          <a:bodyPr wrap="square" rtlCol="0">
            <a:spAutoFit/>
          </a:bodyPr>
          <a:lstStyle/>
          <a:p>
            <a:pPr algn="ctr"/>
            <a:r>
              <a:rPr kumimoji="1" lang="en-US" altLang="zh-TW" sz="3200" b="1" dirty="0">
                <a:solidFill>
                  <a:srgbClr val="002060"/>
                </a:solidFill>
                <a:cs typeface="Times New Roman" panose="02020603050405020304" pitchFamily="18" charset="0"/>
              </a:rPr>
              <a:t>02</a:t>
            </a:r>
            <a:endParaRPr kumimoji="1" lang="zh-TW" altLang="en-US" sz="3200" b="1" dirty="0">
              <a:solidFill>
                <a:srgbClr val="002060"/>
              </a:solidFill>
              <a:cs typeface="Times New Roman" panose="02020603050405020304" pitchFamily="18" charset="0"/>
            </a:endParaRPr>
          </a:p>
        </p:txBody>
      </p:sp>
      <p:sp>
        <p:nvSpPr>
          <p:cNvPr id="17" name="文字方塊 16">
            <a:extLst>
              <a:ext uri="{FF2B5EF4-FFF2-40B4-BE49-F238E27FC236}">
                <a16:creationId xmlns:a16="http://schemas.microsoft.com/office/drawing/2014/main" id="{31FEA3A6-3C19-CD49-923C-834CB7ADF418}"/>
              </a:ext>
            </a:extLst>
          </p:cNvPr>
          <p:cNvSpPr txBox="1"/>
          <p:nvPr/>
        </p:nvSpPr>
        <p:spPr>
          <a:xfrm>
            <a:off x="9520237" y="1962147"/>
            <a:ext cx="695326" cy="584775"/>
          </a:xfrm>
          <a:prstGeom prst="rect">
            <a:avLst/>
          </a:prstGeom>
          <a:noFill/>
        </p:spPr>
        <p:txBody>
          <a:bodyPr wrap="square" rtlCol="0">
            <a:spAutoFit/>
          </a:bodyPr>
          <a:lstStyle/>
          <a:p>
            <a:pPr algn="ctr"/>
            <a:r>
              <a:rPr kumimoji="1" lang="en-US" altLang="zh-TW" sz="3200" b="1" dirty="0">
                <a:solidFill>
                  <a:srgbClr val="002060"/>
                </a:solidFill>
                <a:cs typeface="Times New Roman" panose="02020603050405020304" pitchFamily="18" charset="0"/>
              </a:rPr>
              <a:t>03</a:t>
            </a:r>
            <a:endParaRPr kumimoji="1" lang="zh-TW" altLang="en-US" sz="3200" b="1" dirty="0">
              <a:solidFill>
                <a:srgbClr val="002060"/>
              </a:solidFill>
              <a:cs typeface="Times New Roman" panose="02020603050405020304" pitchFamily="18" charset="0"/>
            </a:endParaRPr>
          </a:p>
        </p:txBody>
      </p:sp>
      <p:sp>
        <p:nvSpPr>
          <p:cNvPr id="18" name="文字方塊 17">
            <a:extLst>
              <a:ext uri="{FF2B5EF4-FFF2-40B4-BE49-F238E27FC236}">
                <a16:creationId xmlns:a16="http://schemas.microsoft.com/office/drawing/2014/main" id="{3A4FF179-5BD7-B849-8346-FA409BCD2525}"/>
              </a:ext>
            </a:extLst>
          </p:cNvPr>
          <p:cNvSpPr txBox="1"/>
          <p:nvPr/>
        </p:nvSpPr>
        <p:spPr>
          <a:xfrm>
            <a:off x="974993" y="2600324"/>
            <a:ext cx="2364839" cy="584775"/>
          </a:xfrm>
          <a:prstGeom prst="rect">
            <a:avLst/>
          </a:prstGeom>
          <a:noFill/>
        </p:spPr>
        <p:txBody>
          <a:bodyPr wrap="square" rtlCol="0" anchor="ctr">
            <a:spAutoFit/>
          </a:bodyPr>
          <a:lstStyle/>
          <a:p>
            <a:pPr algn="ctr"/>
            <a:r>
              <a:rPr kumimoji="1" lang="zh-CN" altLang="en-US" sz="3200" b="1" dirty="0">
                <a:solidFill>
                  <a:srgbClr val="0070C0"/>
                </a:solidFill>
                <a:latin typeface="BiauKaiTC" panose="03000500000000000000" pitchFamily="66" charset="-120"/>
                <a:ea typeface="BiauKaiTC" panose="03000500000000000000" pitchFamily="66" charset="-120"/>
              </a:rPr>
              <a:t>緒論</a:t>
            </a:r>
            <a:endParaRPr kumimoji="1" lang="en-US" altLang="zh-TW" sz="3200" b="1" dirty="0">
              <a:solidFill>
                <a:srgbClr val="0070C0"/>
              </a:solidFill>
              <a:latin typeface="BiauKaiTC" panose="03000500000000000000" pitchFamily="66" charset="-120"/>
              <a:ea typeface="BiauKaiTC" panose="03000500000000000000" pitchFamily="66" charset="-120"/>
            </a:endParaRPr>
          </a:p>
        </p:txBody>
      </p:sp>
      <p:sp>
        <p:nvSpPr>
          <p:cNvPr id="19" name="文字方塊 18">
            <a:extLst>
              <a:ext uri="{FF2B5EF4-FFF2-40B4-BE49-F238E27FC236}">
                <a16:creationId xmlns:a16="http://schemas.microsoft.com/office/drawing/2014/main" id="{D3D24461-3DB6-7C46-AA9B-36A887CF9D13}"/>
              </a:ext>
            </a:extLst>
          </p:cNvPr>
          <p:cNvSpPr txBox="1"/>
          <p:nvPr/>
        </p:nvSpPr>
        <p:spPr>
          <a:xfrm>
            <a:off x="4837380" y="2600324"/>
            <a:ext cx="2364839" cy="584775"/>
          </a:xfrm>
          <a:prstGeom prst="rect">
            <a:avLst/>
          </a:prstGeom>
          <a:noFill/>
        </p:spPr>
        <p:txBody>
          <a:bodyPr wrap="square" rtlCol="0" anchor="ctr">
            <a:spAutoFit/>
          </a:bodyPr>
          <a:lstStyle/>
          <a:p>
            <a:pPr algn="ctr"/>
            <a:r>
              <a:rPr kumimoji="1" lang="zh-CN" altLang="en-US" sz="3200" b="1" dirty="0">
                <a:solidFill>
                  <a:srgbClr val="0070C0"/>
                </a:solidFill>
                <a:latin typeface="BiauKaiTC" panose="03000500000000000000" pitchFamily="66" charset="-120"/>
                <a:ea typeface="BiauKaiTC" panose="03000500000000000000" pitchFamily="66" charset="-120"/>
              </a:rPr>
              <a:t>文獻回顧</a:t>
            </a:r>
            <a:endParaRPr kumimoji="1" lang="en-US" altLang="zh-TW" sz="3200" b="1" dirty="0">
              <a:solidFill>
                <a:srgbClr val="0070C0"/>
              </a:solidFill>
              <a:latin typeface="BiauKaiTC" panose="03000500000000000000" pitchFamily="66" charset="-120"/>
              <a:ea typeface="BiauKaiTC" panose="03000500000000000000" pitchFamily="66" charset="-120"/>
            </a:endParaRPr>
          </a:p>
        </p:txBody>
      </p:sp>
      <p:sp>
        <p:nvSpPr>
          <p:cNvPr id="20" name="文字方塊 19">
            <a:extLst>
              <a:ext uri="{FF2B5EF4-FFF2-40B4-BE49-F238E27FC236}">
                <a16:creationId xmlns:a16="http://schemas.microsoft.com/office/drawing/2014/main" id="{13AE4EE1-5764-9043-AC46-B1D3519780E0}"/>
              </a:ext>
            </a:extLst>
          </p:cNvPr>
          <p:cNvSpPr txBox="1"/>
          <p:nvPr/>
        </p:nvSpPr>
        <p:spPr>
          <a:xfrm>
            <a:off x="8685480" y="2600324"/>
            <a:ext cx="2364839" cy="584775"/>
          </a:xfrm>
          <a:prstGeom prst="rect">
            <a:avLst/>
          </a:prstGeom>
          <a:noFill/>
        </p:spPr>
        <p:txBody>
          <a:bodyPr wrap="square" rtlCol="0" anchor="ctr">
            <a:spAutoFit/>
          </a:bodyPr>
          <a:lstStyle/>
          <a:p>
            <a:pPr algn="ctr"/>
            <a:r>
              <a:rPr kumimoji="1" lang="zh-CN" altLang="en-US" sz="3200" b="1" dirty="0">
                <a:solidFill>
                  <a:srgbClr val="0070C0"/>
                </a:solidFill>
                <a:latin typeface="BiauKaiTC" panose="03000500000000000000" pitchFamily="66" charset="-120"/>
                <a:ea typeface="BiauKaiTC" panose="03000500000000000000" pitchFamily="66" charset="-120"/>
              </a:rPr>
              <a:t>模型介紹</a:t>
            </a:r>
            <a:endParaRPr kumimoji="1" lang="en-US" altLang="zh-TW" sz="3200" b="1" dirty="0">
              <a:solidFill>
                <a:srgbClr val="0070C0"/>
              </a:solidFill>
              <a:latin typeface="BiauKaiTC" panose="03000500000000000000" pitchFamily="66" charset="-120"/>
              <a:ea typeface="BiauKaiTC" panose="03000500000000000000" pitchFamily="66" charset="-120"/>
            </a:endParaRPr>
          </a:p>
        </p:txBody>
      </p:sp>
      <p:sp>
        <p:nvSpPr>
          <p:cNvPr id="31" name="文字方塊 30">
            <a:extLst>
              <a:ext uri="{FF2B5EF4-FFF2-40B4-BE49-F238E27FC236}">
                <a16:creationId xmlns:a16="http://schemas.microsoft.com/office/drawing/2014/main" id="{CC3684D7-C376-C44E-B125-8482E9EC6CAF}"/>
              </a:ext>
            </a:extLst>
          </p:cNvPr>
          <p:cNvSpPr txBox="1"/>
          <p:nvPr/>
        </p:nvSpPr>
        <p:spPr>
          <a:xfrm>
            <a:off x="1809750" y="3823274"/>
            <a:ext cx="695326" cy="584775"/>
          </a:xfrm>
          <a:prstGeom prst="rect">
            <a:avLst/>
          </a:prstGeom>
          <a:noFill/>
        </p:spPr>
        <p:txBody>
          <a:bodyPr wrap="square" rtlCol="0">
            <a:spAutoFit/>
          </a:bodyPr>
          <a:lstStyle/>
          <a:p>
            <a:pPr algn="ctr"/>
            <a:r>
              <a:rPr kumimoji="1" lang="en-US" altLang="zh-TW" sz="3200" b="1" dirty="0">
                <a:solidFill>
                  <a:srgbClr val="002060"/>
                </a:solidFill>
                <a:cs typeface="Times New Roman" panose="02020603050405020304" pitchFamily="18" charset="0"/>
              </a:rPr>
              <a:t>04</a:t>
            </a:r>
            <a:endParaRPr kumimoji="1" lang="zh-TW" altLang="en-US" sz="3200" b="1" dirty="0">
              <a:solidFill>
                <a:srgbClr val="002060"/>
              </a:solidFill>
              <a:cs typeface="Times New Roman" panose="02020603050405020304" pitchFamily="18" charset="0"/>
            </a:endParaRPr>
          </a:p>
        </p:txBody>
      </p:sp>
      <p:sp>
        <p:nvSpPr>
          <p:cNvPr id="32" name="文字方塊 31">
            <a:extLst>
              <a:ext uri="{FF2B5EF4-FFF2-40B4-BE49-F238E27FC236}">
                <a16:creationId xmlns:a16="http://schemas.microsoft.com/office/drawing/2014/main" id="{D21DD939-26A5-C344-A8A8-ACA45108CEDF}"/>
              </a:ext>
            </a:extLst>
          </p:cNvPr>
          <p:cNvSpPr txBox="1"/>
          <p:nvPr/>
        </p:nvSpPr>
        <p:spPr>
          <a:xfrm>
            <a:off x="5672137" y="3823273"/>
            <a:ext cx="695326" cy="584775"/>
          </a:xfrm>
          <a:prstGeom prst="rect">
            <a:avLst/>
          </a:prstGeom>
          <a:noFill/>
        </p:spPr>
        <p:txBody>
          <a:bodyPr wrap="square" rtlCol="0">
            <a:spAutoFit/>
          </a:bodyPr>
          <a:lstStyle/>
          <a:p>
            <a:pPr algn="ctr"/>
            <a:r>
              <a:rPr kumimoji="1" lang="en-US" altLang="zh-TW" sz="3200" b="1" dirty="0">
                <a:solidFill>
                  <a:srgbClr val="002060"/>
                </a:solidFill>
                <a:cs typeface="Times New Roman" panose="02020603050405020304" pitchFamily="18" charset="0"/>
              </a:rPr>
              <a:t>05</a:t>
            </a:r>
            <a:endParaRPr kumimoji="1" lang="zh-TW" altLang="en-US" sz="3200" b="1" dirty="0">
              <a:solidFill>
                <a:srgbClr val="002060"/>
              </a:solidFill>
              <a:cs typeface="Times New Roman" panose="02020603050405020304" pitchFamily="18" charset="0"/>
            </a:endParaRPr>
          </a:p>
        </p:txBody>
      </p:sp>
      <p:sp>
        <p:nvSpPr>
          <p:cNvPr id="33" name="文字方塊 32">
            <a:extLst>
              <a:ext uri="{FF2B5EF4-FFF2-40B4-BE49-F238E27FC236}">
                <a16:creationId xmlns:a16="http://schemas.microsoft.com/office/drawing/2014/main" id="{CBC87F3A-930D-D845-B6D9-3FAD67830E88}"/>
              </a:ext>
            </a:extLst>
          </p:cNvPr>
          <p:cNvSpPr txBox="1"/>
          <p:nvPr/>
        </p:nvSpPr>
        <p:spPr>
          <a:xfrm>
            <a:off x="9520237" y="3823272"/>
            <a:ext cx="695326" cy="584775"/>
          </a:xfrm>
          <a:prstGeom prst="rect">
            <a:avLst/>
          </a:prstGeom>
          <a:noFill/>
        </p:spPr>
        <p:txBody>
          <a:bodyPr wrap="square" rtlCol="0">
            <a:spAutoFit/>
          </a:bodyPr>
          <a:lstStyle/>
          <a:p>
            <a:pPr algn="ctr"/>
            <a:r>
              <a:rPr kumimoji="1" lang="en-US" altLang="zh-TW" sz="3200" b="1" dirty="0">
                <a:solidFill>
                  <a:srgbClr val="002060"/>
                </a:solidFill>
                <a:cs typeface="Times New Roman" panose="02020603050405020304" pitchFamily="18" charset="0"/>
              </a:rPr>
              <a:t>06</a:t>
            </a:r>
            <a:endParaRPr kumimoji="1" lang="zh-TW" altLang="en-US" sz="3200" b="1" dirty="0">
              <a:solidFill>
                <a:srgbClr val="002060"/>
              </a:solidFill>
              <a:cs typeface="Times New Roman" panose="02020603050405020304" pitchFamily="18" charset="0"/>
            </a:endParaRPr>
          </a:p>
        </p:txBody>
      </p:sp>
      <p:sp>
        <p:nvSpPr>
          <p:cNvPr id="34" name="文字方塊 33">
            <a:extLst>
              <a:ext uri="{FF2B5EF4-FFF2-40B4-BE49-F238E27FC236}">
                <a16:creationId xmlns:a16="http://schemas.microsoft.com/office/drawing/2014/main" id="{769E5EB3-6809-FB40-BE2B-BFE9A7B02BF0}"/>
              </a:ext>
            </a:extLst>
          </p:cNvPr>
          <p:cNvSpPr txBox="1"/>
          <p:nvPr/>
        </p:nvSpPr>
        <p:spPr>
          <a:xfrm>
            <a:off x="519975" y="4461449"/>
            <a:ext cx="3423375" cy="584775"/>
          </a:xfrm>
          <a:prstGeom prst="rect">
            <a:avLst/>
          </a:prstGeom>
          <a:noFill/>
        </p:spPr>
        <p:txBody>
          <a:bodyPr wrap="square" rtlCol="0" anchor="ctr">
            <a:spAutoFit/>
          </a:bodyPr>
          <a:lstStyle/>
          <a:p>
            <a:pPr algn="ctr"/>
            <a:r>
              <a:rPr kumimoji="1" lang="zh-CN" altLang="en-US" sz="3200" b="1" dirty="0">
                <a:solidFill>
                  <a:srgbClr val="0070C0"/>
                </a:solidFill>
                <a:latin typeface="BiauKaiTC" panose="03000500000000000000" pitchFamily="66" charset="-120"/>
                <a:ea typeface="BiauKaiTC" panose="03000500000000000000" pitchFamily="66" charset="-120"/>
              </a:rPr>
              <a:t>蒙地卡羅模擬</a:t>
            </a:r>
            <a:endParaRPr kumimoji="1" lang="en-US" altLang="zh-TW" sz="3200" b="1" dirty="0">
              <a:solidFill>
                <a:srgbClr val="0070C0"/>
              </a:solidFill>
              <a:latin typeface="BiauKaiTC" panose="03000500000000000000" pitchFamily="66" charset="-120"/>
              <a:ea typeface="BiauKaiTC" panose="03000500000000000000" pitchFamily="66" charset="-120"/>
            </a:endParaRPr>
          </a:p>
        </p:txBody>
      </p:sp>
      <p:sp>
        <p:nvSpPr>
          <p:cNvPr id="35" name="文字方塊 34">
            <a:extLst>
              <a:ext uri="{FF2B5EF4-FFF2-40B4-BE49-F238E27FC236}">
                <a16:creationId xmlns:a16="http://schemas.microsoft.com/office/drawing/2014/main" id="{E516146D-50CA-184D-9C77-B47A0577E8B9}"/>
              </a:ext>
            </a:extLst>
          </p:cNvPr>
          <p:cNvSpPr txBox="1"/>
          <p:nvPr/>
        </p:nvSpPr>
        <p:spPr>
          <a:xfrm>
            <a:off x="4837380" y="4474869"/>
            <a:ext cx="2364839" cy="584775"/>
          </a:xfrm>
          <a:prstGeom prst="rect">
            <a:avLst/>
          </a:prstGeom>
          <a:noFill/>
        </p:spPr>
        <p:txBody>
          <a:bodyPr wrap="square" rtlCol="0" anchor="ctr">
            <a:spAutoFit/>
          </a:bodyPr>
          <a:lstStyle/>
          <a:p>
            <a:pPr algn="ctr"/>
            <a:r>
              <a:rPr kumimoji="1" lang="zh-CN" altLang="en-US" sz="3200" b="1" dirty="0">
                <a:solidFill>
                  <a:srgbClr val="0070C0"/>
                </a:solidFill>
                <a:latin typeface="BiauKaiTC" panose="03000500000000000000" pitchFamily="66" charset="-120"/>
                <a:ea typeface="BiauKaiTC" panose="03000500000000000000" pitchFamily="66" charset="-120"/>
              </a:rPr>
              <a:t>實例分析</a:t>
            </a:r>
            <a:endParaRPr kumimoji="1" lang="en-US" altLang="zh-TW" sz="3200" b="1" dirty="0">
              <a:solidFill>
                <a:srgbClr val="0070C0"/>
              </a:solidFill>
              <a:latin typeface="BiauKaiTC" panose="03000500000000000000" pitchFamily="66" charset="-120"/>
              <a:ea typeface="BiauKaiTC" panose="03000500000000000000" pitchFamily="66" charset="-120"/>
            </a:endParaRPr>
          </a:p>
        </p:txBody>
      </p:sp>
      <p:sp>
        <p:nvSpPr>
          <p:cNvPr id="36" name="文字方塊 35">
            <a:extLst>
              <a:ext uri="{FF2B5EF4-FFF2-40B4-BE49-F238E27FC236}">
                <a16:creationId xmlns:a16="http://schemas.microsoft.com/office/drawing/2014/main" id="{A66F933A-DD56-AC4D-9AAD-AFBF9CD8C7CD}"/>
              </a:ext>
            </a:extLst>
          </p:cNvPr>
          <p:cNvSpPr txBox="1"/>
          <p:nvPr/>
        </p:nvSpPr>
        <p:spPr>
          <a:xfrm>
            <a:off x="7939086" y="4461445"/>
            <a:ext cx="3857625" cy="584775"/>
          </a:xfrm>
          <a:prstGeom prst="rect">
            <a:avLst/>
          </a:prstGeom>
          <a:noFill/>
        </p:spPr>
        <p:txBody>
          <a:bodyPr wrap="square" rtlCol="0" anchor="ctr">
            <a:spAutoFit/>
          </a:bodyPr>
          <a:lstStyle/>
          <a:p>
            <a:pPr algn="ctr"/>
            <a:r>
              <a:rPr kumimoji="1" lang="zh-CN" altLang="en-US" sz="3200" b="1" dirty="0">
                <a:solidFill>
                  <a:srgbClr val="0070C0"/>
                </a:solidFill>
                <a:latin typeface="BiauKaiTC" panose="03000500000000000000" pitchFamily="66" charset="-120"/>
                <a:ea typeface="BiauKaiTC" panose="03000500000000000000" pitchFamily="66" charset="-120"/>
              </a:rPr>
              <a:t>結論與未來方向</a:t>
            </a:r>
            <a:endParaRPr kumimoji="1" lang="en-US" altLang="zh-TW" sz="3200" b="1" dirty="0">
              <a:solidFill>
                <a:srgbClr val="0070C0"/>
              </a:solidFill>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1788534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3.3 </a:t>
            </a:r>
            <a:r>
              <a:rPr lang="zh-TW" altLang="en-US" sz="3600" b="1" dirty="0">
                <a:solidFill>
                  <a:srgbClr val="002060"/>
                </a:solidFill>
                <a:latin typeface="BiauKaiTC" panose="03000500000000000000" pitchFamily="66" charset="-120"/>
                <a:ea typeface="BiauKaiTC" panose="03000500000000000000" pitchFamily="66" charset="-120"/>
              </a:rPr>
              <a:t>零膨脹伯努利模型</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631396"/>
              </a:xfrm>
              <a:prstGeom prst="rect">
                <a:avLst/>
              </a:prstGeom>
              <a:noFill/>
            </p:spPr>
            <p:txBody>
              <a:bodyPr wrap="square" rtlCol="0">
                <a:spAutoFit/>
              </a:bodyPr>
              <a:lstStyle/>
              <a:p>
                <a:pPr algn="just">
                  <a:lnSpc>
                    <a:spcPct val="200000"/>
                  </a:lnSpc>
                </a:pPr>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為了解決這一個問題， </a:t>
                </a:r>
                <a14:m>
                  <m:oMath xmlns:m="http://schemas.openxmlformats.org/officeDocument/2006/math">
                    <m:r>
                      <a:rPr lang="en-US" altLang="zh-TW" sz="2200">
                        <a:latin typeface="Cambria Math" panose="02040503050406030204" pitchFamily="18" charset="0"/>
                        <a:ea typeface="BiauKaiTC" panose="03000500000000000000" pitchFamily="66" charset="-120"/>
                      </a:rPr>
                      <m:t>𝑌</m:t>
                    </m:r>
                    <m:r>
                      <a:rPr lang="en-US" altLang="zh-TW" sz="2200">
                        <a:latin typeface="Cambria Math" panose="02040503050406030204" pitchFamily="18" charset="0"/>
                        <a:ea typeface="BiauKaiTC" panose="03000500000000000000" pitchFamily="66" charset="-120"/>
                      </a:rPr>
                      <m:t>=0</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需要考慮兩個隨機的可能，分別為結構零與機率零。設 </a:t>
                </a:r>
                <a14:m>
                  <m:oMath xmlns:m="http://schemas.openxmlformats.org/officeDocument/2006/math">
                    <m:r>
                      <a:rPr lang="en-US" altLang="zh-TW" sz="2200">
                        <a:latin typeface="Cambria Math" panose="02040503050406030204" pitchFamily="18" charset="0"/>
                        <a:ea typeface="BiauKaiTC" panose="03000500000000000000" pitchFamily="66" charset="-120"/>
                      </a:rPr>
                      <m:t>𝛿</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為結構零出現的機率，而 </a:t>
                </a:r>
                <a14:m>
                  <m:oMath xmlns:m="http://schemas.openxmlformats.org/officeDocument/2006/math">
                    <m:r>
                      <a:rPr lang="en-US" altLang="zh-TW" sz="2200">
                        <a:latin typeface="Cambria Math" panose="02040503050406030204" pitchFamily="18" charset="0"/>
                        <a:ea typeface="BiauKaiTC" panose="03000500000000000000" pitchFamily="66" charset="-120"/>
                      </a:rPr>
                      <m:t>1−</m:t>
                    </m:r>
                    <m:r>
                      <a:rPr lang="en-US" altLang="zh-TW" sz="2200">
                        <a:latin typeface="Cambria Math" panose="02040503050406030204" pitchFamily="18" charset="0"/>
                        <a:ea typeface="BiauKaiTC" panose="03000500000000000000" pitchFamily="66" charset="-120"/>
                      </a:rPr>
                      <m:t>𝛿</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則為機率零出現的機率。因此，可將 </a:t>
                </a:r>
                <a14:m>
                  <m:oMath xmlns:m="http://schemas.openxmlformats.org/officeDocument/2006/math">
                    <m:r>
                      <a:rPr lang="en-US" altLang="zh-TW" sz="2200">
                        <a:latin typeface="Cambria Math" panose="02040503050406030204" pitchFamily="18" charset="0"/>
                        <a:ea typeface="BiauKaiTC" panose="03000500000000000000" pitchFamily="66" charset="-120"/>
                      </a:rPr>
                      <m:t>𝑌</m:t>
                    </m:r>
                    <m:r>
                      <a:rPr lang="en-US" altLang="zh-TW" sz="2200">
                        <a:latin typeface="Cambria Math" panose="02040503050406030204" pitchFamily="18" charset="0"/>
                        <a:ea typeface="BiauKaiTC" panose="03000500000000000000" pitchFamily="66" charset="-120"/>
                      </a:rPr>
                      <m:t>=0</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改寫成</a:t>
                </a: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r>
                  <a:rPr lang="zh-TW" altLang="zh-TW" sz="2200" dirty="0">
                    <a:latin typeface="BiauKaiTC" panose="03000500000000000000" pitchFamily="66" charset="-120"/>
                    <a:ea typeface="BiauKaiTC" panose="03000500000000000000" pitchFamily="66" charset="-120"/>
                  </a:rPr>
                  <a:t>其中 </a:t>
                </a:r>
                <a14:m>
                  <m:oMath xmlns:m="http://schemas.openxmlformats.org/officeDocument/2006/math">
                    <m:r>
                      <a:rPr lang="en-US" altLang="zh-TW" sz="2200">
                        <a:latin typeface="Cambria Math" panose="02040503050406030204" pitchFamily="18" charset="0"/>
                        <a:ea typeface="BiauKaiTC" panose="03000500000000000000" pitchFamily="66" charset="-120"/>
                      </a:rPr>
                      <m:t>𝑊</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為判斷是否發生結構零的虛擬變數。</a:t>
                </a: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zh-TW" altLang="en-US" dirty="0"/>
              </a:p>
            </p:txBody>
          </p:sp>
        </mc:Choice>
        <mc:Fallback xmlns="">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4631396"/>
              </a:xfrm>
              <a:prstGeom prst="rect">
                <a:avLst/>
              </a:prstGeom>
              <a:blipFill>
                <a:blip r:embed="rId3"/>
                <a:stretch>
                  <a:fillRect l="-698" r="-58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4167818997"/>
                  </p:ext>
                </p:extLst>
              </p:nvPr>
            </p:nvGraphicFramePr>
            <p:xfrm>
              <a:off x="742950" y="3382700"/>
              <a:ext cx="10900799" cy="1097280"/>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altLang="zh-TW" sz="2200" b="1" i="1" kern="1200" smtClean="0">
                                    <a:solidFill>
                                      <a:schemeClr val="tx1"/>
                                    </a:solidFill>
                                    <a:effectLst/>
                                    <a:latin typeface="Cambria Math" panose="02040503050406030204" pitchFamily="18" charset="0"/>
                                    <a:ea typeface="+mn-ea"/>
                                    <a:cs typeface="+mn-cs"/>
                                  </a:rPr>
                                  <m:t>𝑃</m:t>
                                </m:r>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𝑌</m:t>
                                    </m:r>
                                    <m:r>
                                      <a:rPr lang="en-US" altLang="zh-TW" sz="2200" b="1" i="1" kern="1200">
                                        <a:solidFill>
                                          <a:schemeClr val="tx1"/>
                                        </a:solidFill>
                                        <a:effectLst/>
                                        <a:latin typeface="Cambria Math" panose="02040503050406030204" pitchFamily="18" charset="0"/>
                                        <a:ea typeface="+mn-ea"/>
                                        <a:cs typeface="+mn-cs"/>
                                      </a:rPr>
                                      <m:t>=0|</m:t>
                                    </m:r>
                                    <m:r>
                                      <a:rPr lang="en-US" altLang="zh-TW" sz="2200" b="1" i="1" kern="1200">
                                        <a:solidFill>
                                          <a:schemeClr val="tx1"/>
                                        </a:solidFill>
                                        <a:effectLst/>
                                        <a:latin typeface="Cambria Math" panose="02040503050406030204" pitchFamily="18" charset="0"/>
                                        <a:ea typeface="+mn-ea"/>
                                        <a:cs typeface="+mn-cs"/>
                                      </a:rPr>
                                      <m:t>𝑥</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𝛿</m:t>
                                    </m:r>
                                  </m:e>
                                </m:d>
                                <m:r>
                                  <m:rPr>
                                    <m:aln/>
                                  </m:rP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𝛿</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𝑃</m:t>
                                </m:r>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𝑦</m:t>
                                    </m:r>
                                    <m:r>
                                      <a:rPr lang="en-US" altLang="zh-TW" sz="2200" b="1" i="1" kern="1200">
                                        <a:solidFill>
                                          <a:schemeClr val="tx1"/>
                                        </a:solidFill>
                                        <a:effectLst/>
                                        <a:latin typeface="Cambria Math" panose="02040503050406030204" pitchFamily="18" charset="0"/>
                                        <a:ea typeface="+mn-ea"/>
                                        <a:cs typeface="+mn-cs"/>
                                      </a:rPr>
                                      <m:t>=0</m:t>
                                    </m:r>
                                  </m:e>
                                  <m:e>
                                    <m:r>
                                      <a:rPr lang="en-US" altLang="zh-TW" sz="2200" b="1" i="1" kern="1200">
                                        <a:solidFill>
                                          <a:schemeClr val="tx1"/>
                                        </a:solidFill>
                                        <a:effectLst/>
                                        <a:latin typeface="Cambria Math" panose="02040503050406030204" pitchFamily="18" charset="0"/>
                                        <a:ea typeface="+mn-ea"/>
                                        <a:cs typeface="+mn-cs"/>
                                      </a:rPr>
                                      <m:t>𝑊</m:t>
                                    </m:r>
                                    <m:r>
                                      <a:rPr lang="en-US" altLang="zh-TW" sz="2200" b="1" i="1" kern="1200">
                                        <a:solidFill>
                                          <a:schemeClr val="tx1"/>
                                        </a:solidFill>
                                        <a:effectLst/>
                                        <a:latin typeface="Cambria Math" panose="02040503050406030204" pitchFamily="18" charset="0"/>
                                        <a:ea typeface="+mn-ea"/>
                                        <a:cs typeface="+mn-cs"/>
                                      </a:rPr>
                                      <m:t>=1</m:t>
                                    </m:r>
                                  </m:e>
                                </m:d>
                                <m:r>
                                  <a:rPr lang="en-US" altLang="zh-TW" sz="2200" b="1" i="1" kern="1200">
                                    <a:solidFill>
                                      <a:schemeClr val="tx1"/>
                                    </a:solidFill>
                                    <a:effectLst/>
                                    <a:latin typeface="Cambria Math" panose="02040503050406030204" pitchFamily="18" charset="0"/>
                                    <a:ea typeface="+mn-ea"/>
                                    <a:cs typeface="+mn-cs"/>
                                  </a:rPr>
                                  <m:t>+</m:t>
                                </m:r>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a:solidFill>
                                          <a:schemeClr val="tx1"/>
                                        </a:solidFill>
                                        <a:effectLst/>
                                        <a:latin typeface="Cambria Math" panose="02040503050406030204" pitchFamily="18" charset="0"/>
                                        <a:ea typeface="+mn-ea"/>
                                        <a:cs typeface="+mn-cs"/>
                                      </a:rPr>
                                      <m:t>𝛿</m:t>
                                    </m:r>
                                  </m:e>
                                </m:d>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𝑃</m:t>
                                </m:r>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𝑦</m:t>
                                    </m:r>
                                    <m:r>
                                      <a:rPr lang="en-US" altLang="zh-TW" sz="2200" b="1" i="1" kern="1200">
                                        <a:solidFill>
                                          <a:schemeClr val="tx1"/>
                                        </a:solidFill>
                                        <a:effectLst/>
                                        <a:latin typeface="Cambria Math" panose="02040503050406030204" pitchFamily="18" charset="0"/>
                                        <a:ea typeface="+mn-ea"/>
                                        <a:cs typeface="+mn-cs"/>
                                      </a:rPr>
                                      <m:t>=0</m:t>
                                    </m:r>
                                  </m:e>
                                  <m:e>
                                    <m:r>
                                      <a:rPr lang="en-US" altLang="zh-TW" sz="2200" b="1" i="1" kern="1200">
                                        <a:solidFill>
                                          <a:schemeClr val="tx1"/>
                                        </a:solidFill>
                                        <a:effectLst/>
                                        <a:latin typeface="Cambria Math" panose="02040503050406030204" pitchFamily="18" charset="0"/>
                                        <a:ea typeface="+mn-ea"/>
                                        <a:cs typeface="+mn-cs"/>
                                      </a:rPr>
                                      <m:t>𝑊</m:t>
                                    </m:r>
                                    <m:r>
                                      <a:rPr lang="en-US" altLang="zh-TW" sz="2200" b="1" i="1" kern="1200">
                                        <a:solidFill>
                                          <a:schemeClr val="tx1"/>
                                        </a:solidFill>
                                        <a:effectLst/>
                                        <a:latin typeface="Cambria Math" panose="02040503050406030204" pitchFamily="18" charset="0"/>
                                        <a:ea typeface="+mn-ea"/>
                                        <a:cs typeface="+mn-cs"/>
                                      </a:rPr>
                                      <m:t>=0</m:t>
                                    </m:r>
                                  </m:e>
                                </m:d>
                              </m:oMath>
                              <m:oMath xmlns:m="http://schemas.openxmlformats.org/officeDocument/2006/math">
                                <m:r>
                                  <m:rPr>
                                    <m:aln/>
                                  </m:rP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1−</m:t>
                                </m:r>
                                <m:r>
                                  <a:rPr lang="zh-TW"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a:solidFill>
                                      <a:schemeClr val="tx1"/>
                                    </a:solidFill>
                                    <a:effectLst/>
                                    <a:latin typeface="Cambria Math" panose="02040503050406030204" pitchFamily="18" charset="0"/>
                                    <a:ea typeface="+mn-ea"/>
                                    <a:cs typeface="+mn-cs"/>
                                  </a:rPr>
                                  <m:t>𝛿</m:t>
                                </m:r>
                                <m:r>
                                  <a:rPr lang="zh-TW"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𝑝</m:t>
                                </m:r>
                              </m:oMath>
                            </m:oMathPara>
                          </a14:m>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3.3.3</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4167818997"/>
                  </p:ext>
                </p:extLst>
              </p:nvPr>
            </p:nvGraphicFramePr>
            <p:xfrm>
              <a:off x="742950" y="3382700"/>
              <a:ext cx="10900799" cy="1097280"/>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097280">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4"/>
                          <a:stretch>
                            <a:fillRect l="-16233" t="-1149" r="-15773" b="-2299"/>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3.3.3</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1677807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3.3 </a:t>
            </a:r>
            <a:r>
              <a:rPr lang="zh-TW" altLang="en-US" sz="3600" b="1" dirty="0">
                <a:solidFill>
                  <a:srgbClr val="002060"/>
                </a:solidFill>
                <a:latin typeface="BiauKaiTC" panose="03000500000000000000" pitchFamily="66" charset="-120"/>
                <a:ea typeface="BiauKaiTC" panose="03000500000000000000" pitchFamily="66" charset="-120"/>
              </a:rPr>
              <a:t>零膨脹伯努利模型</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5308505"/>
              </a:xfrm>
              <a:prstGeom prst="rect">
                <a:avLst/>
              </a:prstGeom>
              <a:noFill/>
            </p:spPr>
            <p:txBody>
              <a:bodyPr wrap="square" rtlCol="0">
                <a:spAutoFit/>
              </a:bodyPr>
              <a:lstStyle/>
              <a:p>
                <a:pPr algn="just">
                  <a:lnSpc>
                    <a:spcPct val="200000"/>
                  </a:lnSpc>
                </a:pPr>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由（</a:t>
                </a:r>
                <a:r>
                  <a:rPr lang="en-US" altLang="zh-TW" sz="2200" dirty="0">
                    <a:latin typeface="BiauKaiTC" panose="03000500000000000000" pitchFamily="66" charset="-120"/>
                    <a:ea typeface="BiauKaiTC" panose="03000500000000000000" pitchFamily="66" charset="-120"/>
                  </a:rPr>
                  <a:t>3.3.3</a:t>
                </a:r>
                <a:r>
                  <a:rPr lang="zh-TW" altLang="zh-TW" sz="2200" dirty="0">
                    <a:latin typeface="BiauKaiTC" panose="03000500000000000000" pitchFamily="66" charset="-120"/>
                    <a:ea typeface="BiauKaiTC" panose="03000500000000000000" pitchFamily="66" charset="-120"/>
                  </a:rPr>
                  <a:t>）式可以推導出：</a:t>
                </a:r>
              </a:p>
              <a:p>
                <a:pPr algn="just">
                  <a:lnSpc>
                    <a:spcPct val="200000"/>
                  </a:lnSpc>
                </a:pPr>
                <a:endParaRPr lang="zh-TW"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在</a:t>
                </a:r>
                <a:r>
                  <a:rPr lang="en-US" altLang="zh-TW" sz="2200" dirty="0">
                    <a:latin typeface="BiauKaiTC" panose="03000500000000000000" pitchFamily="66" charset="-120"/>
                    <a:ea typeface="BiauKaiTC" panose="03000500000000000000" pitchFamily="66" charset="-120"/>
                  </a:rPr>
                  <a:t> ZIB </a:t>
                </a:r>
                <a:r>
                  <a:rPr lang="zh-TW" altLang="zh-TW" sz="2200" dirty="0">
                    <a:latin typeface="BiauKaiTC" panose="03000500000000000000" pitchFamily="66" charset="-120"/>
                    <a:ea typeface="BiauKaiTC" panose="03000500000000000000" pitchFamily="66" charset="-120"/>
                  </a:rPr>
                  <a:t>模型下，將 </a:t>
                </a:r>
                <a14:m>
                  <m:oMath xmlns:m="http://schemas.openxmlformats.org/officeDocument/2006/math">
                    <m:r>
                      <a:rPr lang="en-US" altLang="zh-TW" sz="2200">
                        <a:latin typeface="Cambria Math" panose="02040503050406030204" pitchFamily="18" charset="0"/>
                        <a:ea typeface="BiauKaiTC" panose="03000500000000000000" pitchFamily="66" charset="-120"/>
                      </a:rPr>
                      <m:t>𝑌</m:t>
                    </m:r>
                    <m:r>
                      <a:rPr lang="en-US" altLang="zh-TW" sz="2200">
                        <a:latin typeface="Cambria Math" panose="02040503050406030204" pitchFamily="18" charset="0"/>
                        <a:ea typeface="BiauKaiTC" panose="03000500000000000000" pitchFamily="66" charset="-120"/>
                      </a:rPr>
                      <m:t>=0</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與 </a:t>
                </a:r>
                <a14:m>
                  <m:oMath xmlns:m="http://schemas.openxmlformats.org/officeDocument/2006/math">
                    <m:r>
                      <a:rPr lang="en-US" altLang="zh-TW" sz="2200">
                        <a:latin typeface="Cambria Math" panose="02040503050406030204" pitchFamily="18" charset="0"/>
                        <a:ea typeface="BiauKaiTC" panose="03000500000000000000" pitchFamily="66" charset="-120"/>
                      </a:rPr>
                      <m:t>𝑌</m:t>
                    </m:r>
                    <m:r>
                      <a:rPr lang="en-US" altLang="zh-TW" sz="2200">
                        <a:latin typeface="Cambria Math" panose="02040503050406030204" pitchFamily="18" charset="0"/>
                        <a:ea typeface="BiauKaiTC" panose="03000500000000000000" pitchFamily="66" charset="-120"/>
                      </a:rPr>
                      <m:t>=1</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簡化成：</a:t>
                </a:r>
                <a:endParaRPr lang="en-US" altLang="zh-TW" sz="2200" dirty="0">
                  <a:latin typeface="BiauKaiTC" panose="03000500000000000000" pitchFamily="66" charset="-120"/>
                  <a:ea typeface="BiauKaiTC" panose="03000500000000000000" pitchFamily="66" charset="-120"/>
                </a:endParaRPr>
              </a:p>
              <a:p>
                <a:pPr algn="just">
                  <a:lnSpc>
                    <a:spcPct val="200000"/>
                  </a:lnSpc>
                </a:pPr>
                <a:r>
                  <a:rPr lang="zh-TW" altLang="zh-TW" sz="2200" dirty="0">
                    <a:latin typeface="BiauKaiTC" panose="03000500000000000000" pitchFamily="66" charset="-120"/>
                    <a:ea typeface="BiauKaiTC" panose="03000500000000000000" pitchFamily="66" charset="-120"/>
                  </a:rPr>
                  <a:t> </a:t>
                </a: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zh-TW" altLang="en-US" dirty="0"/>
              </a:p>
            </p:txBody>
          </p:sp>
        </mc:Choice>
        <mc:Fallback xmlns="">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530850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1353335869"/>
                  </p:ext>
                </p:extLst>
              </p:nvPr>
            </p:nvGraphicFramePr>
            <p:xfrm>
              <a:off x="742950" y="2181082"/>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lnSpc>
                              <a:spcPct val="150000"/>
                            </a:lnSpc>
                          </a:pPr>
                          <a14:m>
                            <m:oMath xmlns:m="http://schemas.openxmlformats.org/officeDocument/2006/math">
                              <m:r>
                                <a:rPr lang="en-US" altLang="zh-TW" sz="2200" b="1" i="1" kern="1200" smtClean="0">
                                  <a:solidFill>
                                    <a:schemeClr val="tx1"/>
                                  </a:solidFill>
                                  <a:effectLst/>
                                  <a:latin typeface="Cambria Math" panose="02040503050406030204" pitchFamily="18" charset="0"/>
                                  <a:ea typeface="+mn-ea"/>
                                  <a:cs typeface="+mn-cs"/>
                                </a:rPr>
                                <m:t>𝑃</m:t>
                              </m:r>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𝑌</m:t>
                                  </m:r>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a:solidFill>
                                        <a:schemeClr val="tx1"/>
                                      </a:solidFill>
                                      <a:effectLst/>
                                      <a:latin typeface="Cambria Math" panose="02040503050406030204" pitchFamily="18" charset="0"/>
                                      <a:ea typeface="+mn-ea"/>
                                      <a:cs typeface="+mn-cs"/>
                                    </a:rPr>
                                    <m:t>𝑥</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𝛿</m:t>
                                  </m:r>
                                </m:e>
                              </m:d>
                              <m:r>
                                <m:rPr>
                                  <m:aln/>
                                </m:rP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a:solidFill>
                                    <a:schemeClr val="tx1"/>
                                  </a:solidFill>
                                  <a:effectLst/>
                                  <a:latin typeface="Cambria Math" panose="02040503050406030204" pitchFamily="18" charset="0"/>
                                  <a:ea typeface="+mn-ea"/>
                                  <a:cs typeface="+mn-cs"/>
                                </a:rPr>
                                <m:t>𝑃</m:t>
                              </m:r>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𝑌</m:t>
                                  </m:r>
                                  <m:r>
                                    <a:rPr lang="en-US" altLang="zh-TW" sz="2200" b="1" i="1" kern="1200">
                                      <a:solidFill>
                                        <a:schemeClr val="tx1"/>
                                      </a:solidFill>
                                      <a:effectLst/>
                                      <a:latin typeface="Cambria Math" panose="02040503050406030204" pitchFamily="18" charset="0"/>
                                      <a:ea typeface="+mn-ea"/>
                                      <a:cs typeface="+mn-cs"/>
                                    </a:rPr>
                                    <m:t>=0</m:t>
                                  </m:r>
                                </m:e>
                                <m:e>
                                  <m:r>
                                    <a:rPr lang="en-US" altLang="zh-TW" sz="2200" b="1" i="1" kern="1200">
                                      <a:solidFill>
                                        <a:schemeClr val="tx1"/>
                                      </a:solidFill>
                                      <a:effectLst/>
                                      <a:latin typeface="Cambria Math" panose="02040503050406030204" pitchFamily="18" charset="0"/>
                                      <a:ea typeface="+mn-ea"/>
                                      <a:cs typeface="+mn-cs"/>
                                    </a:rPr>
                                    <m:t>𝑥</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𝛿</m:t>
                                  </m:r>
                                </m:e>
                              </m:d>
                              <m:r>
                                <m:rPr>
                                  <m:aln/>
                                </m:rP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a:solidFill>
                                    <a:schemeClr val="tx1"/>
                                  </a:solidFill>
                                  <a:effectLst/>
                                  <a:latin typeface="Cambria Math" panose="02040503050406030204" pitchFamily="18" charset="0"/>
                                  <a:ea typeface="+mn-ea"/>
                                  <a:cs typeface="+mn-cs"/>
                                </a:rPr>
                                <m:t>𝛿</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𝑝</m:t>
                              </m:r>
                            </m:oMath>
                          </a14:m>
                          <a:r>
                            <a:rPr lang="zh-TW" altLang="zh-TW" sz="2200" dirty="0">
                              <a:solidFill>
                                <a:schemeClr val="tx1"/>
                              </a:solidFill>
                              <a:effectLst/>
                            </a:rPr>
                            <a:t> </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3.3.4</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1353335869"/>
                  </p:ext>
                </p:extLst>
              </p:nvPr>
            </p:nvGraphicFramePr>
            <p:xfrm>
              <a:off x="742950" y="2181082"/>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4"/>
                          <a:stretch>
                            <a:fillRect l="-16233" t="-1333" r="-15773" b="-1333"/>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3.3.4</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0FDA440E-30EA-664E-8E33-7F6248425563}"/>
                  </a:ext>
                </a:extLst>
              </p:cNvPr>
              <p:cNvGraphicFramePr>
                <a:graphicFrameLocks noGrp="1"/>
              </p:cNvGraphicFramePr>
              <p:nvPr>
                <p:extLst>
                  <p:ext uri="{D42A27DB-BD31-4B8C-83A1-F6EECF244321}">
                    <p14:modId xmlns:p14="http://schemas.microsoft.com/office/powerpoint/2010/main" val="402624041"/>
                  </p:ext>
                </p:extLst>
              </p:nvPr>
            </p:nvGraphicFramePr>
            <p:xfrm>
              <a:off x="738751" y="3873116"/>
              <a:ext cx="10900799" cy="124733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chor="ctr">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TW" sz="2200" b="1" i="1" kern="1200" smtClean="0">
                                    <a:solidFill>
                                      <a:schemeClr val="tx1"/>
                                    </a:solidFill>
                                    <a:effectLst/>
                                    <a:latin typeface="Cambria Math" panose="02040503050406030204" pitchFamily="18" charset="0"/>
                                    <a:ea typeface="+mn-ea"/>
                                    <a:cs typeface="+mn-cs"/>
                                  </a:rPr>
                                  <m:t>𝜋</m:t>
                                </m:r>
                                <m:r>
                                  <m:rPr>
                                    <m:aln/>
                                  </m:rP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𝑃</m:t>
                                </m:r>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𝑌</m:t>
                                    </m:r>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a:solidFill>
                                          <a:schemeClr val="tx1"/>
                                        </a:solidFill>
                                        <a:effectLst/>
                                        <a:latin typeface="Cambria Math" panose="02040503050406030204" pitchFamily="18" charset="0"/>
                                        <a:ea typeface="+mn-ea"/>
                                        <a:cs typeface="+mn-cs"/>
                                      </a:rPr>
                                      <m:t>𝑥</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𝛿</m:t>
                                    </m:r>
                                  </m:e>
                                </m:d>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a:solidFill>
                                      <a:schemeClr val="tx1"/>
                                    </a:solidFill>
                                    <a:effectLst/>
                                    <a:latin typeface="Cambria Math" panose="02040503050406030204" pitchFamily="18" charset="0"/>
                                    <a:ea typeface="+mn-ea"/>
                                    <a:cs typeface="+mn-cs"/>
                                  </a:rPr>
                                  <m:t>𝛿</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𝑝</m:t>
                                </m:r>
                                <m:r>
                                  <a:rPr lang="en-US" altLang="zh-TW" sz="2200" b="1" i="1" kern="1200">
                                    <a:solidFill>
                                      <a:schemeClr val="tx1"/>
                                    </a:solidFill>
                                    <a:effectLst/>
                                    <a:latin typeface="Cambria Math" panose="02040503050406030204" pitchFamily="18" charset="0"/>
                                    <a:ea typeface="+mn-ea"/>
                                    <a:cs typeface="+mn-cs"/>
                                  </a:rPr>
                                  <m:t>=</m:t>
                                </m:r>
                                <m:f>
                                  <m:fPr>
                                    <m:ctrlPr>
                                      <a:rPr lang="zh-TW" altLang="zh-TW" sz="2200" b="1" i="1" kern="1200" smtClean="0">
                                        <a:solidFill>
                                          <a:schemeClr val="tx1"/>
                                        </a:solidFill>
                                        <a:effectLst/>
                                        <a:latin typeface="Cambria Math" panose="02040503050406030204" pitchFamily="18" charset="0"/>
                                        <a:ea typeface="+mn-ea"/>
                                        <a:cs typeface="+mn-cs"/>
                                      </a:rPr>
                                    </m:ctrlPr>
                                  </m:fPr>
                                  <m:num>
                                    <m:r>
                                      <a:rPr lang="en-US" altLang="zh-TW" sz="2200" b="1" i="1" kern="1200" smtClean="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smtClean="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𝛿</m:t>
                                    </m:r>
                                    <m:r>
                                      <a:rPr lang="en-US" altLang="zh-TW" sz="2200" b="1" i="1" kern="1200" smtClean="0">
                                        <a:solidFill>
                                          <a:schemeClr val="tx1"/>
                                        </a:solidFill>
                                        <a:effectLst/>
                                        <a:latin typeface="Cambria Math" panose="02040503050406030204" pitchFamily="18" charset="0"/>
                                        <a:ea typeface="+mn-ea"/>
                                        <a:cs typeface="+mn-cs"/>
                                      </a:rPr>
                                      <m:t>)</m:t>
                                    </m:r>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𝑒</m:t>
                                        </m:r>
                                      </m:e>
                                      <m:sup>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𝛽</m:t>
                                            </m:r>
                                          </m:e>
                                          <m:sup>
                                            <m:r>
                                              <a:rPr lang="en-US" altLang="zh-TW" sz="2200" b="1" i="1" kern="1200">
                                                <a:solidFill>
                                                  <a:schemeClr val="tx1"/>
                                                </a:solidFill>
                                                <a:effectLst/>
                                                <a:latin typeface="Cambria Math" panose="02040503050406030204" pitchFamily="18" charset="0"/>
                                                <a:ea typeface="+mn-ea"/>
                                                <a:cs typeface="+mn-cs"/>
                                              </a:rPr>
                                              <m:t>𝑇</m:t>
                                            </m:r>
                                          </m:sup>
                                        </m:sSup>
                                        <m:r>
                                          <a:rPr lang="en-US" altLang="zh-TW" sz="2200" b="1" i="1" kern="1200">
                                            <a:solidFill>
                                              <a:schemeClr val="tx1"/>
                                            </a:solidFill>
                                            <a:effectLst/>
                                            <a:latin typeface="Cambria Math" panose="02040503050406030204" pitchFamily="18" charset="0"/>
                                            <a:ea typeface="+mn-ea"/>
                                            <a:cs typeface="+mn-cs"/>
                                          </a:rPr>
                                          <m:t>𝑥</m:t>
                                        </m:r>
                                      </m:sup>
                                    </m:sSup>
                                  </m:num>
                                  <m:den>
                                    <m:r>
                                      <a:rPr lang="en-US" altLang="zh-TW" sz="2200" b="1" i="1" kern="1200">
                                        <a:solidFill>
                                          <a:schemeClr val="tx1"/>
                                        </a:solidFill>
                                        <a:effectLst/>
                                        <a:latin typeface="Cambria Math" panose="02040503050406030204" pitchFamily="18" charset="0"/>
                                        <a:ea typeface="+mn-ea"/>
                                        <a:cs typeface="+mn-cs"/>
                                      </a:rPr>
                                      <m:t>1+</m:t>
                                    </m:r>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𝑒</m:t>
                                        </m:r>
                                      </m:e>
                                      <m:sup>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𝛽</m:t>
                                            </m:r>
                                          </m:e>
                                          <m:sup>
                                            <m:r>
                                              <a:rPr lang="en-US" altLang="zh-TW" sz="2200" b="1" i="1" kern="1200">
                                                <a:solidFill>
                                                  <a:schemeClr val="tx1"/>
                                                </a:solidFill>
                                                <a:effectLst/>
                                                <a:latin typeface="Cambria Math" panose="02040503050406030204" pitchFamily="18" charset="0"/>
                                                <a:ea typeface="+mn-ea"/>
                                                <a:cs typeface="+mn-cs"/>
                                              </a:rPr>
                                              <m:t>𝑇</m:t>
                                            </m:r>
                                          </m:sup>
                                        </m:sSup>
                                        <m:r>
                                          <a:rPr lang="en-US" altLang="zh-TW" sz="2200" b="1" i="1" kern="1200">
                                            <a:solidFill>
                                              <a:schemeClr val="tx1"/>
                                            </a:solidFill>
                                            <a:effectLst/>
                                            <a:latin typeface="Cambria Math" panose="02040503050406030204" pitchFamily="18" charset="0"/>
                                            <a:ea typeface="+mn-ea"/>
                                            <a:cs typeface="+mn-cs"/>
                                          </a:rPr>
                                          <m:t>𝑥</m:t>
                                        </m:r>
                                      </m:sup>
                                    </m:sSup>
                                  </m:den>
                                </m:f>
                              </m:oMath>
                            </m:oMathPara>
                          </a14:m>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chor="ct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3.3.5</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5" name="表格 4">
                <a:extLst>
                  <a:ext uri="{FF2B5EF4-FFF2-40B4-BE49-F238E27FC236}">
                    <a16:creationId xmlns:a16="http://schemas.microsoft.com/office/drawing/2014/main" id="{0FDA440E-30EA-664E-8E33-7F6248425563}"/>
                  </a:ext>
                </a:extLst>
              </p:cNvPr>
              <p:cNvGraphicFramePr>
                <a:graphicFrameLocks noGrp="1"/>
              </p:cNvGraphicFramePr>
              <p:nvPr>
                <p:extLst>
                  <p:ext uri="{D42A27DB-BD31-4B8C-83A1-F6EECF244321}">
                    <p14:modId xmlns:p14="http://schemas.microsoft.com/office/powerpoint/2010/main" val="402624041"/>
                  </p:ext>
                </p:extLst>
              </p:nvPr>
            </p:nvGraphicFramePr>
            <p:xfrm>
              <a:off x="738751" y="3873116"/>
              <a:ext cx="10900799" cy="124733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247331">
                    <a:tc>
                      <a:txBody>
                        <a:bodyPr/>
                        <a:lstStyle/>
                        <a:p>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chor="ctr">
                        <a:noFill/>
                      </a:tcPr>
                    </a:tc>
                    <a:tc>
                      <a:txBody>
                        <a:bodyPr/>
                        <a:lstStyle/>
                        <a:p>
                          <a:endParaRPr lang="zh-TW"/>
                        </a:p>
                      </a:txBody>
                      <a:tcPr anchor="ctr">
                        <a:blipFill>
                          <a:blip r:embed="rId5"/>
                          <a:stretch>
                            <a:fillRect l="-16233" r="-15620" b="-1000"/>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3.3.5</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B29CE3FC-3C89-6343-8D21-F5F9864990D2}"/>
                  </a:ext>
                </a:extLst>
              </p:cNvPr>
              <p:cNvGraphicFramePr>
                <a:graphicFrameLocks noGrp="1"/>
              </p:cNvGraphicFramePr>
              <p:nvPr>
                <p:extLst>
                  <p:ext uri="{D42A27DB-BD31-4B8C-83A1-F6EECF244321}">
                    <p14:modId xmlns:p14="http://schemas.microsoft.com/office/powerpoint/2010/main" val="3362048697"/>
                  </p:ext>
                </p:extLst>
              </p:nvPr>
            </p:nvGraphicFramePr>
            <p:xfrm>
              <a:off x="738751" y="5101020"/>
              <a:ext cx="10900799" cy="124733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chor="ctr">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TW" sz="2200" b="1" i="1" kern="1200" smtClean="0">
                                    <a:solidFill>
                                      <a:schemeClr val="tx1"/>
                                    </a:solidFill>
                                    <a:effectLst/>
                                    <a:latin typeface="Cambria Math" panose="02040503050406030204" pitchFamily="18" charset="0"/>
                                    <a:ea typeface="+mn-ea"/>
                                    <a:cs typeface="+mn-cs"/>
                                  </a:rPr>
                                  <m:t>1−</m:t>
                                </m:r>
                                <m:r>
                                  <a:rPr lang="en-US" altLang="zh-TW" sz="2200" b="1" i="1" kern="1200" smtClean="0">
                                    <a:solidFill>
                                      <a:schemeClr val="tx1"/>
                                    </a:solidFill>
                                    <a:effectLst/>
                                    <a:latin typeface="Cambria Math" panose="02040503050406030204" pitchFamily="18" charset="0"/>
                                    <a:ea typeface="+mn-ea"/>
                                    <a:cs typeface="+mn-cs"/>
                                  </a:rPr>
                                  <m:t>𝜋</m:t>
                                </m:r>
                                <m:r>
                                  <a:rPr lang="en-US" altLang="zh-TW" sz="2200" b="1" i="1" kern="1200" smtClean="0">
                                    <a:solidFill>
                                      <a:schemeClr val="tx1"/>
                                    </a:solidFill>
                                    <a:effectLst/>
                                    <a:latin typeface="Cambria Math" panose="02040503050406030204" pitchFamily="18" charset="0"/>
                                    <a:ea typeface="+mn-ea"/>
                                    <a:cs typeface="+mn-cs"/>
                                  </a:rPr>
                                  <m:t>=</m:t>
                                </m:r>
                                <m:r>
                                  <a:rPr lang="en-US" altLang="zh-TW" sz="2200" b="1" i="1" kern="1200" smtClean="0">
                                    <a:solidFill>
                                      <a:schemeClr val="tx1"/>
                                    </a:solidFill>
                                    <a:effectLst/>
                                    <a:latin typeface="Cambria Math" panose="02040503050406030204" pitchFamily="18" charset="0"/>
                                    <a:ea typeface="+mn-ea"/>
                                    <a:cs typeface="+mn-cs"/>
                                  </a:rPr>
                                  <m:t>𝑃</m:t>
                                </m:r>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𝑌</m:t>
                                    </m:r>
                                    <m:r>
                                      <a:rPr lang="en-US" altLang="zh-TW" sz="2200" b="1" i="1" kern="1200">
                                        <a:solidFill>
                                          <a:schemeClr val="tx1"/>
                                        </a:solidFill>
                                        <a:effectLst/>
                                        <a:latin typeface="Cambria Math" panose="02040503050406030204" pitchFamily="18" charset="0"/>
                                        <a:ea typeface="+mn-ea"/>
                                        <a:cs typeface="+mn-cs"/>
                                      </a:rPr>
                                      <m:t>=0|</m:t>
                                    </m:r>
                                    <m:r>
                                      <a:rPr lang="en-US" altLang="zh-TW" sz="2200" b="1" i="1" kern="1200">
                                        <a:solidFill>
                                          <a:schemeClr val="tx1"/>
                                        </a:solidFill>
                                        <a:effectLst/>
                                        <a:latin typeface="Cambria Math" panose="02040503050406030204" pitchFamily="18" charset="0"/>
                                        <a:ea typeface="+mn-ea"/>
                                        <a:cs typeface="+mn-cs"/>
                                      </a:rPr>
                                      <m:t>𝑥</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𝛿</m:t>
                                    </m:r>
                                  </m:e>
                                </m:d>
                                <m:r>
                                  <m:rPr>
                                    <m:aln/>
                                  </m:rP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1−(1−</m:t>
                                </m:r>
                                <m:r>
                                  <a:rPr lang="en-US" altLang="zh-TW" sz="2200" b="1" i="1" kern="1200">
                                    <a:solidFill>
                                      <a:schemeClr val="tx1"/>
                                    </a:solidFill>
                                    <a:effectLst/>
                                    <a:latin typeface="Cambria Math" panose="02040503050406030204" pitchFamily="18" charset="0"/>
                                    <a:ea typeface="+mn-ea"/>
                                    <a:cs typeface="+mn-cs"/>
                                  </a:rPr>
                                  <m:t>𝛿</m:t>
                                </m:r>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𝑝</m:t>
                                </m:r>
                                <m:r>
                                  <a:rPr lang="en-US" altLang="zh-TW" sz="2200" b="1" i="1" kern="1200">
                                    <a:solidFill>
                                      <a:schemeClr val="tx1"/>
                                    </a:solidFill>
                                    <a:effectLst/>
                                    <a:latin typeface="Cambria Math" panose="02040503050406030204" pitchFamily="18" charset="0"/>
                                    <a:ea typeface="+mn-ea"/>
                                    <a:cs typeface="+mn-cs"/>
                                  </a:rPr>
                                  <m:t>=</m:t>
                                </m:r>
                                <m:f>
                                  <m:fPr>
                                    <m:ctrlPr>
                                      <a:rPr lang="zh-TW" altLang="zh-TW" sz="2200" b="1" i="1" kern="1200">
                                        <a:solidFill>
                                          <a:schemeClr val="tx1"/>
                                        </a:solidFill>
                                        <a:effectLst/>
                                        <a:latin typeface="Cambria Math" panose="02040503050406030204" pitchFamily="18" charset="0"/>
                                        <a:ea typeface="+mn-ea"/>
                                        <a:cs typeface="+mn-cs"/>
                                      </a:rPr>
                                    </m:ctrlPr>
                                  </m:fPr>
                                  <m:num>
                                    <m:r>
                                      <a:rPr lang="en-US" altLang="zh-TW" sz="2200" b="1" i="1" kern="1200">
                                        <a:solidFill>
                                          <a:schemeClr val="tx1"/>
                                        </a:solidFill>
                                        <a:effectLst/>
                                        <a:latin typeface="Cambria Math" panose="02040503050406030204" pitchFamily="18" charset="0"/>
                                        <a:ea typeface="+mn-ea"/>
                                        <a:cs typeface="+mn-cs"/>
                                      </a:rPr>
                                      <m:t>1+</m:t>
                                    </m:r>
                                    <m:r>
                                      <a:rPr lang="en-US" altLang="zh-TW" sz="2200" b="1" i="1" kern="1200">
                                        <a:solidFill>
                                          <a:schemeClr val="tx1"/>
                                        </a:solidFill>
                                        <a:effectLst/>
                                        <a:latin typeface="Cambria Math" panose="02040503050406030204" pitchFamily="18" charset="0"/>
                                        <a:ea typeface="+mn-ea"/>
                                        <a:cs typeface="+mn-cs"/>
                                      </a:rPr>
                                      <m:t>𝛿</m:t>
                                    </m:r>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𝑒</m:t>
                                        </m:r>
                                      </m:e>
                                      <m:sup>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𝛽</m:t>
                                            </m:r>
                                          </m:e>
                                          <m:sup>
                                            <m:r>
                                              <a:rPr lang="en-US" altLang="zh-TW" sz="2200" b="1" i="1" kern="1200">
                                                <a:solidFill>
                                                  <a:schemeClr val="tx1"/>
                                                </a:solidFill>
                                                <a:effectLst/>
                                                <a:latin typeface="Cambria Math" panose="02040503050406030204" pitchFamily="18" charset="0"/>
                                                <a:ea typeface="+mn-ea"/>
                                                <a:cs typeface="+mn-cs"/>
                                              </a:rPr>
                                              <m:t>𝑇</m:t>
                                            </m:r>
                                          </m:sup>
                                        </m:sSup>
                                        <m:r>
                                          <a:rPr lang="en-US" altLang="zh-TW" sz="2200" b="1" i="1" kern="1200">
                                            <a:solidFill>
                                              <a:schemeClr val="tx1"/>
                                            </a:solidFill>
                                            <a:effectLst/>
                                            <a:latin typeface="Cambria Math" panose="02040503050406030204" pitchFamily="18" charset="0"/>
                                            <a:ea typeface="+mn-ea"/>
                                            <a:cs typeface="+mn-cs"/>
                                          </a:rPr>
                                          <m:t>𝑥</m:t>
                                        </m:r>
                                      </m:sup>
                                    </m:sSup>
                                  </m:num>
                                  <m:den>
                                    <m:r>
                                      <a:rPr lang="en-US" altLang="zh-TW" sz="2200" b="1" i="1" kern="1200">
                                        <a:solidFill>
                                          <a:schemeClr val="tx1"/>
                                        </a:solidFill>
                                        <a:effectLst/>
                                        <a:latin typeface="Cambria Math" panose="02040503050406030204" pitchFamily="18" charset="0"/>
                                        <a:ea typeface="+mn-ea"/>
                                        <a:cs typeface="+mn-cs"/>
                                      </a:rPr>
                                      <m:t>1+</m:t>
                                    </m:r>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𝑒</m:t>
                                        </m:r>
                                      </m:e>
                                      <m:sup>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𝛽</m:t>
                                            </m:r>
                                          </m:e>
                                          <m:sup>
                                            <m:r>
                                              <a:rPr lang="en-US" altLang="zh-TW" sz="2200" b="1" i="1" kern="1200">
                                                <a:solidFill>
                                                  <a:schemeClr val="tx1"/>
                                                </a:solidFill>
                                                <a:effectLst/>
                                                <a:latin typeface="Cambria Math" panose="02040503050406030204" pitchFamily="18" charset="0"/>
                                                <a:ea typeface="+mn-ea"/>
                                                <a:cs typeface="+mn-cs"/>
                                              </a:rPr>
                                              <m:t>𝑇</m:t>
                                            </m:r>
                                          </m:sup>
                                        </m:sSup>
                                        <m:r>
                                          <a:rPr lang="en-US" altLang="zh-TW" sz="2200" b="1" i="1" kern="1200">
                                            <a:solidFill>
                                              <a:schemeClr val="tx1"/>
                                            </a:solidFill>
                                            <a:effectLst/>
                                            <a:latin typeface="Cambria Math" panose="02040503050406030204" pitchFamily="18" charset="0"/>
                                            <a:ea typeface="+mn-ea"/>
                                            <a:cs typeface="+mn-cs"/>
                                          </a:rPr>
                                          <m:t>𝑥</m:t>
                                        </m:r>
                                      </m:sup>
                                    </m:sSup>
                                  </m:den>
                                </m:f>
                              </m:oMath>
                            </m:oMathPara>
                          </a14:m>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chor="ct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3.3.6</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6" name="表格 5">
                <a:extLst>
                  <a:ext uri="{FF2B5EF4-FFF2-40B4-BE49-F238E27FC236}">
                    <a16:creationId xmlns:a16="http://schemas.microsoft.com/office/drawing/2014/main" id="{B29CE3FC-3C89-6343-8D21-F5F9864990D2}"/>
                  </a:ext>
                </a:extLst>
              </p:cNvPr>
              <p:cNvGraphicFramePr>
                <a:graphicFrameLocks noGrp="1"/>
              </p:cNvGraphicFramePr>
              <p:nvPr>
                <p:extLst>
                  <p:ext uri="{D42A27DB-BD31-4B8C-83A1-F6EECF244321}">
                    <p14:modId xmlns:p14="http://schemas.microsoft.com/office/powerpoint/2010/main" val="3362048697"/>
                  </p:ext>
                </p:extLst>
              </p:nvPr>
            </p:nvGraphicFramePr>
            <p:xfrm>
              <a:off x="738751" y="5101020"/>
              <a:ext cx="10900799" cy="124733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247331">
                    <a:tc>
                      <a:txBody>
                        <a:bodyPr/>
                        <a:lstStyle/>
                        <a:p>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chor="ctr">
                        <a:noFill/>
                      </a:tcPr>
                    </a:tc>
                    <a:tc>
                      <a:txBody>
                        <a:bodyPr/>
                        <a:lstStyle/>
                        <a:p>
                          <a:endParaRPr lang="zh-TW"/>
                        </a:p>
                      </a:txBody>
                      <a:tcPr anchor="ctr">
                        <a:blipFill>
                          <a:blip r:embed="rId6"/>
                          <a:stretch>
                            <a:fillRect l="-16233" t="-1010" r="-15620" b="-2020"/>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3.3.6</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277602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3.3 </a:t>
            </a:r>
            <a:r>
              <a:rPr lang="zh-TW" altLang="en-US" sz="3600" b="1" dirty="0">
                <a:solidFill>
                  <a:srgbClr val="002060"/>
                </a:solidFill>
                <a:latin typeface="BiauKaiTC" panose="03000500000000000000" pitchFamily="66" charset="-120"/>
                <a:ea typeface="BiauKaiTC" panose="03000500000000000000" pitchFamily="66" charset="-120"/>
              </a:rPr>
              <a:t>零膨脹伯努利模型</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797211"/>
              </a:xfrm>
              <a:prstGeom prst="rect">
                <a:avLst/>
              </a:prstGeom>
              <a:noFill/>
            </p:spPr>
            <p:txBody>
              <a:bodyPr wrap="square" rtlCol="0">
                <a:spAutoFit/>
              </a:bodyPr>
              <a:lstStyle/>
              <a:p>
                <a:pPr algn="just">
                  <a:lnSpc>
                    <a:spcPct val="200000"/>
                  </a:lnSpc>
                </a:pPr>
                <a:r>
                  <a:rPr lang="zh-TW" altLang="en-US" sz="2200" dirty="0">
                    <a:latin typeface="BiauKaiTC" panose="03000500000000000000" pitchFamily="66" charset="-120"/>
                    <a:ea typeface="BiauKaiTC" panose="03000500000000000000" pitchFamily="66" charset="-120"/>
                  </a:rPr>
                  <a:t>      透過上述，可</a:t>
                </a:r>
                <a:r>
                  <a:rPr lang="zh-TW" altLang="zh-TW" sz="2200" dirty="0">
                    <a:latin typeface="BiauKaiTC" panose="03000500000000000000" pitchFamily="66" charset="-120"/>
                    <a:ea typeface="BiauKaiTC" panose="03000500000000000000" pitchFamily="66" charset="-120"/>
                  </a:rPr>
                  <a:t>將 </a:t>
                </a:r>
                <a14:m>
                  <m:oMath xmlns:m="http://schemas.openxmlformats.org/officeDocument/2006/math">
                    <m:r>
                      <a:rPr lang="en-US" altLang="zh-TW" sz="2200">
                        <a:latin typeface="Cambria Math" panose="02040503050406030204" pitchFamily="18" charset="0"/>
                        <a:ea typeface="BiauKaiTC" panose="03000500000000000000" pitchFamily="66" charset="-120"/>
                      </a:rPr>
                      <m:t>𝑌</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的機率分</a:t>
                </a:r>
                <a:r>
                  <a:rPr lang="zh-TW" altLang="en-US" sz="2200" dirty="0">
                    <a:latin typeface="BiauKaiTC" panose="03000500000000000000" pitchFamily="66" charset="-120"/>
                    <a:ea typeface="BiauKaiTC" panose="03000500000000000000" pitchFamily="66" charset="-120"/>
                  </a:rPr>
                  <a:t>配</a:t>
                </a:r>
                <a:r>
                  <a:rPr lang="zh-TW" altLang="zh-TW" sz="2200" dirty="0">
                    <a:latin typeface="BiauKaiTC" panose="03000500000000000000" pitchFamily="66" charset="-120"/>
                    <a:ea typeface="BiauKaiTC" panose="03000500000000000000" pitchFamily="66" charset="-120"/>
                  </a:rPr>
                  <a:t>表示成 </a:t>
                </a:r>
                <a14:m>
                  <m:oMath xmlns:m="http://schemas.openxmlformats.org/officeDocument/2006/math">
                    <m:r>
                      <a:rPr lang="en-US" altLang="zh-TW" sz="2200">
                        <a:latin typeface="Cambria Math" panose="02040503050406030204" pitchFamily="18" charset="0"/>
                        <a:ea typeface="BiauKaiTC" panose="03000500000000000000" pitchFamily="66" charset="-120"/>
                      </a:rPr>
                      <m:t>𝑌</m:t>
                    </m:r>
                    <m:r>
                      <a:rPr lang="en-US" altLang="zh-TW" sz="2200">
                        <a:latin typeface="Cambria Math" panose="02040503050406030204" pitchFamily="18" charset="0"/>
                        <a:ea typeface="BiauKaiTC" panose="03000500000000000000" pitchFamily="66" charset="-120"/>
                      </a:rPr>
                      <m:t>~</m:t>
                    </m:r>
                    <m:r>
                      <a:rPr lang="en-US" altLang="zh-TW" sz="2200">
                        <a:latin typeface="Cambria Math" panose="02040503050406030204" pitchFamily="18" charset="0"/>
                        <a:ea typeface="BiauKaiTC" panose="03000500000000000000" pitchFamily="66" charset="-120"/>
                      </a:rPr>
                      <m:t>𝐵</m:t>
                    </m:r>
                    <m:r>
                      <a:rPr lang="en-US" altLang="zh-TW" sz="2200">
                        <a:latin typeface="Cambria Math" panose="02040503050406030204" pitchFamily="18" charset="0"/>
                        <a:ea typeface="BiauKaiTC" panose="03000500000000000000" pitchFamily="66" charset="-120"/>
                      </a:rPr>
                      <m:t>(1,</m:t>
                    </m:r>
                    <m:r>
                      <a:rPr lang="en-US" altLang="zh-TW" sz="2200">
                        <a:latin typeface="Cambria Math" panose="02040503050406030204" pitchFamily="18" charset="0"/>
                        <a:ea typeface="BiauKaiTC" panose="03000500000000000000" pitchFamily="66" charset="-120"/>
                      </a:rPr>
                      <m:t>𝜋</m:t>
                    </m:r>
                    <m:r>
                      <a:rPr lang="en-US" altLang="zh-TW" sz="2200">
                        <a:latin typeface="Cambria Math" panose="02040503050406030204" pitchFamily="18" charset="0"/>
                        <a:ea typeface="BiauKaiTC" panose="03000500000000000000" pitchFamily="66" charset="-120"/>
                      </a:rPr>
                      <m:t>)</m:t>
                    </m:r>
                  </m:oMath>
                </a14:m>
                <a:r>
                  <a:rPr lang="zh-TW" altLang="zh-TW" sz="2200" dirty="0">
                    <a:latin typeface="BiauKaiTC" panose="03000500000000000000" pitchFamily="66" charset="-120"/>
                    <a:ea typeface="BiauKaiTC" panose="03000500000000000000" pitchFamily="66" charset="-120"/>
                  </a:rPr>
                  <a:t>，其中 </a:t>
                </a:r>
                <a14:m>
                  <m:oMath xmlns:m="http://schemas.openxmlformats.org/officeDocument/2006/math">
                    <m:r>
                      <a:rPr lang="en-US" altLang="zh-TW" sz="2200">
                        <a:latin typeface="Cambria Math" panose="02040503050406030204" pitchFamily="18" charset="0"/>
                        <a:ea typeface="BiauKaiTC" panose="03000500000000000000" pitchFamily="66" charset="-120"/>
                      </a:rPr>
                      <m:t>𝜋</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由 （</a:t>
                </a:r>
                <a:r>
                  <a:rPr lang="en-US" altLang="zh-TW" sz="2200" dirty="0">
                    <a:latin typeface="BiauKaiTC" panose="03000500000000000000" pitchFamily="66" charset="-120"/>
                    <a:ea typeface="BiauKaiTC" panose="03000500000000000000" pitchFamily="66" charset="-120"/>
                  </a:rPr>
                  <a:t>3.3.5</a:t>
                </a:r>
                <a:r>
                  <a:rPr lang="zh-TW" altLang="zh-TW" sz="2200" dirty="0">
                    <a:latin typeface="BiauKaiTC" panose="03000500000000000000" pitchFamily="66" charset="-120"/>
                    <a:ea typeface="BiauKaiTC" panose="03000500000000000000" pitchFamily="66" charset="-120"/>
                  </a:rPr>
                  <a:t>） 式定義。</a:t>
                </a:r>
                <a:endParaRPr lang="en-US" altLang="zh-TW" sz="2200" dirty="0">
                  <a:latin typeface="BiauKaiTC" panose="03000500000000000000" pitchFamily="66" charset="-120"/>
                  <a:ea typeface="BiauKaiTC" panose="03000500000000000000" pitchFamily="66" charset="-120"/>
                </a:endParaRPr>
              </a:p>
              <a:p>
                <a:pPr algn="just">
                  <a:lnSpc>
                    <a:spcPct val="200000"/>
                  </a:lnSpc>
                </a:pPr>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令 </a:t>
                </a:r>
                <a14:m>
                  <m:oMath xmlns:m="http://schemas.openxmlformats.org/officeDocument/2006/math">
                    <m:r>
                      <m:rPr>
                        <m:sty m:val="p"/>
                      </m:rPr>
                      <a:rPr lang="en-US" altLang="zh-TW" sz="2200">
                        <a:latin typeface="Cambria Math" panose="02040503050406030204" pitchFamily="18" charset="0"/>
                        <a:ea typeface="BiauKaiTC" panose="03000500000000000000" pitchFamily="66" charset="-120"/>
                      </a:rPr>
                      <m:t>Θ</m:t>
                    </m:r>
                    <m:r>
                      <a:rPr lang="en-US" altLang="zh-TW" sz="2200">
                        <a:latin typeface="Cambria Math" panose="02040503050406030204" pitchFamily="18" charset="0"/>
                        <a:ea typeface="BiauKaiTC" panose="03000500000000000000" pitchFamily="66" charset="-120"/>
                      </a:rPr>
                      <m:t>=(</m:t>
                    </m:r>
                    <m:r>
                      <a:rPr lang="en-US" altLang="zh-TW" sz="2200">
                        <a:latin typeface="Cambria Math" panose="02040503050406030204" pitchFamily="18" charset="0"/>
                        <a:ea typeface="BiauKaiTC" panose="03000500000000000000" pitchFamily="66" charset="-120"/>
                      </a:rPr>
                      <m:t>𝛽</m:t>
                    </m:r>
                    <m:r>
                      <a:rPr lang="en-US" altLang="zh-TW" sz="2200">
                        <a:latin typeface="Cambria Math" panose="02040503050406030204" pitchFamily="18" charset="0"/>
                        <a:ea typeface="BiauKaiTC" panose="03000500000000000000" pitchFamily="66" charset="-120"/>
                      </a:rPr>
                      <m:t>,</m:t>
                    </m:r>
                    <m:r>
                      <a:rPr lang="en-US" altLang="zh-TW" sz="2200" b="0" i="1" smtClean="0">
                        <a:latin typeface="Cambria Math" panose="02040503050406030204" pitchFamily="18" charset="0"/>
                        <a:ea typeface="BiauKaiTC" panose="03000500000000000000" pitchFamily="66" charset="-120"/>
                      </a:rPr>
                      <m:t>𝛿</m:t>
                    </m:r>
                    <m:r>
                      <a:rPr lang="en-US" altLang="zh-TW" sz="2200">
                        <a:latin typeface="Cambria Math" panose="02040503050406030204" pitchFamily="18" charset="0"/>
                        <a:ea typeface="BiauKaiTC" panose="03000500000000000000" pitchFamily="66" charset="-120"/>
                      </a:rPr>
                      <m:t>)</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，給定反應變數 </a:t>
                </a:r>
                <a14:m>
                  <m:oMath xmlns:m="http://schemas.openxmlformats.org/officeDocument/2006/math">
                    <m:r>
                      <a:rPr lang="en-US" altLang="zh-TW" sz="2200">
                        <a:latin typeface="Cambria Math" panose="02040503050406030204" pitchFamily="18" charset="0"/>
                        <a:ea typeface="BiauKaiTC" panose="03000500000000000000" pitchFamily="66" charset="-120"/>
                      </a:rPr>
                      <m:t>𝑌</m:t>
                    </m:r>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𝑦</m:t>
                        </m:r>
                      </m:e>
                      <m:sub>
                        <m:r>
                          <a:rPr lang="en-US" altLang="zh-TW" sz="2200">
                            <a:latin typeface="Cambria Math" panose="02040503050406030204" pitchFamily="18" charset="0"/>
                            <a:ea typeface="BiauKaiTC" panose="03000500000000000000" pitchFamily="66" charset="-120"/>
                          </a:rPr>
                          <m:t>1</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𝑦</m:t>
                        </m:r>
                      </m:e>
                      <m:sub>
                        <m:r>
                          <a:rPr lang="en-US" altLang="zh-TW" sz="2200">
                            <a:latin typeface="Cambria Math" panose="02040503050406030204" pitchFamily="18" charset="0"/>
                            <a:ea typeface="BiauKaiTC" panose="03000500000000000000" pitchFamily="66" charset="-120"/>
                          </a:rPr>
                          <m:t>2</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𝑦</m:t>
                        </m:r>
                      </m:e>
                      <m:sub>
                        <m:r>
                          <a:rPr lang="en-US" altLang="zh-TW" sz="2200">
                            <a:latin typeface="Cambria Math" panose="02040503050406030204" pitchFamily="18" charset="0"/>
                            <a:ea typeface="BiauKaiTC" panose="03000500000000000000" pitchFamily="66" charset="-120"/>
                          </a:rPr>
                          <m:t>𝑛</m:t>
                        </m:r>
                      </m:sub>
                    </m:sSub>
                    <m:r>
                      <a:rPr lang="en-US" altLang="zh-TW" sz="2200">
                        <a:latin typeface="Cambria Math" panose="02040503050406030204" pitchFamily="18" charset="0"/>
                        <a:ea typeface="BiauKaiTC" panose="03000500000000000000" pitchFamily="66" charset="-120"/>
                      </a:rPr>
                      <m:t>)</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為獨立樣本，及解釋變數 </a:t>
                </a:r>
                <a14:m>
                  <m:oMath xmlns:m="http://schemas.openxmlformats.org/officeDocument/2006/math">
                    <m:r>
                      <a:rPr lang="en-US" altLang="zh-TW" sz="2200">
                        <a:latin typeface="Cambria Math" panose="02040503050406030204" pitchFamily="18" charset="0"/>
                        <a:ea typeface="BiauKaiTC" panose="03000500000000000000" pitchFamily="66" charset="-120"/>
                      </a:rPr>
                      <m:t>𝐷</m:t>
                    </m:r>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1</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2</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𝑛</m:t>
                        </m:r>
                      </m:sub>
                    </m:sSub>
                    <m:r>
                      <a:rPr lang="en-US" altLang="zh-TW" sz="2200">
                        <a:latin typeface="Cambria Math" panose="02040503050406030204" pitchFamily="18" charset="0"/>
                        <a:ea typeface="BiauKaiTC" panose="03000500000000000000" pitchFamily="66" charset="-120"/>
                      </a:rPr>
                      <m:t>)</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，其中 </a:t>
                </a:r>
                <a14:m>
                  <m:oMath xmlns:m="http://schemas.openxmlformats.org/officeDocument/2006/math">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𝑖</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𝑖</m:t>
                        </m:r>
                        <m:r>
                          <a:rPr lang="en-US" altLang="zh-TW" sz="2200">
                            <a:latin typeface="Cambria Math" panose="02040503050406030204" pitchFamily="18" charset="0"/>
                            <a:ea typeface="BiauKaiTC" panose="03000500000000000000" pitchFamily="66" charset="-120"/>
                          </a:rPr>
                          <m:t>1</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𝑖</m:t>
                        </m:r>
                        <m:r>
                          <a:rPr lang="en-US" altLang="zh-TW" sz="2200">
                            <a:latin typeface="Cambria Math" panose="02040503050406030204" pitchFamily="18" charset="0"/>
                            <a:ea typeface="BiauKaiTC" panose="03000500000000000000" pitchFamily="66" charset="-120"/>
                          </a:rPr>
                          <m:t>2</m:t>
                        </m:r>
                      </m:sub>
                    </m:sSub>
                    <m:r>
                      <a:rPr lang="en-US" altLang="zh-TW" sz="2200">
                        <a:latin typeface="Cambria Math" panose="02040503050406030204" pitchFamily="18" charset="0"/>
                        <a:ea typeface="BiauKaiTC" panose="03000500000000000000" pitchFamily="66" charset="-120"/>
                      </a:rPr>
                      <m:t>,…,</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𝑥</m:t>
                        </m:r>
                      </m:e>
                      <m:sub>
                        <m:r>
                          <a:rPr lang="en-US" altLang="zh-TW" sz="2200">
                            <a:latin typeface="Cambria Math" panose="02040503050406030204" pitchFamily="18" charset="0"/>
                            <a:ea typeface="BiauKaiTC" panose="03000500000000000000" pitchFamily="66" charset="-120"/>
                          </a:rPr>
                          <m:t>𝑖𝑝</m:t>
                        </m:r>
                      </m:sub>
                    </m:sSub>
                    <m:r>
                      <a:rPr lang="en-US" altLang="zh-TW" sz="2200">
                        <a:latin typeface="Cambria Math" panose="02040503050406030204" pitchFamily="18" charset="0"/>
                        <a:ea typeface="BiauKaiTC" panose="03000500000000000000" pitchFamily="66" charset="-120"/>
                      </a:rPr>
                      <m:t>)</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對於 </a:t>
                </a:r>
                <a14:m>
                  <m:oMath xmlns:m="http://schemas.openxmlformats.org/officeDocument/2006/math">
                    <m:r>
                      <a:rPr lang="en-US" altLang="zh-TW" sz="2200">
                        <a:latin typeface="Cambria Math" panose="02040503050406030204" pitchFamily="18" charset="0"/>
                        <a:ea typeface="BiauKaiTC" panose="03000500000000000000" pitchFamily="66" charset="-120"/>
                      </a:rPr>
                      <m:t>𝑖</m:t>
                    </m:r>
                    <m:r>
                      <a:rPr lang="en-US" altLang="zh-TW" sz="2200">
                        <a:latin typeface="Cambria Math" panose="02040503050406030204" pitchFamily="18" charset="0"/>
                        <a:ea typeface="BiauKaiTC" panose="03000500000000000000" pitchFamily="66" charset="-120"/>
                      </a:rPr>
                      <m:t>=1,2,…,</m:t>
                    </m:r>
                    <m:r>
                      <a:rPr lang="en-US" altLang="zh-TW" sz="2200">
                        <a:latin typeface="Cambria Math" panose="02040503050406030204" pitchFamily="18" charset="0"/>
                        <a:ea typeface="BiauKaiTC" panose="03000500000000000000" pitchFamily="66" charset="-120"/>
                      </a:rPr>
                      <m:t>𝑛</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。概似函數可以表示為：</a:t>
                </a: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r>
                  <a:rPr lang="zh-TW" altLang="zh-TW" sz="2200" dirty="0">
                    <a:latin typeface="BiauKaiTC" panose="03000500000000000000" pitchFamily="66" charset="-120"/>
                    <a:ea typeface="BiauKaiTC" panose="03000500000000000000" pitchFamily="66" charset="-120"/>
                  </a:rPr>
                  <a:t>對數概似函數可以表示為：</a:t>
                </a:r>
              </a:p>
              <a:p>
                <a:pPr algn="just">
                  <a:lnSpc>
                    <a:spcPct val="200000"/>
                  </a:lnSpc>
                </a:pPr>
                <a:endParaRPr lang="zh-TW" altLang="zh-TW" sz="2200" dirty="0">
                  <a:latin typeface="BiauKaiTC" panose="03000500000000000000" pitchFamily="66" charset="-120"/>
                  <a:ea typeface="BiauKaiTC" panose="03000500000000000000" pitchFamily="66" charset="-120"/>
                </a:endParaRPr>
              </a:p>
            </p:txBody>
          </p:sp>
        </mc:Choice>
        <mc:Fallback xmlns="">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4797211"/>
              </a:xfrm>
              <a:prstGeom prst="rect">
                <a:avLst/>
              </a:prstGeom>
              <a:blipFill>
                <a:blip r:embed="rId3"/>
                <a:stretch>
                  <a:fillRect l="-69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6A8199E4-7CCD-E942-AD7D-C86D9A598989}"/>
                  </a:ext>
                </a:extLst>
              </p:cNvPr>
              <p:cNvGraphicFramePr>
                <a:graphicFrameLocks noGrp="1"/>
              </p:cNvGraphicFramePr>
              <p:nvPr>
                <p:extLst>
                  <p:ext uri="{D42A27DB-BD31-4B8C-83A1-F6EECF244321}">
                    <p14:modId xmlns:p14="http://schemas.microsoft.com/office/powerpoint/2010/main" val="1483402571"/>
                  </p:ext>
                </p:extLst>
              </p:nvPr>
            </p:nvGraphicFramePr>
            <p:xfrm>
              <a:off x="742950" y="3175342"/>
              <a:ext cx="10900799" cy="1464310"/>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chor="ctr">
                        <a:noFill/>
                      </a:tcP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TW" sz="2200" b="1" i="1" kern="1200" smtClean="0">
                                    <a:solidFill>
                                      <a:schemeClr val="tx1"/>
                                    </a:solidFill>
                                    <a:effectLst/>
                                    <a:latin typeface="Cambria Math" panose="02040503050406030204" pitchFamily="18" charset="0"/>
                                    <a:ea typeface="+mn-ea"/>
                                    <a:cs typeface="+mn-cs"/>
                                  </a:rPr>
                                  <m:t>𝓁</m:t>
                                </m:r>
                                <m:d>
                                  <m:dPr>
                                    <m:ctrlPr>
                                      <a:rPr lang="zh-TW" altLang="zh-TW" sz="2200" b="1" i="1" kern="1200" smtClean="0">
                                        <a:solidFill>
                                          <a:schemeClr val="tx1"/>
                                        </a:solidFill>
                                        <a:effectLst/>
                                        <a:latin typeface="Cambria Math" panose="02040503050406030204" pitchFamily="18" charset="0"/>
                                        <a:ea typeface="+mn-ea"/>
                                        <a:cs typeface="+mn-cs"/>
                                      </a:rPr>
                                    </m:ctrlPr>
                                  </m:dPr>
                                  <m:e>
                                    <m:r>
                                      <m:rPr>
                                        <m:sty m:val="p"/>
                                      </m:rPr>
                                      <a:rPr lang="en-US" altLang="zh-TW" sz="2200" b="1" kern="1200">
                                        <a:solidFill>
                                          <a:schemeClr val="tx1"/>
                                        </a:solidFill>
                                        <a:effectLst/>
                                        <a:latin typeface="Cambria Math" panose="02040503050406030204" pitchFamily="18" charset="0"/>
                                        <a:ea typeface="+mn-ea"/>
                                        <a:cs typeface="+mn-cs"/>
                                      </a:rPr>
                                      <m:t>Θ</m:t>
                                    </m:r>
                                  </m:e>
                                  <m:e>
                                    <m:r>
                                      <a:rPr lang="en-US" altLang="zh-TW" sz="2200" b="1" i="1" kern="1200">
                                        <a:solidFill>
                                          <a:schemeClr val="tx1"/>
                                        </a:solidFill>
                                        <a:effectLst/>
                                        <a:latin typeface="Cambria Math" panose="02040503050406030204" pitchFamily="18" charset="0"/>
                                        <a:ea typeface="+mn-ea"/>
                                        <a:cs typeface="+mn-cs"/>
                                      </a:rPr>
                                      <m:t>𝐷</m:t>
                                    </m:r>
                                  </m:e>
                                </m:d>
                                <m:r>
                                  <a:rPr lang="en-US" altLang="zh-TW" sz="2200" b="1" i="1" kern="1200">
                                    <a:solidFill>
                                      <a:schemeClr val="tx1"/>
                                    </a:solidFill>
                                    <a:effectLst/>
                                    <a:latin typeface="Cambria Math" panose="02040503050406030204" pitchFamily="18" charset="0"/>
                                    <a:ea typeface="+mn-ea"/>
                                    <a:cs typeface="+mn-cs"/>
                                  </a:rPr>
                                  <m:t>=</m:t>
                                </m:r>
                                <m:nary>
                                  <m:naryPr>
                                    <m:chr m:val="∏"/>
                                    <m:limLoc m:val="undOvr"/>
                                    <m:ctrlPr>
                                      <a:rPr lang="zh-TW" altLang="zh-TW" sz="2200" b="1" i="1" kern="1200">
                                        <a:solidFill>
                                          <a:schemeClr val="tx1"/>
                                        </a:solidFill>
                                        <a:effectLst/>
                                        <a:latin typeface="Cambria Math" panose="02040503050406030204" pitchFamily="18" charset="0"/>
                                        <a:ea typeface="+mn-ea"/>
                                        <a:cs typeface="+mn-cs"/>
                                      </a:rPr>
                                    </m:ctrlPr>
                                  </m:naryPr>
                                  <m:sub>
                                    <m:r>
                                      <a:rPr lang="en-US" altLang="zh-TW" sz="2200" b="1" i="1" kern="1200">
                                        <a:solidFill>
                                          <a:schemeClr val="tx1"/>
                                        </a:solidFill>
                                        <a:effectLst/>
                                        <a:latin typeface="Cambria Math" panose="02040503050406030204" pitchFamily="18" charset="0"/>
                                        <a:ea typeface="+mn-ea"/>
                                        <a:cs typeface="+mn-cs"/>
                                      </a:rPr>
                                      <m:t>𝑖</m:t>
                                    </m:r>
                                    <m:r>
                                      <a:rPr lang="en-US" altLang="zh-TW" sz="2200" b="1" i="1" kern="1200">
                                        <a:solidFill>
                                          <a:schemeClr val="tx1"/>
                                        </a:solidFill>
                                        <a:effectLst/>
                                        <a:latin typeface="Cambria Math" panose="02040503050406030204" pitchFamily="18" charset="0"/>
                                        <a:ea typeface="+mn-ea"/>
                                        <a:cs typeface="+mn-cs"/>
                                      </a:rPr>
                                      <m:t>=1</m:t>
                                    </m:r>
                                  </m:sub>
                                  <m:sup>
                                    <m:r>
                                      <a:rPr lang="en-US" altLang="zh-TW" sz="2200" b="1" i="1" kern="1200">
                                        <a:solidFill>
                                          <a:schemeClr val="tx1"/>
                                        </a:solidFill>
                                        <a:effectLst/>
                                        <a:latin typeface="Cambria Math" panose="02040503050406030204" pitchFamily="18" charset="0"/>
                                        <a:ea typeface="+mn-ea"/>
                                        <a:cs typeface="+mn-cs"/>
                                      </a:rPr>
                                      <m:t>𝑛</m:t>
                                    </m:r>
                                  </m:sup>
                                  <m:e>
                                    <m:sSubSup>
                                      <m:sSubSupPr>
                                        <m:ctrlPr>
                                          <a:rPr lang="zh-TW" altLang="zh-TW" sz="2200" b="1" i="1" kern="1200">
                                            <a:solidFill>
                                              <a:schemeClr val="tx1"/>
                                            </a:solidFill>
                                            <a:effectLst/>
                                            <a:latin typeface="Cambria Math" panose="02040503050406030204" pitchFamily="18" charset="0"/>
                                            <a:ea typeface="+mn-ea"/>
                                            <a:cs typeface="+mn-cs"/>
                                          </a:rPr>
                                        </m:ctrlPr>
                                      </m:sSubSupPr>
                                      <m:e>
                                        <m:r>
                                          <a:rPr lang="en-US" altLang="zh-TW" sz="2200" b="1" i="1" kern="1200">
                                            <a:solidFill>
                                              <a:schemeClr val="tx1"/>
                                            </a:solidFill>
                                            <a:effectLst/>
                                            <a:latin typeface="Cambria Math" panose="02040503050406030204" pitchFamily="18" charset="0"/>
                                            <a:ea typeface="+mn-ea"/>
                                            <a:cs typeface="+mn-cs"/>
                                          </a:rPr>
                                          <m:t>𝜋</m:t>
                                        </m:r>
                                      </m:e>
                                      <m:sub>
                                        <m:r>
                                          <a:rPr lang="en-US" altLang="zh-TW" sz="2200" b="1" i="1" kern="1200">
                                            <a:solidFill>
                                              <a:schemeClr val="tx1"/>
                                            </a:solidFill>
                                            <a:effectLst/>
                                            <a:latin typeface="Cambria Math" panose="02040503050406030204" pitchFamily="18" charset="0"/>
                                            <a:ea typeface="+mn-ea"/>
                                            <a:cs typeface="+mn-cs"/>
                                          </a:rPr>
                                          <m:t>𝑖</m:t>
                                        </m:r>
                                      </m:sub>
                                      <m:sup>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𝑦</m:t>
                                            </m:r>
                                          </m:e>
                                          <m:sub>
                                            <m:r>
                                              <a:rPr lang="en-US" altLang="zh-TW" sz="2200" b="1" i="1" kern="1200">
                                                <a:solidFill>
                                                  <a:schemeClr val="tx1"/>
                                                </a:solidFill>
                                                <a:effectLst/>
                                                <a:latin typeface="Cambria Math" panose="02040503050406030204" pitchFamily="18" charset="0"/>
                                                <a:ea typeface="+mn-ea"/>
                                                <a:cs typeface="+mn-cs"/>
                                              </a:rPr>
                                              <m:t>𝑖</m:t>
                                            </m:r>
                                          </m:sub>
                                        </m:sSub>
                                      </m:sup>
                                    </m:sSubSup>
                                  </m:e>
                                </m:nary>
                                <m:sSup>
                                  <m:sSupPr>
                                    <m:ctrlPr>
                                      <a:rPr lang="zh-TW" altLang="zh-TW" sz="2200" b="1" i="1" kern="1200">
                                        <a:solidFill>
                                          <a:schemeClr val="tx1"/>
                                        </a:solidFill>
                                        <a:effectLst/>
                                        <a:latin typeface="Cambria Math" panose="02040503050406030204" pitchFamily="18" charset="0"/>
                                        <a:ea typeface="+mn-ea"/>
                                        <a:cs typeface="+mn-cs"/>
                                      </a:rPr>
                                    </m:ctrlPr>
                                  </m:sSupPr>
                                  <m:e>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1−</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𝜋</m:t>
                                            </m:r>
                                          </m:e>
                                          <m:sub>
                                            <m:r>
                                              <a:rPr lang="en-US" altLang="zh-TW" sz="2200" b="1" i="1" kern="1200">
                                                <a:solidFill>
                                                  <a:schemeClr val="tx1"/>
                                                </a:solidFill>
                                                <a:effectLst/>
                                                <a:latin typeface="Cambria Math" panose="02040503050406030204" pitchFamily="18" charset="0"/>
                                                <a:ea typeface="+mn-ea"/>
                                                <a:cs typeface="+mn-cs"/>
                                              </a:rPr>
                                              <m:t>𝑖</m:t>
                                            </m:r>
                                          </m:sub>
                                        </m:sSub>
                                      </m:e>
                                    </m:d>
                                  </m:e>
                                  <m:sup>
                                    <m:r>
                                      <a:rPr lang="en-US" altLang="zh-TW" sz="2200" b="1" i="1" kern="1200">
                                        <a:solidFill>
                                          <a:schemeClr val="tx1"/>
                                        </a:solidFill>
                                        <a:effectLst/>
                                        <a:latin typeface="Cambria Math" panose="02040503050406030204" pitchFamily="18" charset="0"/>
                                        <a:ea typeface="+mn-ea"/>
                                        <a:cs typeface="+mn-cs"/>
                                      </a:rPr>
                                      <m:t>1−</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𝑦</m:t>
                                        </m:r>
                                      </m:e>
                                      <m:sub>
                                        <m:r>
                                          <a:rPr lang="en-US" altLang="zh-TW" sz="2200" b="1" i="1" kern="1200">
                                            <a:solidFill>
                                              <a:schemeClr val="tx1"/>
                                            </a:solidFill>
                                            <a:effectLst/>
                                            <a:latin typeface="Cambria Math" panose="02040503050406030204" pitchFamily="18" charset="0"/>
                                            <a:ea typeface="+mn-ea"/>
                                            <a:cs typeface="+mn-cs"/>
                                          </a:rPr>
                                          <m:t>𝑖</m:t>
                                        </m:r>
                                      </m:sub>
                                    </m:sSub>
                                  </m:sup>
                                </m:sSup>
                              </m:oMath>
                            </m:oMathPara>
                          </a14:m>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3.3.7</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5" name="表格 4">
                <a:extLst>
                  <a:ext uri="{FF2B5EF4-FFF2-40B4-BE49-F238E27FC236}">
                    <a16:creationId xmlns:a16="http://schemas.microsoft.com/office/drawing/2014/main" id="{6A8199E4-7CCD-E942-AD7D-C86D9A598989}"/>
                  </a:ext>
                </a:extLst>
              </p:cNvPr>
              <p:cNvGraphicFramePr>
                <a:graphicFrameLocks noGrp="1"/>
              </p:cNvGraphicFramePr>
              <p:nvPr>
                <p:extLst>
                  <p:ext uri="{D42A27DB-BD31-4B8C-83A1-F6EECF244321}">
                    <p14:modId xmlns:p14="http://schemas.microsoft.com/office/powerpoint/2010/main" val="1483402571"/>
                  </p:ext>
                </p:extLst>
              </p:nvPr>
            </p:nvGraphicFramePr>
            <p:xfrm>
              <a:off x="742950" y="3175342"/>
              <a:ext cx="10900799" cy="1464310"/>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1464310">
                    <a:tc>
                      <a:txBody>
                        <a:bodyPr/>
                        <a:lstStyle/>
                        <a:p>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chor="ctr">
                        <a:noFill/>
                      </a:tcPr>
                    </a:tc>
                    <a:tc>
                      <a:txBody>
                        <a:bodyPr/>
                        <a:lstStyle/>
                        <a:p>
                          <a:endParaRPr lang="zh-TW"/>
                        </a:p>
                      </a:txBody>
                      <a:tcPr>
                        <a:blipFill>
                          <a:blip r:embed="rId4"/>
                          <a:stretch>
                            <a:fillRect l="-16233" t="-42241" r="-15773" b="-111207"/>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3.3.7</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表格 7">
                <a:extLst>
                  <a:ext uri="{FF2B5EF4-FFF2-40B4-BE49-F238E27FC236}">
                    <a16:creationId xmlns:a16="http://schemas.microsoft.com/office/drawing/2014/main" id="{BFEF39E2-931E-3146-A6AC-D5EB111C57EA}"/>
                  </a:ext>
                </a:extLst>
              </p:cNvPr>
              <p:cNvGraphicFramePr>
                <a:graphicFrameLocks noGrp="1"/>
              </p:cNvGraphicFramePr>
              <p:nvPr>
                <p:extLst>
                  <p:ext uri="{D42A27DB-BD31-4B8C-83A1-F6EECF244321}">
                    <p14:modId xmlns:p14="http://schemas.microsoft.com/office/powerpoint/2010/main" val="1641617307"/>
                  </p:ext>
                </p:extLst>
              </p:nvPr>
            </p:nvGraphicFramePr>
            <p:xfrm>
              <a:off x="742950" y="4988641"/>
              <a:ext cx="10900799" cy="1464310"/>
            </p:xfrm>
            <a:graphic>
              <a:graphicData uri="http://schemas.openxmlformats.org/drawingml/2006/table">
                <a:tbl>
                  <a:tblPr firstRow="1" bandRow="1">
                    <a:tableStyleId>{5C22544A-7EE6-4342-B048-85BDC9FD1C3A}</a:tableStyleId>
                  </a:tblPr>
                  <a:tblGrid>
                    <a:gridCol w="9620098">
                      <a:extLst>
                        <a:ext uri="{9D8B030D-6E8A-4147-A177-3AD203B41FA5}">
                          <a16:colId xmlns:a16="http://schemas.microsoft.com/office/drawing/2014/main" val="2739600424"/>
                        </a:ext>
                      </a:extLst>
                    </a:gridCol>
                    <a:gridCol w="1280701">
                      <a:extLst>
                        <a:ext uri="{9D8B030D-6E8A-4147-A177-3AD203B41FA5}">
                          <a16:colId xmlns:a16="http://schemas.microsoft.com/office/drawing/2014/main" val="3202695608"/>
                        </a:ext>
                      </a:extLst>
                    </a:gridCol>
                  </a:tblGrid>
                  <a:tr h="1219622">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TW" sz="2200" b="1" i="1" kern="1200" smtClean="0">
                                    <a:solidFill>
                                      <a:schemeClr val="tx1"/>
                                    </a:solidFill>
                                    <a:effectLst/>
                                    <a:latin typeface="Cambria Math" panose="02040503050406030204" pitchFamily="18" charset="0"/>
                                    <a:ea typeface="+mn-ea"/>
                                    <a:cs typeface="+mn-cs"/>
                                  </a:rPr>
                                  <m:t>𝓁</m:t>
                                </m:r>
                                <m:d>
                                  <m:dPr>
                                    <m:ctrlPr>
                                      <a:rPr lang="zh-TW" altLang="zh-TW" sz="2200" b="1" i="1" kern="1200" smtClean="0">
                                        <a:solidFill>
                                          <a:schemeClr val="tx1"/>
                                        </a:solidFill>
                                        <a:effectLst/>
                                        <a:latin typeface="Cambria Math" panose="02040503050406030204" pitchFamily="18" charset="0"/>
                                        <a:ea typeface="+mn-ea"/>
                                        <a:cs typeface="+mn-cs"/>
                                      </a:rPr>
                                    </m:ctrlPr>
                                  </m:dPr>
                                  <m:e>
                                    <m:r>
                                      <m:rPr>
                                        <m:sty m:val="p"/>
                                      </m:rPr>
                                      <a:rPr lang="en-US" altLang="zh-TW" sz="2200" b="1" kern="1200">
                                        <a:solidFill>
                                          <a:schemeClr val="tx1"/>
                                        </a:solidFill>
                                        <a:effectLst/>
                                        <a:latin typeface="Cambria Math" panose="02040503050406030204" pitchFamily="18" charset="0"/>
                                        <a:ea typeface="+mn-ea"/>
                                        <a:cs typeface="+mn-cs"/>
                                      </a:rPr>
                                      <m:t>Θ</m:t>
                                    </m:r>
                                  </m:e>
                                  <m:e>
                                    <m:r>
                                      <a:rPr lang="en-US" altLang="zh-TW" sz="2200" b="1" i="1" kern="1200">
                                        <a:solidFill>
                                          <a:schemeClr val="tx1"/>
                                        </a:solidFill>
                                        <a:effectLst/>
                                        <a:latin typeface="Cambria Math" panose="02040503050406030204" pitchFamily="18" charset="0"/>
                                        <a:ea typeface="+mn-ea"/>
                                        <a:cs typeface="+mn-cs"/>
                                      </a:rPr>
                                      <m:t>𝐷</m:t>
                                    </m:r>
                                  </m:e>
                                </m:d>
                                <m:r>
                                  <m:rPr>
                                    <m:aln/>
                                  </m:rPr>
                                  <a:rPr lang="en-US" altLang="zh-TW" sz="2200" b="1" i="1" kern="1200">
                                    <a:solidFill>
                                      <a:schemeClr val="tx1"/>
                                    </a:solidFill>
                                    <a:effectLst/>
                                    <a:latin typeface="Cambria Math" panose="02040503050406030204" pitchFamily="18" charset="0"/>
                                    <a:ea typeface="+mn-ea"/>
                                    <a:cs typeface="+mn-cs"/>
                                  </a:rPr>
                                  <m:t>=</m:t>
                                </m:r>
                                <m:func>
                                  <m:funcPr>
                                    <m:ctrlPr>
                                      <a:rPr lang="zh-TW" altLang="zh-TW" sz="2200" b="1" i="1" kern="1200">
                                        <a:solidFill>
                                          <a:schemeClr val="tx1"/>
                                        </a:solidFill>
                                        <a:effectLst/>
                                        <a:latin typeface="Cambria Math" panose="02040503050406030204" pitchFamily="18" charset="0"/>
                                        <a:ea typeface="+mn-ea"/>
                                        <a:cs typeface="+mn-cs"/>
                                      </a:rPr>
                                    </m:ctrlPr>
                                  </m:funcPr>
                                  <m:fName>
                                    <m:r>
                                      <m:rPr>
                                        <m:sty m:val="p"/>
                                      </m:rPr>
                                      <a:rPr lang="en-US" altLang="zh-TW" sz="2200" b="1" kern="1200">
                                        <a:solidFill>
                                          <a:schemeClr val="tx1"/>
                                        </a:solidFill>
                                        <a:effectLst/>
                                        <a:latin typeface="Cambria Math" panose="02040503050406030204" pitchFamily="18" charset="0"/>
                                        <a:ea typeface="+mn-ea"/>
                                        <a:cs typeface="+mn-cs"/>
                                      </a:rPr>
                                      <m:t>log</m:t>
                                    </m:r>
                                  </m:fName>
                                  <m:e>
                                    <m:d>
                                      <m:dPr>
                                        <m:ctrlPr>
                                          <a:rPr lang="zh-TW" altLang="zh-TW" sz="2200" b="1" i="1" kern="1200">
                                            <a:solidFill>
                                              <a:schemeClr val="tx1"/>
                                            </a:solidFill>
                                            <a:effectLst/>
                                            <a:latin typeface="Cambria Math" panose="02040503050406030204" pitchFamily="18" charset="0"/>
                                            <a:ea typeface="+mn-ea"/>
                                            <a:cs typeface="+mn-cs"/>
                                          </a:rPr>
                                        </m:ctrlPr>
                                      </m:dPr>
                                      <m:e>
                                        <m:nary>
                                          <m:naryPr>
                                            <m:chr m:val="∏"/>
                                            <m:limLoc m:val="undOvr"/>
                                            <m:ctrlPr>
                                              <a:rPr lang="zh-TW" altLang="zh-TW" sz="2200" b="1" i="1" kern="1200">
                                                <a:solidFill>
                                                  <a:schemeClr val="tx1"/>
                                                </a:solidFill>
                                                <a:effectLst/>
                                                <a:latin typeface="Cambria Math" panose="02040503050406030204" pitchFamily="18" charset="0"/>
                                                <a:ea typeface="+mn-ea"/>
                                                <a:cs typeface="+mn-cs"/>
                                              </a:rPr>
                                            </m:ctrlPr>
                                          </m:naryPr>
                                          <m:sub>
                                            <m:r>
                                              <a:rPr lang="en-US" altLang="zh-TW" sz="2200" b="1" i="1" kern="1200">
                                                <a:solidFill>
                                                  <a:schemeClr val="tx1"/>
                                                </a:solidFill>
                                                <a:effectLst/>
                                                <a:latin typeface="Cambria Math" panose="02040503050406030204" pitchFamily="18" charset="0"/>
                                                <a:ea typeface="+mn-ea"/>
                                                <a:cs typeface="+mn-cs"/>
                                              </a:rPr>
                                              <m:t>𝑖</m:t>
                                            </m:r>
                                            <m:r>
                                              <a:rPr lang="en-US" altLang="zh-TW" sz="2200" b="1" i="1" kern="1200">
                                                <a:solidFill>
                                                  <a:schemeClr val="tx1"/>
                                                </a:solidFill>
                                                <a:effectLst/>
                                                <a:latin typeface="Cambria Math" panose="02040503050406030204" pitchFamily="18" charset="0"/>
                                                <a:ea typeface="+mn-ea"/>
                                                <a:cs typeface="+mn-cs"/>
                                              </a:rPr>
                                              <m:t>=1</m:t>
                                            </m:r>
                                          </m:sub>
                                          <m:sup>
                                            <m:r>
                                              <a:rPr lang="en-US" altLang="zh-TW" sz="2200" b="1" i="1" kern="1200">
                                                <a:solidFill>
                                                  <a:schemeClr val="tx1"/>
                                                </a:solidFill>
                                                <a:effectLst/>
                                                <a:latin typeface="Cambria Math" panose="02040503050406030204" pitchFamily="18" charset="0"/>
                                                <a:ea typeface="+mn-ea"/>
                                                <a:cs typeface="+mn-cs"/>
                                              </a:rPr>
                                              <m:t>𝑛</m:t>
                                            </m:r>
                                          </m:sup>
                                          <m:e>
                                            <m:sSubSup>
                                              <m:sSubSupPr>
                                                <m:ctrlPr>
                                                  <a:rPr lang="zh-TW" altLang="zh-TW" sz="2200" b="1" i="1" kern="1200">
                                                    <a:solidFill>
                                                      <a:schemeClr val="tx1"/>
                                                    </a:solidFill>
                                                    <a:effectLst/>
                                                    <a:latin typeface="Cambria Math" panose="02040503050406030204" pitchFamily="18" charset="0"/>
                                                    <a:ea typeface="+mn-ea"/>
                                                    <a:cs typeface="+mn-cs"/>
                                                  </a:rPr>
                                                </m:ctrlPr>
                                              </m:sSubSupPr>
                                              <m:e>
                                                <m:r>
                                                  <a:rPr lang="en-US" altLang="zh-TW" sz="2200" b="1" i="1" kern="1200">
                                                    <a:solidFill>
                                                      <a:schemeClr val="tx1"/>
                                                    </a:solidFill>
                                                    <a:effectLst/>
                                                    <a:latin typeface="Cambria Math" panose="02040503050406030204" pitchFamily="18" charset="0"/>
                                                    <a:ea typeface="+mn-ea"/>
                                                    <a:cs typeface="+mn-cs"/>
                                                  </a:rPr>
                                                  <m:t>𝜋</m:t>
                                                </m:r>
                                              </m:e>
                                              <m:sub>
                                                <m:r>
                                                  <a:rPr lang="en-US" altLang="zh-TW" sz="2200" b="1" i="1" kern="1200">
                                                    <a:solidFill>
                                                      <a:schemeClr val="tx1"/>
                                                    </a:solidFill>
                                                    <a:effectLst/>
                                                    <a:latin typeface="Cambria Math" panose="02040503050406030204" pitchFamily="18" charset="0"/>
                                                    <a:ea typeface="+mn-ea"/>
                                                    <a:cs typeface="+mn-cs"/>
                                                  </a:rPr>
                                                  <m:t>𝑖</m:t>
                                                </m:r>
                                              </m:sub>
                                              <m:sup>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𝑦</m:t>
                                                    </m:r>
                                                  </m:e>
                                                  <m:sub>
                                                    <m:r>
                                                      <a:rPr lang="en-US" altLang="zh-TW" sz="2200" b="1" i="1" kern="1200">
                                                        <a:solidFill>
                                                          <a:schemeClr val="tx1"/>
                                                        </a:solidFill>
                                                        <a:effectLst/>
                                                        <a:latin typeface="Cambria Math" panose="02040503050406030204" pitchFamily="18" charset="0"/>
                                                        <a:ea typeface="+mn-ea"/>
                                                        <a:cs typeface="+mn-cs"/>
                                                      </a:rPr>
                                                      <m:t>𝑖</m:t>
                                                    </m:r>
                                                  </m:sub>
                                                </m:sSub>
                                              </m:sup>
                                            </m:sSubSup>
                                          </m:e>
                                        </m:nary>
                                        <m:sSup>
                                          <m:sSupPr>
                                            <m:ctrlPr>
                                              <a:rPr lang="zh-TW" altLang="zh-TW" sz="2200" b="1" i="1" kern="1200">
                                                <a:solidFill>
                                                  <a:schemeClr val="tx1"/>
                                                </a:solidFill>
                                                <a:effectLst/>
                                                <a:latin typeface="Cambria Math" panose="02040503050406030204" pitchFamily="18" charset="0"/>
                                                <a:ea typeface="+mn-ea"/>
                                                <a:cs typeface="+mn-cs"/>
                                              </a:rPr>
                                            </m:ctrlPr>
                                          </m:sSupPr>
                                          <m:e>
                                            <m:d>
                                              <m:dPr>
                                                <m:ctrlPr>
                                                  <a:rPr lang="zh-TW" altLang="zh-TW"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1−</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𝜋</m:t>
                                                    </m:r>
                                                  </m:e>
                                                  <m:sub>
                                                    <m:r>
                                                      <a:rPr lang="en-US" altLang="zh-TW" sz="2200" b="1" i="1" kern="1200">
                                                        <a:solidFill>
                                                          <a:schemeClr val="tx1"/>
                                                        </a:solidFill>
                                                        <a:effectLst/>
                                                        <a:latin typeface="Cambria Math" panose="02040503050406030204" pitchFamily="18" charset="0"/>
                                                        <a:ea typeface="+mn-ea"/>
                                                        <a:cs typeface="+mn-cs"/>
                                                      </a:rPr>
                                                      <m:t>𝑖</m:t>
                                                    </m:r>
                                                  </m:sub>
                                                </m:sSub>
                                              </m:e>
                                            </m:d>
                                          </m:e>
                                          <m:sup>
                                            <m:r>
                                              <a:rPr lang="en-US" altLang="zh-TW" sz="2200" b="1" i="1" kern="1200">
                                                <a:solidFill>
                                                  <a:schemeClr val="tx1"/>
                                                </a:solidFill>
                                                <a:effectLst/>
                                                <a:latin typeface="Cambria Math" panose="02040503050406030204" pitchFamily="18" charset="0"/>
                                                <a:ea typeface="+mn-ea"/>
                                                <a:cs typeface="+mn-cs"/>
                                              </a:rPr>
                                              <m:t>1−</m:t>
                                            </m:r>
                                            <m:sSub>
                                              <m:sSubPr>
                                                <m:ctrlPr>
                                                  <a:rPr lang="zh-TW" altLang="zh-TW"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𝑦</m:t>
                                                </m:r>
                                              </m:e>
                                              <m:sub>
                                                <m:r>
                                                  <a:rPr lang="en-US" altLang="zh-TW" sz="2200" b="1" i="1" kern="1200">
                                                    <a:solidFill>
                                                      <a:schemeClr val="tx1"/>
                                                    </a:solidFill>
                                                    <a:effectLst/>
                                                    <a:latin typeface="Cambria Math" panose="02040503050406030204" pitchFamily="18" charset="0"/>
                                                    <a:ea typeface="+mn-ea"/>
                                                    <a:cs typeface="+mn-cs"/>
                                                  </a:rPr>
                                                  <m:t>𝑖</m:t>
                                                </m:r>
                                              </m:sub>
                                            </m:sSub>
                                          </m:sup>
                                        </m:sSup>
                                      </m:e>
                                    </m:d>
                                    <m:r>
                                      <m:rPr>
                                        <m:aln/>
                                      </m:rPr>
                                      <a:rPr lang="en-US" altLang="zh-TW" sz="2200" b="1" i="1" kern="1200" smtClean="0">
                                        <a:solidFill>
                                          <a:schemeClr val="tx1"/>
                                        </a:solidFill>
                                        <a:effectLst/>
                                        <a:latin typeface="Cambria Math" panose="02040503050406030204" pitchFamily="18" charset="0"/>
                                        <a:ea typeface="+mn-ea"/>
                                        <a:cs typeface="+mn-cs"/>
                                      </a:rPr>
                                      <m:t>=</m:t>
                                    </m:r>
                                    <m:nary>
                                      <m:naryPr>
                                        <m:chr m:val="∑"/>
                                        <m:ctrlPr>
                                          <a:rPr lang="zh-TW" altLang="en-US" sz="2200" b="1" i="1" kern="1200">
                                            <a:solidFill>
                                              <a:schemeClr val="tx1"/>
                                            </a:solidFill>
                                            <a:effectLst/>
                                            <a:latin typeface="Cambria Math" panose="02040503050406030204" pitchFamily="18" charset="0"/>
                                            <a:ea typeface="+mn-ea"/>
                                            <a:cs typeface="+mn-cs"/>
                                          </a:rPr>
                                        </m:ctrlPr>
                                      </m:naryPr>
                                      <m:sub>
                                        <m:r>
                                          <a:rPr lang="en-US" altLang="zh-TW" sz="2200" b="1" i="1" kern="1200">
                                            <a:solidFill>
                                              <a:schemeClr val="tx1"/>
                                            </a:solidFill>
                                            <a:effectLst/>
                                            <a:latin typeface="Cambria Math" panose="02040503050406030204" pitchFamily="18" charset="0"/>
                                            <a:ea typeface="+mn-ea"/>
                                            <a:cs typeface="+mn-cs"/>
                                          </a:rPr>
                                          <m:t>𝑖</m:t>
                                        </m:r>
                                        <m:r>
                                          <a:rPr lang="en-US" altLang="zh-TW" sz="2200" b="1" i="1" kern="1200">
                                            <a:solidFill>
                                              <a:schemeClr val="tx1"/>
                                            </a:solidFill>
                                            <a:effectLst/>
                                            <a:latin typeface="Cambria Math" panose="02040503050406030204" pitchFamily="18" charset="0"/>
                                            <a:ea typeface="+mn-ea"/>
                                            <a:cs typeface="+mn-cs"/>
                                          </a:rPr>
                                          <m:t>=1</m:t>
                                        </m:r>
                                      </m:sub>
                                      <m:sup>
                                        <m:r>
                                          <a:rPr lang="en-US" altLang="zh-TW" sz="2200" b="1" i="1" kern="1200">
                                            <a:solidFill>
                                              <a:schemeClr val="tx1"/>
                                            </a:solidFill>
                                            <a:effectLst/>
                                            <a:latin typeface="Cambria Math" panose="02040503050406030204" pitchFamily="18" charset="0"/>
                                            <a:ea typeface="+mn-ea"/>
                                            <a:cs typeface="+mn-cs"/>
                                          </a:rPr>
                                          <m:t>𝑛</m:t>
                                        </m:r>
                                      </m:sup>
                                      <m:e>
                                        <m:d>
                                          <m:dPr>
                                            <m:begChr m:val="["/>
                                            <m:endChr m:val="]"/>
                                            <m:ctrlPr>
                                              <a:rPr lang="zh-TW" altLang="en-US" sz="2200" b="1" i="1" kern="1200">
                                                <a:solidFill>
                                                  <a:schemeClr val="tx1"/>
                                                </a:solidFill>
                                                <a:effectLst/>
                                                <a:latin typeface="Cambria Math" panose="02040503050406030204" pitchFamily="18" charset="0"/>
                                                <a:ea typeface="+mn-ea"/>
                                                <a:cs typeface="+mn-cs"/>
                                              </a:rPr>
                                            </m:ctrlPr>
                                          </m:dPr>
                                          <m:e>
                                            <m:func>
                                              <m:funcPr>
                                                <m:ctrlPr>
                                                  <a:rPr lang="zh-TW" altLang="en-US" sz="2200" b="1" i="1" kern="1200">
                                                    <a:solidFill>
                                                      <a:schemeClr val="tx1"/>
                                                    </a:solidFill>
                                                    <a:effectLst/>
                                                    <a:latin typeface="Cambria Math" panose="02040503050406030204" pitchFamily="18" charset="0"/>
                                                    <a:ea typeface="+mn-ea"/>
                                                    <a:cs typeface="+mn-cs"/>
                                                  </a:rPr>
                                                </m:ctrlPr>
                                              </m:funcPr>
                                              <m:fName>
                                                <m:r>
                                                  <m:rPr>
                                                    <m:sty m:val="p"/>
                                                  </m:rPr>
                                                  <a:rPr lang="en-US" altLang="zh-TW" sz="2200" b="1" kern="1200">
                                                    <a:solidFill>
                                                      <a:schemeClr val="tx1"/>
                                                    </a:solidFill>
                                                    <a:effectLst/>
                                                    <a:latin typeface="Cambria Math" panose="02040503050406030204" pitchFamily="18" charset="0"/>
                                                    <a:ea typeface="+mn-ea"/>
                                                    <a:cs typeface="+mn-cs"/>
                                                  </a:rPr>
                                                  <m:t>log</m:t>
                                                </m:r>
                                              </m:fName>
                                              <m:e>
                                                <m:d>
                                                  <m:dPr>
                                                    <m:ctrlPr>
                                                      <a:rPr lang="zh-TW" altLang="en-US" sz="2200" b="1" i="1" kern="1200">
                                                        <a:solidFill>
                                                          <a:schemeClr val="tx1"/>
                                                        </a:solidFill>
                                                        <a:effectLst/>
                                                        <a:latin typeface="Cambria Math" panose="02040503050406030204" pitchFamily="18" charset="0"/>
                                                        <a:ea typeface="+mn-ea"/>
                                                        <a:cs typeface="+mn-cs"/>
                                                      </a:rPr>
                                                    </m:ctrlPr>
                                                  </m:dPr>
                                                  <m:e>
                                                    <m:r>
                                                      <a:rPr lang="en-US" altLang="zh-TW" sz="2200" b="1" i="1" kern="1200">
                                                        <a:solidFill>
                                                          <a:schemeClr val="tx1"/>
                                                        </a:solidFill>
                                                        <a:effectLst/>
                                                        <a:latin typeface="Cambria Math" panose="02040503050406030204" pitchFamily="18" charset="0"/>
                                                        <a:ea typeface="+mn-ea"/>
                                                        <a:cs typeface="+mn-cs"/>
                                                      </a:rPr>
                                                      <m:t>1−</m:t>
                                                    </m:r>
                                                    <m:sSub>
                                                      <m:sSubPr>
                                                        <m:ctrlPr>
                                                          <a:rPr lang="zh-TW" altLang="en-US"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𝜋</m:t>
                                                        </m:r>
                                                      </m:e>
                                                      <m:sub>
                                                        <m:r>
                                                          <a:rPr lang="en-US" altLang="zh-TW" sz="2200" b="1" i="1" kern="1200">
                                                            <a:solidFill>
                                                              <a:schemeClr val="tx1"/>
                                                            </a:solidFill>
                                                            <a:effectLst/>
                                                            <a:latin typeface="Cambria Math" panose="02040503050406030204" pitchFamily="18" charset="0"/>
                                                            <a:ea typeface="+mn-ea"/>
                                                            <a:cs typeface="+mn-cs"/>
                                                          </a:rPr>
                                                          <m:t>𝑖</m:t>
                                                        </m:r>
                                                      </m:sub>
                                                    </m:sSub>
                                                  </m:e>
                                                </m:d>
                                              </m:e>
                                            </m:func>
                                            <m:r>
                                              <a:rPr lang="en-US" altLang="zh-TW" sz="2200" b="1" i="1" kern="1200">
                                                <a:solidFill>
                                                  <a:schemeClr val="tx1"/>
                                                </a:solidFill>
                                                <a:effectLst/>
                                                <a:latin typeface="Cambria Math" panose="02040503050406030204" pitchFamily="18" charset="0"/>
                                                <a:ea typeface="+mn-ea"/>
                                                <a:cs typeface="+mn-cs"/>
                                              </a:rPr>
                                              <m:t>+</m:t>
                                            </m:r>
                                            <m:sSub>
                                              <m:sSubPr>
                                                <m:ctrlPr>
                                                  <a:rPr lang="zh-TW" altLang="en-US"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𝑦</m:t>
                                                </m:r>
                                              </m:e>
                                              <m:sub>
                                                <m:r>
                                                  <a:rPr lang="en-US" altLang="zh-TW" sz="2200" b="1" i="1" kern="1200">
                                                    <a:solidFill>
                                                      <a:schemeClr val="tx1"/>
                                                    </a:solidFill>
                                                    <a:effectLst/>
                                                    <a:latin typeface="Cambria Math" panose="02040503050406030204" pitchFamily="18" charset="0"/>
                                                    <a:ea typeface="+mn-ea"/>
                                                    <a:cs typeface="+mn-cs"/>
                                                  </a:rPr>
                                                  <m:t>𝑖</m:t>
                                                </m:r>
                                              </m:sub>
                                            </m:sSub>
                                            <m:func>
                                              <m:funcPr>
                                                <m:ctrlPr>
                                                  <a:rPr lang="zh-TW" altLang="en-US" sz="2200" b="1" i="1" kern="1200">
                                                    <a:solidFill>
                                                      <a:schemeClr val="tx1"/>
                                                    </a:solidFill>
                                                    <a:effectLst/>
                                                    <a:latin typeface="Cambria Math" panose="02040503050406030204" pitchFamily="18" charset="0"/>
                                                    <a:ea typeface="+mn-ea"/>
                                                    <a:cs typeface="+mn-cs"/>
                                                  </a:rPr>
                                                </m:ctrlPr>
                                              </m:funcPr>
                                              <m:fName>
                                                <m:r>
                                                  <m:rPr>
                                                    <m:sty m:val="p"/>
                                                  </m:rPr>
                                                  <a:rPr lang="en-US" altLang="zh-TW" sz="2200" b="1" kern="1200">
                                                    <a:solidFill>
                                                      <a:schemeClr val="tx1"/>
                                                    </a:solidFill>
                                                    <a:effectLst/>
                                                    <a:latin typeface="Cambria Math" panose="02040503050406030204" pitchFamily="18" charset="0"/>
                                                    <a:ea typeface="+mn-ea"/>
                                                    <a:cs typeface="+mn-cs"/>
                                                  </a:rPr>
                                                  <m:t>log</m:t>
                                                </m:r>
                                              </m:fName>
                                              <m:e>
                                                <m:d>
                                                  <m:dPr>
                                                    <m:ctrlPr>
                                                      <a:rPr lang="zh-TW" altLang="en-US" sz="2200" b="1" i="1" kern="1200">
                                                        <a:solidFill>
                                                          <a:schemeClr val="tx1"/>
                                                        </a:solidFill>
                                                        <a:effectLst/>
                                                        <a:latin typeface="Cambria Math" panose="02040503050406030204" pitchFamily="18" charset="0"/>
                                                        <a:ea typeface="+mn-ea"/>
                                                        <a:cs typeface="+mn-cs"/>
                                                      </a:rPr>
                                                    </m:ctrlPr>
                                                  </m:dPr>
                                                  <m:e>
                                                    <m:f>
                                                      <m:fPr>
                                                        <m:ctrlPr>
                                                          <a:rPr lang="zh-TW" altLang="en-US" sz="2200" b="1" i="1" kern="1200">
                                                            <a:solidFill>
                                                              <a:schemeClr val="tx1"/>
                                                            </a:solidFill>
                                                            <a:effectLst/>
                                                            <a:latin typeface="Cambria Math" panose="02040503050406030204" pitchFamily="18" charset="0"/>
                                                            <a:ea typeface="+mn-ea"/>
                                                            <a:cs typeface="+mn-cs"/>
                                                          </a:rPr>
                                                        </m:ctrlPr>
                                                      </m:fPr>
                                                      <m:num>
                                                        <m:sSub>
                                                          <m:sSubPr>
                                                            <m:ctrlPr>
                                                              <a:rPr lang="zh-TW" altLang="en-US"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𝜋</m:t>
                                                            </m:r>
                                                          </m:e>
                                                          <m:sub>
                                                            <m:r>
                                                              <a:rPr lang="en-US" altLang="zh-TW" sz="2200" b="1" i="1" kern="1200">
                                                                <a:solidFill>
                                                                  <a:schemeClr val="tx1"/>
                                                                </a:solidFill>
                                                                <a:effectLst/>
                                                                <a:latin typeface="Cambria Math" panose="02040503050406030204" pitchFamily="18" charset="0"/>
                                                                <a:ea typeface="+mn-ea"/>
                                                                <a:cs typeface="+mn-cs"/>
                                                              </a:rPr>
                                                              <m:t>𝑖</m:t>
                                                            </m:r>
                                                          </m:sub>
                                                        </m:sSub>
                                                      </m:num>
                                                      <m:den>
                                                        <m:r>
                                                          <a:rPr lang="en-US" altLang="zh-TW" sz="2200" b="1" i="1" kern="1200">
                                                            <a:solidFill>
                                                              <a:schemeClr val="tx1"/>
                                                            </a:solidFill>
                                                            <a:effectLst/>
                                                            <a:latin typeface="Cambria Math" panose="02040503050406030204" pitchFamily="18" charset="0"/>
                                                            <a:ea typeface="+mn-ea"/>
                                                            <a:cs typeface="+mn-cs"/>
                                                          </a:rPr>
                                                          <m:t>1−</m:t>
                                                        </m:r>
                                                        <m:sSub>
                                                          <m:sSubPr>
                                                            <m:ctrlPr>
                                                              <a:rPr lang="zh-TW" altLang="en-US" sz="2200" b="1" i="1" kern="1200">
                                                                <a:solidFill>
                                                                  <a:schemeClr val="tx1"/>
                                                                </a:solidFill>
                                                                <a:effectLst/>
                                                                <a:latin typeface="Cambria Math" panose="02040503050406030204" pitchFamily="18" charset="0"/>
                                                                <a:ea typeface="+mn-ea"/>
                                                                <a:cs typeface="+mn-cs"/>
                                                              </a:rPr>
                                                            </m:ctrlPr>
                                                          </m:sSubPr>
                                                          <m:e>
                                                            <m:r>
                                                              <a:rPr lang="en-US" altLang="zh-TW" sz="2200" b="1" i="1" kern="1200">
                                                                <a:solidFill>
                                                                  <a:schemeClr val="tx1"/>
                                                                </a:solidFill>
                                                                <a:effectLst/>
                                                                <a:latin typeface="Cambria Math" panose="02040503050406030204" pitchFamily="18" charset="0"/>
                                                                <a:ea typeface="+mn-ea"/>
                                                                <a:cs typeface="+mn-cs"/>
                                                              </a:rPr>
                                                              <m:t>𝜋</m:t>
                                                            </m:r>
                                                          </m:e>
                                                          <m:sub>
                                                            <m:r>
                                                              <a:rPr lang="en-US" altLang="zh-TW" sz="2200" b="1" i="1" kern="1200">
                                                                <a:solidFill>
                                                                  <a:schemeClr val="tx1"/>
                                                                </a:solidFill>
                                                                <a:effectLst/>
                                                                <a:latin typeface="Cambria Math" panose="02040503050406030204" pitchFamily="18" charset="0"/>
                                                                <a:ea typeface="+mn-ea"/>
                                                                <a:cs typeface="+mn-cs"/>
                                                              </a:rPr>
                                                              <m:t>𝑖</m:t>
                                                            </m:r>
                                                          </m:sub>
                                                        </m:sSub>
                                                      </m:den>
                                                    </m:f>
                                                  </m:e>
                                                </m:d>
                                              </m:e>
                                            </m:func>
                                          </m:e>
                                        </m:d>
                                      </m:e>
                                    </m:nary>
                                  </m:e>
                                </m:func>
                              </m:oMath>
                            </m:oMathPara>
                          </a14:m>
                          <a:endParaRPr lang="zh-TW" altLang="en-US" sz="2200" kern="1200" dirty="0">
                            <a:solidFill>
                              <a:schemeClr val="tx1"/>
                            </a:solidFill>
                            <a:latin typeface="BiauKaiTC" panose="03000500000000000000" pitchFamily="66" charset="-120"/>
                            <a:ea typeface="BiauKaiTC" panose="03000500000000000000" pitchFamily="66" charset="-120"/>
                            <a:cs typeface="+mn-cs"/>
                          </a:endParaRPr>
                        </a:p>
                      </a:txBody>
                      <a:tcP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3.3.8</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8" name="表格 7">
                <a:extLst>
                  <a:ext uri="{FF2B5EF4-FFF2-40B4-BE49-F238E27FC236}">
                    <a16:creationId xmlns:a16="http://schemas.microsoft.com/office/drawing/2014/main" id="{BFEF39E2-931E-3146-A6AC-D5EB111C57EA}"/>
                  </a:ext>
                </a:extLst>
              </p:cNvPr>
              <p:cNvGraphicFramePr>
                <a:graphicFrameLocks noGrp="1"/>
              </p:cNvGraphicFramePr>
              <p:nvPr>
                <p:extLst>
                  <p:ext uri="{D42A27DB-BD31-4B8C-83A1-F6EECF244321}">
                    <p14:modId xmlns:p14="http://schemas.microsoft.com/office/powerpoint/2010/main" val="1641617307"/>
                  </p:ext>
                </p:extLst>
              </p:nvPr>
            </p:nvGraphicFramePr>
            <p:xfrm>
              <a:off x="742950" y="4988641"/>
              <a:ext cx="10900799" cy="1456881"/>
            </p:xfrm>
            <a:graphic>
              <a:graphicData uri="http://schemas.openxmlformats.org/drawingml/2006/table">
                <a:tbl>
                  <a:tblPr firstRow="1" bandRow="1">
                    <a:tableStyleId>{5C22544A-7EE6-4342-B048-85BDC9FD1C3A}</a:tableStyleId>
                  </a:tblPr>
                  <a:tblGrid>
                    <a:gridCol w="9620098">
                      <a:extLst>
                        <a:ext uri="{9D8B030D-6E8A-4147-A177-3AD203B41FA5}">
                          <a16:colId xmlns:a16="http://schemas.microsoft.com/office/drawing/2014/main" val="2739600424"/>
                        </a:ext>
                      </a:extLst>
                    </a:gridCol>
                    <a:gridCol w="1280701">
                      <a:extLst>
                        <a:ext uri="{9D8B030D-6E8A-4147-A177-3AD203B41FA5}">
                          <a16:colId xmlns:a16="http://schemas.microsoft.com/office/drawing/2014/main" val="3202695608"/>
                        </a:ext>
                      </a:extLst>
                    </a:gridCol>
                  </a:tblGrid>
                  <a:tr h="1456881">
                    <a:tc>
                      <a:txBody>
                        <a:bodyPr/>
                        <a:lstStyle/>
                        <a:p>
                          <a:endParaRPr lang="zh-TW"/>
                        </a:p>
                      </a:txBody>
                      <a:tcPr>
                        <a:blipFill>
                          <a:blip r:embed="rId5"/>
                          <a:stretch>
                            <a:fillRect l="-132" t="-42241" r="-13588" b="-111207"/>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3.3.8</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3051462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3.3 </a:t>
            </a:r>
            <a:r>
              <a:rPr lang="zh-TW" altLang="en-US" sz="3600" b="1" dirty="0">
                <a:solidFill>
                  <a:srgbClr val="002060"/>
                </a:solidFill>
                <a:latin typeface="BiauKaiTC" panose="03000500000000000000" pitchFamily="66" charset="-120"/>
                <a:ea typeface="BiauKaiTC" panose="03000500000000000000" pitchFamily="66" charset="-120"/>
              </a:rPr>
              <a:t>零膨脹伯努利模型</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5422125"/>
              </a:xfrm>
              <a:prstGeom prst="rect">
                <a:avLst/>
              </a:prstGeom>
              <a:noFill/>
            </p:spPr>
            <p:txBody>
              <a:bodyPr wrap="square" rtlCol="0">
                <a:spAutoFit/>
              </a:bodyPr>
              <a:lstStyle/>
              <a:p>
                <a:pPr algn="just">
                  <a:lnSpc>
                    <a:spcPct val="200000"/>
                  </a:lnSpc>
                </a:pPr>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將 </a:t>
                </a:r>
                <a14:m>
                  <m:oMath xmlns:m="http://schemas.openxmlformats.org/officeDocument/2006/math">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𝜋</m:t>
                        </m:r>
                      </m:e>
                      <m:sub>
                        <m:r>
                          <a:rPr lang="en-US" altLang="zh-TW" sz="2200">
                            <a:latin typeface="Cambria Math" panose="02040503050406030204" pitchFamily="18" charset="0"/>
                            <a:ea typeface="BiauKaiTC" panose="03000500000000000000" pitchFamily="66" charset="-120"/>
                          </a:rPr>
                          <m:t>𝑖</m:t>
                        </m:r>
                      </m:sub>
                    </m:sSub>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及 </a:t>
                </a:r>
                <a14:m>
                  <m:oMath xmlns:m="http://schemas.openxmlformats.org/officeDocument/2006/math">
                    <m:r>
                      <a:rPr lang="en-US" altLang="zh-TW" sz="2200">
                        <a:latin typeface="Cambria Math" panose="02040503050406030204" pitchFamily="18" charset="0"/>
                        <a:ea typeface="BiauKaiTC" panose="03000500000000000000" pitchFamily="66" charset="-120"/>
                      </a:rPr>
                      <m:t>1−</m:t>
                    </m:r>
                    <m:sSub>
                      <m:sSubPr>
                        <m:ctrlPr>
                          <a:rPr lang="zh-TW" altLang="zh-TW" sz="2200" i="1">
                            <a:latin typeface="Cambria Math" panose="02040503050406030204" pitchFamily="18" charset="0"/>
                            <a:ea typeface="BiauKaiTC" panose="03000500000000000000" pitchFamily="66" charset="-120"/>
                          </a:rPr>
                        </m:ctrlPr>
                      </m:sSubPr>
                      <m:e>
                        <m:r>
                          <a:rPr lang="en-US" altLang="zh-TW" sz="2200">
                            <a:latin typeface="Cambria Math" panose="02040503050406030204" pitchFamily="18" charset="0"/>
                            <a:ea typeface="BiauKaiTC" panose="03000500000000000000" pitchFamily="66" charset="-120"/>
                          </a:rPr>
                          <m:t>𝜋</m:t>
                        </m:r>
                      </m:e>
                      <m:sub>
                        <m:r>
                          <a:rPr lang="en-US" altLang="zh-TW" sz="2200">
                            <a:latin typeface="Cambria Math" panose="02040503050406030204" pitchFamily="18" charset="0"/>
                            <a:ea typeface="BiauKaiTC" panose="03000500000000000000" pitchFamily="66" charset="-120"/>
                          </a:rPr>
                          <m:t>𝑖</m:t>
                        </m:r>
                      </m:sub>
                    </m:sSub>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代入後，進一步化簡可得：</a:t>
                </a: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lang="zh-TW" altLang="zh-TW" sz="2200" dirty="0">
                  <a:latin typeface="BiauKaiTC" panose="03000500000000000000" pitchFamily="66" charset="-120"/>
                  <a:ea typeface="BiauKaiTC" panose="03000500000000000000" pitchFamily="66" charset="-120"/>
                </a:endParaRPr>
              </a:p>
            </p:txBody>
          </p:sp>
        </mc:Choice>
        <mc:Fallback xmlns="">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542212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6A8199E4-7CCD-E942-AD7D-C86D9A598989}"/>
                  </a:ext>
                </a:extLst>
              </p:cNvPr>
              <p:cNvGraphicFramePr>
                <a:graphicFrameLocks noGrp="1"/>
              </p:cNvGraphicFramePr>
              <p:nvPr>
                <p:extLst>
                  <p:ext uri="{D42A27DB-BD31-4B8C-83A1-F6EECF244321}">
                    <p14:modId xmlns:p14="http://schemas.microsoft.com/office/powerpoint/2010/main" val="3755223435"/>
                  </p:ext>
                </p:extLst>
              </p:nvPr>
            </p:nvGraphicFramePr>
            <p:xfrm>
              <a:off x="742950" y="1932751"/>
              <a:ext cx="10900799" cy="4023170"/>
            </p:xfrm>
            <a:graphic>
              <a:graphicData uri="http://schemas.openxmlformats.org/drawingml/2006/table">
                <a:tbl>
                  <a:tblPr firstRow="1" bandRow="1">
                    <a:tableStyleId>{5C22544A-7EE6-4342-B048-85BDC9FD1C3A}</a:tableStyleId>
                  </a:tblPr>
                  <a:tblGrid>
                    <a:gridCol w="9620098">
                      <a:extLst>
                        <a:ext uri="{9D8B030D-6E8A-4147-A177-3AD203B41FA5}">
                          <a16:colId xmlns:a16="http://schemas.microsoft.com/office/drawing/2014/main" val="2739600424"/>
                        </a:ext>
                      </a:extLst>
                    </a:gridCol>
                    <a:gridCol w="1280701">
                      <a:extLst>
                        <a:ext uri="{9D8B030D-6E8A-4147-A177-3AD203B41FA5}">
                          <a16:colId xmlns:a16="http://schemas.microsoft.com/office/drawing/2014/main" val="3202695608"/>
                        </a:ext>
                      </a:extLst>
                    </a:gridCol>
                  </a:tblGrid>
                  <a:tr h="935791">
                    <a:tc>
                      <a:txBody>
                        <a:bodyPr/>
                        <a:lstStyle/>
                        <a:p>
                          <a:pPr>
                            <a:lnSpc>
                              <a:spcPct val="150000"/>
                            </a:lnSpc>
                            <a:spcAft>
                              <a:spcPts val="0"/>
                            </a:spcAft>
                          </a:pPr>
                          <a14:m>
                            <m:oMathPara xmlns:m="http://schemas.openxmlformats.org/officeDocument/2006/math">
                              <m:oMathParaPr>
                                <m:jc m:val="centerGroup"/>
                              </m:oMathParaPr>
                              <m:oMath xmlns:m="http://schemas.openxmlformats.org/officeDocument/2006/math">
                                <m:r>
                                  <a:rPr lang="en-US" sz="2100" i="1" kern="100" smtClean="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𝓁</m:t>
                                </m:r>
                                <m:d>
                                  <m:d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sz="2100"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Θ</m:t>
                                    </m:r>
                                  </m:e>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𝐷</m:t>
                                    </m:r>
                                  </m:e>
                                </m:d>
                                <m:r>
                                  <m:rPr>
                                    <m:aln/>
                                  </m:rP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m:t>
                                </m:r>
                                <m:nary>
                                  <m:naryPr>
                                    <m:chr m:val="∑"/>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𝑖</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sub>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𝑛</m:t>
                                    </m:r>
                                  </m:sup>
                                  <m:e>
                                    <m:d>
                                      <m:dPr>
                                        <m:begChr m:val="["/>
                                        <m:endChr m:val="]"/>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func>
                                          <m:func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100"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log</m:t>
                                            </m:r>
                                          </m:fName>
                                          <m:e>
                                            <m:d>
                                              <m:d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𝛿</m:t>
                                                    </m:r>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𝑒</m:t>
                                                        </m:r>
                                                      </m:e>
                                                      <m:sup>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𝛽</m:t>
                                                            </m:r>
                                                          </m:e>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𝑇</m:t>
                                                            </m:r>
                                                          </m:sup>
                                                        </m:s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𝑥</m:t>
                                                        </m:r>
                                                      </m:sup>
                                                    </m:sSup>
                                                  </m:num>
                                                  <m:den>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𝑒</m:t>
                                                        </m:r>
                                                      </m:e>
                                                      <m:sup>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𝛽</m:t>
                                                            </m:r>
                                                          </m:e>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𝑇</m:t>
                                                            </m:r>
                                                          </m:sup>
                                                        </m:s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𝑥</m:t>
                                                        </m:r>
                                                      </m:sup>
                                                    </m:sSup>
                                                  </m:den>
                                                </m:f>
                                              </m:e>
                                            </m:d>
                                          </m:e>
                                        </m:func>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m:t>
                                        </m:r>
                                        <m:sSub>
                                          <m:sSub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𝑦</m:t>
                                            </m:r>
                                          </m:e>
                                          <m:sub>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𝑖</m:t>
                                            </m:r>
                                          </m:sub>
                                        </m:sSub>
                                        <m:func>
                                          <m:func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100"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log</m:t>
                                            </m:r>
                                          </m:fName>
                                          <m:e>
                                            <m:d>
                                              <m:d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𝛿</m:t>
                                                        </m:r>
                                                      </m:e>
                                                    </m:d>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𝑒</m:t>
                                                        </m:r>
                                                      </m:e>
                                                      <m:sup>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𝛽</m:t>
                                                            </m:r>
                                                          </m:e>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𝑇</m:t>
                                                            </m:r>
                                                          </m:sup>
                                                        </m:s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𝑥</m:t>
                                                        </m:r>
                                                      </m:sup>
                                                    </m:sSup>
                                                  </m:num>
                                                  <m:den>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𝛿</m:t>
                                                    </m:r>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𝑒</m:t>
                                                        </m:r>
                                                      </m:e>
                                                      <m:sup>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𝛽</m:t>
                                                            </m:r>
                                                          </m:e>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𝑇</m:t>
                                                            </m:r>
                                                          </m:sup>
                                                        </m:s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𝑥</m:t>
                                                        </m:r>
                                                      </m:sup>
                                                    </m:sSup>
                                                  </m:den>
                                                </m:f>
                                              </m:e>
                                            </m:d>
                                          </m:e>
                                        </m:func>
                                      </m:e>
                                    </m:d>
                                  </m:e>
                                </m:nary>
                              </m:oMath>
                              <m:oMath xmlns:m="http://schemas.openxmlformats.org/officeDocument/2006/math">
                                <m:r>
                                  <m:rPr>
                                    <m:aln/>
                                  </m:rPr>
                                  <a:rPr lang="en-US" altLang="zh-TW" sz="2100" b="1" i="1" kern="1200" smtClean="0">
                                    <a:solidFill>
                                      <a:schemeClr val="tx1"/>
                                    </a:solidFill>
                                    <a:effectLst/>
                                    <a:latin typeface="Cambria Math" panose="02040503050406030204" pitchFamily="18" charset="0"/>
                                    <a:ea typeface="+mn-ea"/>
                                    <a:cs typeface="+mn-cs"/>
                                  </a:rPr>
                                  <m:t>=</m:t>
                                </m:r>
                                <m:nary>
                                  <m:naryPr>
                                    <m:chr m:val="∑"/>
                                    <m:ctrlPr>
                                      <a:rPr lang="zh-TW" altLang="zh-TW" sz="2100" b="1" i="1" kern="1200">
                                        <a:solidFill>
                                          <a:schemeClr val="tx1"/>
                                        </a:solidFill>
                                        <a:effectLst/>
                                        <a:latin typeface="Cambria Math" panose="02040503050406030204" pitchFamily="18" charset="0"/>
                                        <a:ea typeface="+mn-ea"/>
                                        <a:cs typeface="+mn-cs"/>
                                      </a:rPr>
                                    </m:ctrlPr>
                                  </m:naryPr>
                                  <m:sub>
                                    <m:r>
                                      <a:rPr lang="en-US" altLang="zh-TW" sz="2100" b="1" i="1" kern="1200">
                                        <a:solidFill>
                                          <a:schemeClr val="tx1"/>
                                        </a:solidFill>
                                        <a:effectLst/>
                                        <a:latin typeface="Cambria Math" panose="02040503050406030204" pitchFamily="18" charset="0"/>
                                        <a:ea typeface="+mn-ea"/>
                                        <a:cs typeface="+mn-cs"/>
                                      </a:rPr>
                                      <m:t>𝑖</m:t>
                                    </m:r>
                                    <m:r>
                                      <a:rPr lang="en-US" altLang="zh-TW" sz="2100" b="1" i="1" kern="1200">
                                        <a:solidFill>
                                          <a:schemeClr val="tx1"/>
                                        </a:solidFill>
                                        <a:effectLst/>
                                        <a:latin typeface="Cambria Math" panose="02040503050406030204" pitchFamily="18" charset="0"/>
                                        <a:ea typeface="+mn-ea"/>
                                        <a:cs typeface="+mn-cs"/>
                                      </a:rPr>
                                      <m:t>=1</m:t>
                                    </m:r>
                                  </m:sub>
                                  <m:sup>
                                    <m:r>
                                      <a:rPr lang="en-US" altLang="zh-TW" sz="2100" b="1" i="1" kern="1200">
                                        <a:solidFill>
                                          <a:schemeClr val="tx1"/>
                                        </a:solidFill>
                                        <a:effectLst/>
                                        <a:latin typeface="Cambria Math" panose="02040503050406030204" pitchFamily="18" charset="0"/>
                                        <a:ea typeface="+mn-ea"/>
                                        <a:cs typeface="+mn-cs"/>
                                      </a:rPr>
                                      <m:t>𝑛</m:t>
                                    </m:r>
                                  </m:sup>
                                  <m:e>
                                    <m:d>
                                      <m:dPr>
                                        <m:begChr m:val="{"/>
                                        <m:endChr m:val="}"/>
                                        <m:ctrlPr>
                                          <a:rPr lang="zh-TW" altLang="zh-TW" sz="2100" b="1" i="1" kern="1200">
                                            <a:solidFill>
                                              <a:schemeClr val="tx1"/>
                                            </a:solidFill>
                                            <a:effectLst/>
                                            <a:latin typeface="Cambria Math" panose="02040503050406030204" pitchFamily="18" charset="0"/>
                                            <a:ea typeface="+mn-ea"/>
                                            <a:cs typeface="+mn-cs"/>
                                          </a:rPr>
                                        </m:ctrlPr>
                                      </m:dPr>
                                      <m:e>
                                        <m:d>
                                          <m:dPr>
                                            <m:ctrlPr>
                                              <a:rPr lang="zh-TW" altLang="zh-TW" sz="2100" b="1" i="1" kern="1200">
                                                <a:solidFill>
                                                  <a:schemeClr val="tx1"/>
                                                </a:solidFill>
                                                <a:effectLst/>
                                                <a:latin typeface="Cambria Math" panose="02040503050406030204" pitchFamily="18" charset="0"/>
                                                <a:ea typeface="+mn-ea"/>
                                                <a:cs typeface="+mn-cs"/>
                                              </a:rPr>
                                            </m:ctrlPr>
                                          </m:dPr>
                                          <m:e>
                                            <m:r>
                                              <a:rPr lang="en-US" altLang="zh-TW" sz="2100" b="1" i="1" kern="1200">
                                                <a:solidFill>
                                                  <a:schemeClr val="tx1"/>
                                                </a:solidFill>
                                                <a:effectLst/>
                                                <a:latin typeface="Cambria Math" panose="02040503050406030204" pitchFamily="18" charset="0"/>
                                                <a:ea typeface="+mn-ea"/>
                                                <a:cs typeface="+mn-cs"/>
                                              </a:rPr>
                                              <m:t>1−</m:t>
                                            </m:r>
                                            <m:sSub>
                                              <m:sSubPr>
                                                <m:ctrlPr>
                                                  <a:rPr lang="zh-TW" altLang="zh-TW" sz="2100" b="1" i="1" kern="1200">
                                                    <a:solidFill>
                                                      <a:schemeClr val="tx1"/>
                                                    </a:solidFill>
                                                    <a:effectLst/>
                                                    <a:latin typeface="Cambria Math" panose="02040503050406030204" pitchFamily="18" charset="0"/>
                                                    <a:ea typeface="+mn-ea"/>
                                                    <a:cs typeface="+mn-cs"/>
                                                  </a:rPr>
                                                </m:ctrlPr>
                                              </m:sSubPr>
                                              <m:e>
                                                <m:r>
                                                  <a:rPr lang="en-US" altLang="zh-TW" sz="2100" b="1" i="1" kern="1200">
                                                    <a:solidFill>
                                                      <a:schemeClr val="tx1"/>
                                                    </a:solidFill>
                                                    <a:effectLst/>
                                                    <a:latin typeface="Cambria Math" panose="02040503050406030204" pitchFamily="18" charset="0"/>
                                                    <a:ea typeface="+mn-ea"/>
                                                    <a:cs typeface="+mn-cs"/>
                                                  </a:rPr>
                                                  <m:t>𝑦</m:t>
                                                </m:r>
                                              </m:e>
                                              <m:sub>
                                                <m:r>
                                                  <a:rPr lang="en-US" altLang="zh-TW" sz="2100" b="1" i="1" kern="1200">
                                                    <a:solidFill>
                                                      <a:schemeClr val="tx1"/>
                                                    </a:solidFill>
                                                    <a:effectLst/>
                                                    <a:latin typeface="Cambria Math" panose="02040503050406030204" pitchFamily="18" charset="0"/>
                                                    <a:ea typeface="+mn-ea"/>
                                                    <a:cs typeface="+mn-cs"/>
                                                  </a:rPr>
                                                  <m:t>𝑖</m:t>
                                                </m:r>
                                              </m:sub>
                                            </m:sSub>
                                          </m:e>
                                        </m:d>
                                        <m:func>
                                          <m:funcPr>
                                            <m:ctrlPr>
                                              <a:rPr lang="zh-TW" altLang="zh-TW" sz="2100" b="1" i="1" kern="1200">
                                                <a:solidFill>
                                                  <a:schemeClr val="tx1"/>
                                                </a:solidFill>
                                                <a:effectLst/>
                                                <a:latin typeface="Cambria Math" panose="02040503050406030204" pitchFamily="18" charset="0"/>
                                                <a:ea typeface="+mn-ea"/>
                                                <a:cs typeface="+mn-cs"/>
                                              </a:rPr>
                                            </m:ctrlPr>
                                          </m:funcPr>
                                          <m:fName>
                                            <m:r>
                                              <m:rPr>
                                                <m:sty m:val="p"/>
                                              </m:rPr>
                                              <a:rPr lang="en-US" altLang="zh-TW" sz="2100" b="1" kern="1200">
                                                <a:solidFill>
                                                  <a:schemeClr val="tx1"/>
                                                </a:solidFill>
                                                <a:effectLst/>
                                                <a:latin typeface="Cambria Math" panose="02040503050406030204" pitchFamily="18" charset="0"/>
                                                <a:ea typeface="+mn-ea"/>
                                                <a:cs typeface="+mn-cs"/>
                                              </a:rPr>
                                              <m:t>log</m:t>
                                            </m:r>
                                          </m:fName>
                                          <m:e>
                                            <m:d>
                                              <m:dPr>
                                                <m:ctrlPr>
                                                  <a:rPr lang="zh-TW" altLang="zh-TW" sz="2100" b="1" i="1" kern="1200">
                                                    <a:solidFill>
                                                      <a:schemeClr val="tx1"/>
                                                    </a:solidFill>
                                                    <a:effectLst/>
                                                    <a:latin typeface="Cambria Math" panose="02040503050406030204" pitchFamily="18" charset="0"/>
                                                    <a:ea typeface="+mn-ea"/>
                                                    <a:cs typeface="+mn-cs"/>
                                                  </a:rPr>
                                                </m:ctrlPr>
                                              </m:dPr>
                                              <m:e>
                                                <m:r>
                                                  <a:rPr lang="en-US" altLang="zh-TW" sz="2100" b="1" i="1" kern="1200">
                                                    <a:solidFill>
                                                      <a:schemeClr val="tx1"/>
                                                    </a:solidFill>
                                                    <a:effectLst/>
                                                    <a:latin typeface="Cambria Math" panose="02040503050406030204" pitchFamily="18" charset="0"/>
                                                    <a:ea typeface="+mn-ea"/>
                                                    <a:cs typeface="+mn-cs"/>
                                                  </a:rPr>
                                                  <m:t>1+</m:t>
                                                </m:r>
                                                <m:r>
                                                  <a:rPr lang="en-US" altLang="zh-TW" sz="2100" b="1" i="1" kern="1200">
                                                    <a:solidFill>
                                                      <a:schemeClr val="tx1"/>
                                                    </a:solidFill>
                                                    <a:effectLst/>
                                                    <a:latin typeface="Cambria Math" panose="02040503050406030204" pitchFamily="18" charset="0"/>
                                                    <a:ea typeface="+mn-ea"/>
                                                    <a:cs typeface="+mn-cs"/>
                                                  </a:rPr>
                                                  <m:t>𝛿</m:t>
                                                </m:r>
                                                <m:sSup>
                                                  <m:sSupPr>
                                                    <m:ctrlPr>
                                                      <a:rPr lang="zh-TW" altLang="zh-TW" sz="2100" b="1" i="1" kern="1200">
                                                        <a:solidFill>
                                                          <a:schemeClr val="tx1"/>
                                                        </a:solidFill>
                                                        <a:effectLst/>
                                                        <a:latin typeface="Cambria Math" panose="02040503050406030204" pitchFamily="18" charset="0"/>
                                                        <a:ea typeface="+mn-ea"/>
                                                        <a:cs typeface="+mn-cs"/>
                                                      </a:rPr>
                                                    </m:ctrlPr>
                                                  </m:sSupPr>
                                                  <m:e>
                                                    <m:r>
                                                      <a:rPr lang="en-US" altLang="zh-TW" sz="2100" b="1" i="1" kern="1200">
                                                        <a:solidFill>
                                                          <a:schemeClr val="tx1"/>
                                                        </a:solidFill>
                                                        <a:effectLst/>
                                                        <a:latin typeface="Cambria Math" panose="02040503050406030204" pitchFamily="18" charset="0"/>
                                                        <a:ea typeface="+mn-ea"/>
                                                        <a:cs typeface="+mn-cs"/>
                                                      </a:rPr>
                                                      <m:t>𝑒</m:t>
                                                    </m:r>
                                                  </m:e>
                                                  <m:sup>
                                                    <m:sSup>
                                                      <m:sSupPr>
                                                        <m:ctrlPr>
                                                          <a:rPr lang="zh-TW" altLang="zh-TW" sz="2100" b="1" i="1" kern="1200">
                                                            <a:solidFill>
                                                              <a:schemeClr val="tx1"/>
                                                            </a:solidFill>
                                                            <a:effectLst/>
                                                            <a:latin typeface="Cambria Math" panose="02040503050406030204" pitchFamily="18" charset="0"/>
                                                            <a:ea typeface="+mn-ea"/>
                                                            <a:cs typeface="+mn-cs"/>
                                                          </a:rPr>
                                                        </m:ctrlPr>
                                                      </m:sSupPr>
                                                      <m:e>
                                                        <m:r>
                                                          <a:rPr lang="en-US" altLang="zh-TW" sz="2100" b="1" i="1" kern="1200">
                                                            <a:solidFill>
                                                              <a:schemeClr val="tx1"/>
                                                            </a:solidFill>
                                                            <a:effectLst/>
                                                            <a:latin typeface="Cambria Math" panose="02040503050406030204" pitchFamily="18" charset="0"/>
                                                            <a:ea typeface="+mn-ea"/>
                                                            <a:cs typeface="+mn-cs"/>
                                                          </a:rPr>
                                                          <m:t>𝛽</m:t>
                                                        </m:r>
                                                      </m:e>
                                                      <m:sup>
                                                        <m:r>
                                                          <a:rPr lang="en-US" altLang="zh-TW" sz="2100" b="1" i="1" kern="1200">
                                                            <a:solidFill>
                                                              <a:schemeClr val="tx1"/>
                                                            </a:solidFill>
                                                            <a:effectLst/>
                                                            <a:latin typeface="Cambria Math" panose="02040503050406030204" pitchFamily="18" charset="0"/>
                                                            <a:ea typeface="+mn-ea"/>
                                                            <a:cs typeface="+mn-cs"/>
                                                          </a:rPr>
                                                          <m:t>𝑇</m:t>
                                                        </m:r>
                                                      </m:sup>
                                                    </m:sSup>
                                                    <m:r>
                                                      <a:rPr lang="en-US" altLang="zh-TW" sz="2100" b="1" i="1" kern="1200">
                                                        <a:solidFill>
                                                          <a:schemeClr val="tx1"/>
                                                        </a:solidFill>
                                                        <a:effectLst/>
                                                        <a:latin typeface="Cambria Math" panose="02040503050406030204" pitchFamily="18" charset="0"/>
                                                        <a:ea typeface="+mn-ea"/>
                                                        <a:cs typeface="+mn-cs"/>
                                                      </a:rPr>
                                                      <m:t>𝑥</m:t>
                                                    </m:r>
                                                  </m:sup>
                                                </m:sSup>
                                              </m:e>
                                            </m:d>
                                          </m:e>
                                        </m:func>
                                        <m:r>
                                          <a:rPr lang="en-US" altLang="zh-TW" sz="2100" b="1" i="1" kern="1200">
                                            <a:solidFill>
                                              <a:schemeClr val="tx1"/>
                                            </a:solidFill>
                                            <a:effectLst/>
                                            <a:latin typeface="Cambria Math" panose="02040503050406030204" pitchFamily="18" charset="0"/>
                                            <a:ea typeface="+mn-ea"/>
                                            <a:cs typeface="+mn-cs"/>
                                          </a:rPr>
                                          <m:t>−</m:t>
                                        </m:r>
                                        <m:func>
                                          <m:funcPr>
                                            <m:ctrlPr>
                                              <a:rPr lang="zh-TW" altLang="zh-TW" sz="2100" b="1" i="1" kern="1200">
                                                <a:solidFill>
                                                  <a:schemeClr val="tx1"/>
                                                </a:solidFill>
                                                <a:effectLst/>
                                                <a:latin typeface="Cambria Math" panose="02040503050406030204" pitchFamily="18" charset="0"/>
                                                <a:ea typeface="+mn-ea"/>
                                                <a:cs typeface="+mn-cs"/>
                                              </a:rPr>
                                            </m:ctrlPr>
                                          </m:funcPr>
                                          <m:fName>
                                            <m:r>
                                              <m:rPr>
                                                <m:sty m:val="p"/>
                                              </m:rPr>
                                              <a:rPr lang="en-US" altLang="zh-TW" sz="2100" b="1" kern="1200">
                                                <a:solidFill>
                                                  <a:schemeClr val="tx1"/>
                                                </a:solidFill>
                                                <a:effectLst/>
                                                <a:latin typeface="Cambria Math" panose="02040503050406030204" pitchFamily="18" charset="0"/>
                                                <a:ea typeface="+mn-ea"/>
                                                <a:cs typeface="+mn-cs"/>
                                              </a:rPr>
                                              <m:t>log</m:t>
                                            </m:r>
                                          </m:fName>
                                          <m:e>
                                            <m:d>
                                              <m:dPr>
                                                <m:ctrlPr>
                                                  <a:rPr lang="zh-TW" altLang="zh-TW" sz="2100" b="1" i="1" kern="1200">
                                                    <a:solidFill>
                                                      <a:schemeClr val="tx1"/>
                                                    </a:solidFill>
                                                    <a:effectLst/>
                                                    <a:latin typeface="Cambria Math" panose="02040503050406030204" pitchFamily="18" charset="0"/>
                                                    <a:ea typeface="+mn-ea"/>
                                                    <a:cs typeface="+mn-cs"/>
                                                  </a:rPr>
                                                </m:ctrlPr>
                                              </m:dPr>
                                              <m:e>
                                                <m:r>
                                                  <a:rPr lang="en-US" altLang="zh-TW" sz="2100" b="1" i="1" kern="1200">
                                                    <a:solidFill>
                                                      <a:schemeClr val="tx1"/>
                                                    </a:solidFill>
                                                    <a:effectLst/>
                                                    <a:latin typeface="Cambria Math" panose="02040503050406030204" pitchFamily="18" charset="0"/>
                                                    <a:ea typeface="+mn-ea"/>
                                                    <a:cs typeface="+mn-cs"/>
                                                  </a:rPr>
                                                  <m:t>1+</m:t>
                                                </m:r>
                                                <m:sSup>
                                                  <m:sSupPr>
                                                    <m:ctrlPr>
                                                      <a:rPr lang="zh-TW" altLang="zh-TW" sz="2100" b="1" i="1" kern="1200">
                                                        <a:solidFill>
                                                          <a:schemeClr val="tx1"/>
                                                        </a:solidFill>
                                                        <a:effectLst/>
                                                        <a:latin typeface="Cambria Math" panose="02040503050406030204" pitchFamily="18" charset="0"/>
                                                        <a:ea typeface="+mn-ea"/>
                                                        <a:cs typeface="+mn-cs"/>
                                                      </a:rPr>
                                                    </m:ctrlPr>
                                                  </m:sSupPr>
                                                  <m:e>
                                                    <m:r>
                                                      <a:rPr lang="en-US" altLang="zh-TW" sz="2100" b="1" i="1" kern="1200">
                                                        <a:solidFill>
                                                          <a:schemeClr val="tx1"/>
                                                        </a:solidFill>
                                                        <a:effectLst/>
                                                        <a:latin typeface="Cambria Math" panose="02040503050406030204" pitchFamily="18" charset="0"/>
                                                        <a:ea typeface="+mn-ea"/>
                                                        <a:cs typeface="+mn-cs"/>
                                                      </a:rPr>
                                                      <m:t>𝑒</m:t>
                                                    </m:r>
                                                  </m:e>
                                                  <m:sup>
                                                    <m:sSup>
                                                      <m:sSupPr>
                                                        <m:ctrlPr>
                                                          <a:rPr lang="zh-TW" altLang="zh-TW" sz="2100" b="1" i="1" kern="1200">
                                                            <a:solidFill>
                                                              <a:schemeClr val="tx1"/>
                                                            </a:solidFill>
                                                            <a:effectLst/>
                                                            <a:latin typeface="Cambria Math" panose="02040503050406030204" pitchFamily="18" charset="0"/>
                                                            <a:ea typeface="+mn-ea"/>
                                                            <a:cs typeface="+mn-cs"/>
                                                          </a:rPr>
                                                        </m:ctrlPr>
                                                      </m:sSupPr>
                                                      <m:e>
                                                        <m:r>
                                                          <a:rPr lang="en-US" altLang="zh-TW" sz="2100" b="1" i="1" kern="1200">
                                                            <a:solidFill>
                                                              <a:schemeClr val="tx1"/>
                                                            </a:solidFill>
                                                            <a:effectLst/>
                                                            <a:latin typeface="Cambria Math" panose="02040503050406030204" pitchFamily="18" charset="0"/>
                                                            <a:ea typeface="+mn-ea"/>
                                                            <a:cs typeface="+mn-cs"/>
                                                          </a:rPr>
                                                          <m:t>𝛽</m:t>
                                                        </m:r>
                                                      </m:e>
                                                      <m:sup>
                                                        <m:r>
                                                          <a:rPr lang="en-US" altLang="zh-TW" sz="2100" b="1" i="1" kern="1200">
                                                            <a:solidFill>
                                                              <a:schemeClr val="tx1"/>
                                                            </a:solidFill>
                                                            <a:effectLst/>
                                                            <a:latin typeface="Cambria Math" panose="02040503050406030204" pitchFamily="18" charset="0"/>
                                                            <a:ea typeface="+mn-ea"/>
                                                            <a:cs typeface="+mn-cs"/>
                                                          </a:rPr>
                                                          <m:t>𝑇</m:t>
                                                        </m:r>
                                                      </m:sup>
                                                    </m:sSup>
                                                    <m:r>
                                                      <a:rPr lang="en-US" altLang="zh-TW" sz="2100" b="1" i="1" kern="1200">
                                                        <a:solidFill>
                                                          <a:schemeClr val="tx1"/>
                                                        </a:solidFill>
                                                        <a:effectLst/>
                                                        <a:latin typeface="Cambria Math" panose="02040503050406030204" pitchFamily="18" charset="0"/>
                                                        <a:ea typeface="+mn-ea"/>
                                                        <a:cs typeface="+mn-cs"/>
                                                      </a:rPr>
                                                      <m:t>𝑥</m:t>
                                                    </m:r>
                                                  </m:sup>
                                                </m:sSup>
                                              </m:e>
                                            </m:d>
                                          </m:e>
                                        </m:func>
                                        <m:r>
                                          <a:rPr lang="en-US" altLang="zh-TW" sz="2100" b="1" i="1" kern="1200">
                                            <a:solidFill>
                                              <a:schemeClr val="tx1"/>
                                            </a:solidFill>
                                            <a:effectLst/>
                                            <a:latin typeface="Cambria Math" panose="02040503050406030204" pitchFamily="18" charset="0"/>
                                            <a:ea typeface="+mn-ea"/>
                                            <a:cs typeface="+mn-cs"/>
                                          </a:rPr>
                                          <m:t>+</m:t>
                                        </m:r>
                                        <m:sSub>
                                          <m:sSubPr>
                                            <m:ctrlPr>
                                              <a:rPr lang="zh-TW" altLang="zh-TW" sz="2100" b="1" i="1" kern="1200">
                                                <a:solidFill>
                                                  <a:schemeClr val="tx1"/>
                                                </a:solidFill>
                                                <a:effectLst/>
                                                <a:latin typeface="Cambria Math" panose="02040503050406030204" pitchFamily="18" charset="0"/>
                                                <a:ea typeface="+mn-ea"/>
                                                <a:cs typeface="+mn-cs"/>
                                              </a:rPr>
                                            </m:ctrlPr>
                                          </m:sSubPr>
                                          <m:e>
                                            <m:r>
                                              <a:rPr lang="en-US" altLang="zh-TW" sz="2100" b="1" i="1" kern="1200">
                                                <a:solidFill>
                                                  <a:schemeClr val="tx1"/>
                                                </a:solidFill>
                                                <a:effectLst/>
                                                <a:latin typeface="Cambria Math" panose="02040503050406030204" pitchFamily="18" charset="0"/>
                                                <a:ea typeface="+mn-ea"/>
                                                <a:cs typeface="+mn-cs"/>
                                              </a:rPr>
                                              <m:t>𝑦</m:t>
                                            </m:r>
                                          </m:e>
                                          <m:sub>
                                            <m:r>
                                              <a:rPr lang="en-US" altLang="zh-TW" sz="2100" b="1" i="1" kern="1200">
                                                <a:solidFill>
                                                  <a:schemeClr val="tx1"/>
                                                </a:solidFill>
                                                <a:effectLst/>
                                                <a:latin typeface="Cambria Math" panose="02040503050406030204" pitchFamily="18" charset="0"/>
                                                <a:ea typeface="+mn-ea"/>
                                                <a:cs typeface="+mn-cs"/>
                                              </a:rPr>
                                              <m:t>𝑖</m:t>
                                            </m:r>
                                          </m:sub>
                                        </m:sSub>
                                        <m:func>
                                          <m:funcPr>
                                            <m:ctrlPr>
                                              <a:rPr lang="zh-TW" altLang="zh-TW" sz="2100" b="1" i="1" kern="1200">
                                                <a:solidFill>
                                                  <a:schemeClr val="tx1"/>
                                                </a:solidFill>
                                                <a:effectLst/>
                                                <a:latin typeface="Cambria Math" panose="02040503050406030204" pitchFamily="18" charset="0"/>
                                                <a:ea typeface="+mn-ea"/>
                                                <a:cs typeface="+mn-cs"/>
                                              </a:rPr>
                                            </m:ctrlPr>
                                          </m:funcPr>
                                          <m:fName>
                                            <m:r>
                                              <m:rPr>
                                                <m:sty m:val="p"/>
                                              </m:rPr>
                                              <a:rPr lang="en-US" altLang="zh-TW" sz="2100" b="1" kern="1200">
                                                <a:solidFill>
                                                  <a:schemeClr val="tx1"/>
                                                </a:solidFill>
                                                <a:effectLst/>
                                                <a:latin typeface="Cambria Math" panose="02040503050406030204" pitchFamily="18" charset="0"/>
                                                <a:ea typeface="+mn-ea"/>
                                                <a:cs typeface="+mn-cs"/>
                                              </a:rPr>
                                              <m:t>log</m:t>
                                            </m:r>
                                          </m:fName>
                                          <m:e>
                                            <m:r>
                                              <a:rPr lang="en-US" altLang="zh-TW" sz="2100" b="1" i="1" kern="1200">
                                                <a:solidFill>
                                                  <a:schemeClr val="tx1"/>
                                                </a:solidFill>
                                                <a:effectLst/>
                                                <a:latin typeface="Cambria Math" panose="02040503050406030204" pitchFamily="18" charset="0"/>
                                                <a:ea typeface="+mn-ea"/>
                                                <a:cs typeface="+mn-cs"/>
                                              </a:rPr>
                                              <m:t>[</m:t>
                                            </m:r>
                                            <m:d>
                                              <m:dPr>
                                                <m:ctrlPr>
                                                  <a:rPr lang="zh-TW" altLang="zh-TW" sz="2100" b="1" i="1" kern="1200">
                                                    <a:solidFill>
                                                      <a:schemeClr val="tx1"/>
                                                    </a:solidFill>
                                                    <a:effectLst/>
                                                    <a:latin typeface="Cambria Math" panose="02040503050406030204" pitchFamily="18" charset="0"/>
                                                    <a:ea typeface="+mn-ea"/>
                                                    <a:cs typeface="+mn-cs"/>
                                                  </a:rPr>
                                                </m:ctrlPr>
                                              </m:dPr>
                                              <m:e>
                                                <m:r>
                                                  <a:rPr lang="en-US" altLang="zh-TW" sz="2100" b="1" i="1" kern="1200">
                                                    <a:solidFill>
                                                      <a:schemeClr val="tx1"/>
                                                    </a:solidFill>
                                                    <a:effectLst/>
                                                    <a:latin typeface="Cambria Math" panose="02040503050406030204" pitchFamily="18" charset="0"/>
                                                    <a:ea typeface="+mn-ea"/>
                                                    <a:cs typeface="+mn-cs"/>
                                                  </a:rPr>
                                                  <m:t>1−</m:t>
                                                </m:r>
                                                <m:r>
                                                  <a:rPr lang="en-US" altLang="zh-TW" sz="2100" b="1" i="1" kern="1200">
                                                    <a:solidFill>
                                                      <a:schemeClr val="tx1"/>
                                                    </a:solidFill>
                                                    <a:effectLst/>
                                                    <a:latin typeface="Cambria Math" panose="02040503050406030204" pitchFamily="18" charset="0"/>
                                                    <a:ea typeface="+mn-ea"/>
                                                    <a:cs typeface="+mn-cs"/>
                                                  </a:rPr>
                                                  <m:t>𝛿</m:t>
                                                </m:r>
                                              </m:e>
                                            </m:d>
                                            <m:sSup>
                                              <m:sSupPr>
                                                <m:ctrlPr>
                                                  <a:rPr lang="zh-TW" altLang="zh-TW" sz="2100" b="1" i="1" kern="1200">
                                                    <a:solidFill>
                                                      <a:schemeClr val="tx1"/>
                                                    </a:solidFill>
                                                    <a:effectLst/>
                                                    <a:latin typeface="Cambria Math" panose="02040503050406030204" pitchFamily="18" charset="0"/>
                                                    <a:ea typeface="+mn-ea"/>
                                                    <a:cs typeface="+mn-cs"/>
                                                  </a:rPr>
                                                </m:ctrlPr>
                                              </m:sSupPr>
                                              <m:e>
                                                <m:r>
                                                  <a:rPr lang="en-US" altLang="zh-TW" sz="2100" b="1" i="1" kern="1200">
                                                    <a:solidFill>
                                                      <a:schemeClr val="tx1"/>
                                                    </a:solidFill>
                                                    <a:effectLst/>
                                                    <a:latin typeface="Cambria Math" panose="02040503050406030204" pitchFamily="18" charset="0"/>
                                                    <a:ea typeface="+mn-ea"/>
                                                    <a:cs typeface="+mn-cs"/>
                                                  </a:rPr>
                                                  <m:t>𝑒</m:t>
                                                </m:r>
                                              </m:e>
                                              <m:sup>
                                                <m:sSup>
                                                  <m:sSupPr>
                                                    <m:ctrlPr>
                                                      <a:rPr lang="zh-TW" altLang="zh-TW" sz="2100" b="1" i="1" kern="1200">
                                                        <a:solidFill>
                                                          <a:schemeClr val="tx1"/>
                                                        </a:solidFill>
                                                        <a:effectLst/>
                                                        <a:latin typeface="Cambria Math" panose="02040503050406030204" pitchFamily="18" charset="0"/>
                                                        <a:ea typeface="+mn-ea"/>
                                                        <a:cs typeface="+mn-cs"/>
                                                      </a:rPr>
                                                    </m:ctrlPr>
                                                  </m:sSupPr>
                                                  <m:e>
                                                    <m:r>
                                                      <a:rPr lang="en-US" altLang="zh-TW" sz="2100" b="1" i="1" kern="1200">
                                                        <a:solidFill>
                                                          <a:schemeClr val="tx1"/>
                                                        </a:solidFill>
                                                        <a:effectLst/>
                                                        <a:latin typeface="Cambria Math" panose="02040503050406030204" pitchFamily="18" charset="0"/>
                                                        <a:ea typeface="+mn-ea"/>
                                                        <a:cs typeface="+mn-cs"/>
                                                      </a:rPr>
                                                      <m:t>𝛽</m:t>
                                                    </m:r>
                                                  </m:e>
                                                  <m:sup>
                                                    <m:r>
                                                      <a:rPr lang="en-US" altLang="zh-TW" sz="2100" b="1" i="1" kern="1200">
                                                        <a:solidFill>
                                                          <a:schemeClr val="tx1"/>
                                                        </a:solidFill>
                                                        <a:effectLst/>
                                                        <a:latin typeface="Cambria Math" panose="02040503050406030204" pitchFamily="18" charset="0"/>
                                                        <a:ea typeface="+mn-ea"/>
                                                        <a:cs typeface="+mn-cs"/>
                                                      </a:rPr>
                                                      <m:t>𝑇</m:t>
                                                    </m:r>
                                                  </m:sup>
                                                </m:sSup>
                                                <m:r>
                                                  <a:rPr lang="en-US" altLang="zh-TW" sz="2100" b="1" i="1" kern="1200">
                                                    <a:solidFill>
                                                      <a:schemeClr val="tx1"/>
                                                    </a:solidFill>
                                                    <a:effectLst/>
                                                    <a:latin typeface="Cambria Math" panose="02040503050406030204" pitchFamily="18" charset="0"/>
                                                    <a:ea typeface="+mn-ea"/>
                                                    <a:cs typeface="+mn-cs"/>
                                                  </a:rPr>
                                                  <m:t>𝑥</m:t>
                                                </m:r>
                                              </m:sup>
                                            </m:sSup>
                                            <m:r>
                                              <a:rPr lang="en-US" altLang="zh-TW" sz="2100" b="1" i="1" kern="1200">
                                                <a:solidFill>
                                                  <a:schemeClr val="tx1"/>
                                                </a:solidFill>
                                                <a:effectLst/>
                                                <a:latin typeface="Cambria Math" panose="02040503050406030204" pitchFamily="18" charset="0"/>
                                                <a:ea typeface="+mn-ea"/>
                                                <a:cs typeface="+mn-cs"/>
                                              </a:rPr>
                                              <m:t>]</m:t>
                                            </m:r>
                                          </m:e>
                                        </m:func>
                                      </m:e>
                                    </m:d>
                                    <m:r>
                                      <a:rPr lang="en-US" altLang="zh-TW" sz="2100" b="1" i="1" kern="1200">
                                        <a:solidFill>
                                          <a:schemeClr val="tx1"/>
                                        </a:solidFill>
                                        <a:effectLst/>
                                        <a:latin typeface="Cambria Math" panose="02040503050406030204" pitchFamily="18" charset="0"/>
                                        <a:ea typeface="+mn-ea"/>
                                        <a:cs typeface="+mn-cs"/>
                                      </a:rPr>
                                      <m:t> </m:t>
                                    </m:r>
                                  </m:e>
                                </m:nary>
                              </m:oMath>
                              <m:oMath xmlns:m="http://schemas.openxmlformats.org/officeDocument/2006/math">
                                <m:r>
                                  <m:rPr>
                                    <m:aln/>
                                  </m:rP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m:t>
                                </m:r>
                                <m:nary>
                                  <m:naryPr>
                                    <m:chr m:val="∑"/>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𝑖</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sub>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𝑛</m:t>
                                    </m:r>
                                  </m:sup>
                                  <m:e>
                                    <m:d>
                                      <m:d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sSub>
                                          <m:sSub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𝑦</m:t>
                                            </m:r>
                                          </m:e>
                                          <m:sub>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𝑖</m:t>
                                            </m:r>
                                          </m:sub>
                                        </m:sSub>
                                      </m:e>
                                    </m:d>
                                    <m:func>
                                      <m:func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100"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log</m:t>
                                        </m:r>
                                      </m:fName>
                                      <m:e>
                                        <m:d>
                                          <m:d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𝛿</m:t>
                                            </m:r>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𝑒</m:t>
                                                </m:r>
                                              </m:e>
                                              <m:sup>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𝛽</m:t>
                                                    </m:r>
                                                  </m:e>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𝑇</m:t>
                                                    </m:r>
                                                  </m:sup>
                                                </m:s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𝑥</m:t>
                                                </m:r>
                                              </m:sup>
                                            </m:sSup>
                                          </m:e>
                                        </m:d>
                                      </m:e>
                                    </m:func>
                                  </m:e>
                                </m:nary>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m:t>
                                </m:r>
                                <m:nary>
                                  <m:naryPr>
                                    <m:chr m:val="∑"/>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𝑖</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sub>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𝑛</m:t>
                                    </m:r>
                                  </m:sup>
                                  <m:e>
                                    <m:func>
                                      <m:func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100"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log</m:t>
                                        </m:r>
                                      </m:fName>
                                      <m:e>
                                        <m:d>
                                          <m:d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𝑒</m:t>
                                                </m:r>
                                              </m:e>
                                              <m:sup>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𝛽</m:t>
                                                    </m:r>
                                                  </m:e>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𝑇</m:t>
                                                    </m:r>
                                                  </m:sup>
                                                </m:s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𝑥</m:t>
                                                </m:r>
                                              </m:sup>
                                            </m:sSup>
                                          </m:e>
                                        </m:d>
                                      </m:e>
                                    </m:func>
                                  </m:e>
                                </m:nary>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m:t>
                                </m:r>
                                <m:nary>
                                  <m:naryPr>
                                    <m:chr m:val="∑"/>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𝑖</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sub>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𝑛</m:t>
                                    </m:r>
                                  </m:sup>
                                  <m:e>
                                    <m:sSub>
                                      <m:sSub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𝑦</m:t>
                                        </m:r>
                                      </m:e>
                                      <m:sub>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𝑖</m:t>
                                        </m:r>
                                      </m:sub>
                                    </m:sSub>
                                    <m:func>
                                      <m:func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2100"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log</m:t>
                                        </m:r>
                                      </m:fName>
                                      <m:e>
                                        <m:d>
                                          <m:d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𝛿</m:t>
                                            </m:r>
                                          </m:e>
                                        </m:d>
                                      </m:e>
                                    </m:func>
                                  </m:e>
                                </m:nary>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m:t>
                                </m:r>
                                <m:nary>
                                  <m:naryPr>
                                    <m:chr m:val="∑"/>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𝑖</m:t>
                                    </m:r>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=1</m:t>
                                    </m:r>
                                  </m:sub>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𝑛</m:t>
                                    </m:r>
                                  </m:sup>
                                  <m:e>
                                    <m:sSub>
                                      <m:sSub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𝑦</m:t>
                                        </m:r>
                                      </m:e>
                                      <m:sub>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𝑖</m:t>
                                        </m:r>
                                      </m:sub>
                                    </m:sSub>
                                    <m:sSup>
                                      <m:sSupPr>
                                        <m:ctrlPr>
                                          <a:rPr lang="zh-TW" sz="21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𝛽</m:t>
                                        </m:r>
                                      </m:e>
                                      <m: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𝑇</m:t>
                                        </m:r>
                                      </m:sup>
                                    </m:sSup>
                                    <m:r>
                                      <a:rPr lang="en-US" sz="2100" i="1" kern="100">
                                        <a:solidFill>
                                          <a:schemeClr val="tx1"/>
                                        </a:solidFill>
                                        <a:effectLst/>
                                        <a:latin typeface="Cambria Math" panose="02040503050406030204" pitchFamily="18" charset="0"/>
                                        <a:ea typeface="BiauKaiTC" panose="03000500000000000000" pitchFamily="66" charset="-120"/>
                                        <a:cs typeface="Times New Roman" panose="02020603050405020304" pitchFamily="18" charset="0"/>
                                      </a:rPr>
                                      <m:t>𝑥</m:t>
                                    </m:r>
                                  </m:e>
                                </m:nary>
                              </m:oMath>
                            </m:oMathPara>
                          </a14:m>
                          <a:endParaRPr lang="zh-TW" sz="210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3.3.9</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5" name="表格 4">
                <a:extLst>
                  <a:ext uri="{FF2B5EF4-FFF2-40B4-BE49-F238E27FC236}">
                    <a16:creationId xmlns:a16="http://schemas.microsoft.com/office/drawing/2014/main" id="{6A8199E4-7CCD-E942-AD7D-C86D9A598989}"/>
                  </a:ext>
                </a:extLst>
              </p:cNvPr>
              <p:cNvGraphicFramePr>
                <a:graphicFrameLocks noGrp="1"/>
              </p:cNvGraphicFramePr>
              <p:nvPr>
                <p:extLst>
                  <p:ext uri="{D42A27DB-BD31-4B8C-83A1-F6EECF244321}">
                    <p14:modId xmlns:p14="http://schemas.microsoft.com/office/powerpoint/2010/main" val="3755223435"/>
                  </p:ext>
                </p:extLst>
              </p:nvPr>
            </p:nvGraphicFramePr>
            <p:xfrm>
              <a:off x="742950" y="1932751"/>
              <a:ext cx="10900799" cy="4015994"/>
            </p:xfrm>
            <a:graphic>
              <a:graphicData uri="http://schemas.openxmlformats.org/drawingml/2006/table">
                <a:tbl>
                  <a:tblPr firstRow="1" bandRow="1">
                    <a:tableStyleId>{5C22544A-7EE6-4342-B048-85BDC9FD1C3A}</a:tableStyleId>
                  </a:tblPr>
                  <a:tblGrid>
                    <a:gridCol w="9620098">
                      <a:extLst>
                        <a:ext uri="{9D8B030D-6E8A-4147-A177-3AD203B41FA5}">
                          <a16:colId xmlns:a16="http://schemas.microsoft.com/office/drawing/2014/main" val="2739600424"/>
                        </a:ext>
                      </a:extLst>
                    </a:gridCol>
                    <a:gridCol w="1280701">
                      <a:extLst>
                        <a:ext uri="{9D8B030D-6E8A-4147-A177-3AD203B41FA5}">
                          <a16:colId xmlns:a16="http://schemas.microsoft.com/office/drawing/2014/main" val="3202695608"/>
                        </a:ext>
                      </a:extLst>
                    </a:gridCol>
                  </a:tblGrid>
                  <a:tr h="4015994">
                    <a:tc>
                      <a:txBody>
                        <a:bodyPr/>
                        <a:lstStyle/>
                        <a:p>
                          <a:endParaRPr lang="zh-TW"/>
                        </a:p>
                      </a:txBody>
                      <a:tcPr>
                        <a:blipFill>
                          <a:blip r:embed="rId4"/>
                          <a:stretch>
                            <a:fillRect l="-132" t="-14826" r="-13588" b="-38486"/>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3.3.9</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1934155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3.3 </a:t>
            </a:r>
            <a:r>
              <a:rPr lang="zh-TW" altLang="en-US" sz="3600" b="1" dirty="0">
                <a:solidFill>
                  <a:srgbClr val="002060"/>
                </a:solidFill>
                <a:latin typeface="BiauKaiTC" panose="03000500000000000000" pitchFamily="66" charset="-120"/>
                <a:ea typeface="BiauKaiTC" panose="03000500000000000000" pitchFamily="66" charset="-120"/>
              </a:rPr>
              <a:t>零膨脹伯努利模型</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5985613"/>
              </a:xfrm>
              <a:prstGeom prst="rect">
                <a:avLst/>
              </a:prstGeom>
              <a:noFill/>
            </p:spPr>
            <p:txBody>
              <a:bodyPr wrap="square" rtlCol="0">
                <a:spAutoFit/>
              </a:bodyPr>
              <a:lstStyle/>
              <a:p>
                <a:pPr algn="just">
                  <a:lnSpc>
                    <a:spcPct val="200000"/>
                  </a:lnSpc>
                </a:pPr>
                <a:r>
                  <a:rPr lang="zh-TW" altLang="zh-TW" sz="2200" dirty="0">
                    <a:latin typeface="BiauKaiTC" panose="03000500000000000000" pitchFamily="66" charset="-120"/>
                    <a:ea typeface="BiauKaiTC" panose="03000500000000000000" pitchFamily="66" charset="-120"/>
                  </a:rPr>
                  <a:t>最大概似估計 </a:t>
                </a:r>
                <a14:m>
                  <m:oMath xmlns:m="http://schemas.openxmlformats.org/officeDocument/2006/math">
                    <m:r>
                      <a:rPr lang="en-US" altLang="zh-TW" sz="2200">
                        <a:latin typeface="Cambria Math" panose="02040503050406030204" pitchFamily="18" charset="0"/>
                        <a:ea typeface="BiauKaiTC" panose="03000500000000000000" pitchFamily="66" charset="-120"/>
                      </a:rPr>
                      <m:t>𝛽</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和</a:t>
                </a:r>
                <a:r>
                  <a:rPr lang="en-US" altLang="zh-TW" sz="2200" dirty="0">
                    <a:latin typeface="BiauKaiTC" panose="03000500000000000000" pitchFamily="66" charset="-120"/>
                    <a:ea typeface="BiauKaiTC" panose="03000500000000000000" pitchFamily="66" charset="-120"/>
                  </a:rPr>
                  <a:t> </a:t>
                </a:r>
                <a14:m>
                  <m:oMath xmlns:m="http://schemas.openxmlformats.org/officeDocument/2006/math">
                    <m:r>
                      <a:rPr lang="en-US" altLang="zh-TW" sz="2200" i="1">
                        <a:latin typeface="Cambria Math" panose="02040503050406030204" pitchFamily="18" charset="0"/>
                        <a:ea typeface="BiauKaiTC" panose="03000500000000000000" pitchFamily="66" charset="-120"/>
                      </a:rPr>
                      <m:t>𝛿</m:t>
                    </m:r>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可透過以下方式獲得：</a:t>
                </a:r>
              </a:p>
              <a:p>
                <a:pPr algn="just">
                  <a:lnSpc>
                    <a:spcPct val="200000"/>
                  </a:lnSpc>
                </a:pPr>
                <a:endParaRPr lang="zh-TW"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r>
                  <a:rPr lang="zh-TW" altLang="zh-TW" sz="2200" dirty="0">
                    <a:latin typeface="Cambria Math" panose="02040503050406030204" pitchFamily="18" charset="0"/>
                    <a:ea typeface="BiauKaiTC" panose="03000500000000000000" pitchFamily="66" charset="-120"/>
                  </a:rPr>
                  <a:t>。</a:t>
                </a:r>
              </a:p>
              <a:p>
                <a:pPr algn="just">
                  <a:lnSpc>
                    <a:spcPct val="200000"/>
                  </a:lnSpc>
                </a:pPr>
                <a:endParaRPr lang="en-US" altLang="zh-TW" sz="2200" dirty="0">
                  <a:latin typeface="BiauKaiTC" panose="03000500000000000000" pitchFamily="66" charset="-120"/>
                  <a:ea typeface="BiauKaiTC" panose="03000500000000000000" pitchFamily="66" charset="-120"/>
                </a:endParaRPr>
              </a:p>
              <a:p>
                <a:pPr algn="just">
                  <a:lnSpc>
                    <a:spcPct val="200000"/>
                  </a:lnSpc>
                </a:pPr>
                <a:r>
                  <a:rPr lang="zh-TW" altLang="zh-TW" sz="2200" dirty="0">
                    <a:latin typeface="BiauKaiTC" panose="03000500000000000000" pitchFamily="66" charset="-120"/>
                    <a:ea typeface="BiauKaiTC" panose="03000500000000000000" pitchFamily="66" charset="-120"/>
                  </a:rPr>
                  <a:t> </a:t>
                </a: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zh-TW" altLang="en-US" dirty="0"/>
              </a:p>
            </p:txBody>
          </p:sp>
        </mc:Choice>
        <mc:Fallback xmlns="">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5985613"/>
              </a:xfrm>
              <a:prstGeom prst="rect">
                <a:avLst/>
              </a:prstGeom>
              <a:blipFill>
                <a:blip r:embed="rId3"/>
                <a:stretch>
                  <a:fillRect l="-69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3746655920"/>
                  </p:ext>
                </p:extLst>
              </p:nvPr>
            </p:nvGraphicFramePr>
            <p:xfrm>
              <a:off x="742950" y="2181082"/>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lnSpc>
                              <a:spcPct val="150000"/>
                            </a:lnSpc>
                          </a:pPr>
                          <a14:m>
                            <m:oMath xmlns:m="http://schemas.openxmlformats.org/officeDocument/2006/math">
                              <m:d>
                                <m:dPr>
                                  <m:ctrlPr>
                                    <a:rPr lang="zh-TW" altLang="zh-TW" sz="2200" b="1" i="1" kern="1200" smtClean="0">
                                      <a:solidFill>
                                        <a:schemeClr val="tx1"/>
                                      </a:solidFill>
                                      <a:effectLst/>
                                      <a:latin typeface="Cambria Math" panose="02040503050406030204" pitchFamily="18" charset="0"/>
                                      <a:ea typeface="+mn-ea"/>
                                      <a:cs typeface="+mn-cs"/>
                                    </a:rPr>
                                  </m:ctrlPr>
                                </m:dPr>
                                <m:e>
                                  <m:acc>
                                    <m:accPr>
                                      <m:chr m:val="̂"/>
                                      <m:ctrlPr>
                                        <a:rPr lang="zh-TW" altLang="zh-TW" sz="2200" b="1" i="1" kern="1200">
                                          <a:solidFill>
                                            <a:schemeClr val="tx1"/>
                                          </a:solidFill>
                                          <a:effectLst/>
                                          <a:latin typeface="Cambria Math" panose="02040503050406030204" pitchFamily="18" charset="0"/>
                                          <a:ea typeface="+mn-ea"/>
                                          <a:cs typeface="+mn-cs"/>
                                        </a:rPr>
                                      </m:ctrlPr>
                                    </m:accPr>
                                    <m:e>
                                      <m:r>
                                        <a:rPr lang="en-US" altLang="zh-TW" sz="2200" b="1" i="1" kern="1200">
                                          <a:solidFill>
                                            <a:schemeClr val="tx1"/>
                                          </a:solidFill>
                                          <a:effectLst/>
                                          <a:latin typeface="Cambria Math" panose="02040503050406030204" pitchFamily="18" charset="0"/>
                                          <a:ea typeface="+mn-ea"/>
                                          <a:cs typeface="+mn-cs"/>
                                        </a:rPr>
                                        <m:t>𝛽</m:t>
                                      </m:r>
                                    </m:e>
                                  </m:acc>
                                  <m:r>
                                    <a:rPr lang="en-US" altLang="zh-TW" sz="2200" b="1" i="1" kern="1200">
                                      <a:solidFill>
                                        <a:schemeClr val="tx1"/>
                                      </a:solidFill>
                                      <a:effectLst/>
                                      <a:latin typeface="Cambria Math" panose="02040503050406030204" pitchFamily="18" charset="0"/>
                                      <a:ea typeface="+mn-ea"/>
                                      <a:cs typeface="+mn-cs"/>
                                    </a:rPr>
                                    <m:t>,</m:t>
                                  </m:r>
                                  <m:acc>
                                    <m:accPr>
                                      <m:chr m:val="̂"/>
                                      <m:ctrlPr>
                                        <a:rPr lang="zh-TW" altLang="zh-TW" sz="2200" b="1" i="1" kern="1200" smtClean="0">
                                          <a:solidFill>
                                            <a:schemeClr val="tx1"/>
                                          </a:solidFill>
                                          <a:effectLst/>
                                          <a:latin typeface="Cambria Math" panose="02040503050406030204" pitchFamily="18" charset="0"/>
                                          <a:ea typeface="+mn-ea"/>
                                          <a:cs typeface="+mn-cs"/>
                                        </a:rPr>
                                      </m:ctrlPr>
                                    </m:accPr>
                                    <m:e>
                                      <m:r>
                                        <a:rPr lang="en-US" altLang="zh-TW" sz="2200" b="0" i="1" smtClean="0">
                                          <a:solidFill>
                                            <a:schemeClr val="tx1"/>
                                          </a:solidFill>
                                          <a:latin typeface="Cambria Math" panose="02040503050406030204" pitchFamily="18" charset="0"/>
                                          <a:ea typeface="BiauKaiTC" panose="03000500000000000000" pitchFamily="66" charset="-120"/>
                                        </a:rPr>
                                        <m:t>𝛿</m:t>
                                      </m:r>
                                    </m:e>
                                  </m:acc>
                                </m:e>
                              </m:d>
                              <m:r>
                                <a:rPr lang="en-US" altLang="zh-TW" sz="2200" b="1" i="1" kern="1200">
                                  <a:solidFill>
                                    <a:schemeClr val="tx1"/>
                                  </a:solidFill>
                                  <a:effectLst/>
                                  <a:latin typeface="Cambria Math" panose="02040503050406030204" pitchFamily="18" charset="0"/>
                                  <a:ea typeface="+mn-ea"/>
                                  <a:cs typeface="+mn-cs"/>
                                </a:rPr>
                                <m:t>=</m:t>
                              </m:r>
                              <m:func>
                                <m:funcPr>
                                  <m:ctrlPr>
                                    <a:rPr lang="zh-TW" altLang="zh-TW" sz="2200" b="1" i="1" kern="1200">
                                      <a:solidFill>
                                        <a:schemeClr val="tx1"/>
                                      </a:solidFill>
                                      <a:effectLst/>
                                      <a:latin typeface="Cambria Math" panose="02040503050406030204" pitchFamily="18" charset="0"/>
                                      <a:ea typeface="+mn-ea"/>
                                      <a:cs typeface="+mn-cs"/>
                                    </a:rPr>
                                  </m:ctrlPr>
                                </m:funcPr>
                                <m:fName>
                                  <m:r>
                                    <m:rPr>
                                      <m:sty m:val="p"/>
                                    </m:rPr>
                                    <a:rPr lang="en-US" altLang="zh-TW" sz="2200" b="1" kern="1200">
                                      <a:solidFill>
                                        <a:schemeClr val="tx1"/>
                                      </a:solidFill>
                                      <a:effectLst/>
                                      <a:latin typeface="Cambria Math" panose="02040503050406030204" pitchFamily="18" charset="0"/>
                                      <a:ea typeface="+mn-ea"/>
                                      <a:cs typeface="+mn-cs"/>
                                    </a:rPr>
                                    <m:t>arg</m:t>
                                  </m:r>
                                </m:fName>
                                <m:e>
                                  <m:func>
                                    <m:funcPr>
                                      <m:ctrlPr>
                                        <a:rPr lang="zh-TW" altLang="zh-TW" sz="2200" b="1" i="1" kern="1200">
                                          <a:solidFill>
                                            <a:schemeClr val="tx1"/>
                                          </a:solidFill>
                                          <a:effectLst/>
                                          <a:latin typeface="Cambria Math" panose="02040503050406030204" pitchFamily="18" charset="0"/>
                                          <a:ea typeface="+mn-ea"/>
                                          <a:cs typeface="+mn-cs"/>
                                        </a:rPr>
                                      </m:ctrlPr>
                                    </m:funcPr>
                                    <m:fName>
                                      <m:limLow>
                                        <m:limLowPr>
                                          <m:ctrlPr>
                                            <a:rPr lang="zh-TW" altLang="zh-TW" sz="2200" b="1" i="1" kern="1200">
                                              <a:solidFill>
                                                <a:schemeClr val="tx1"/>
                                              </a:solidFill>
                                              <a:effectLst/>
                                              <a:latin typeface="Cambria Math" panose="02040503050406030204" pitchFamily="18" charset="0"/>
                                              <a:ea typeface="+mn-ea"/>
                                              <a:cs typeface="+mn-cs"/>
                                            </a:rPr>
                                          </m:ctrlPr>
                                        </m:limLowPr>
                                        <m:e>
                                          <m:r>
                                            <m:rPr>
                                              <m:sty m:val="p"/>
                                            </m:rPr>
                                            <a:rPr lang="en-US" altLang="zh-TW" sz="2200" b="1" kern="1200">
                                              <a:solidFill>
                                                <a:schemeClr val="tx1"/>
                                              </a:solidFill>
                                              <a:effectLst/>
                                              <a:latin typeface="Cambria Math" panose="02040503050406030204" pitchFamily="18" charset="0"/>
                                              <a:ea typeface="+mn-ea"/>
                                              <a:cs typeface="+mn-cs"/>
                                            </a:rPr>
                                            <m:t>max</m:t>
                                          </m:r>
                                        </m:e>
                                        <m:lim>
                                          <m:r>
                                            <m:rPr>
                                              <m:sty m:val="p"/>
                                            </m:rPr>
                                            <a:rPr lang="en-US" altLang="zh-TW" sz="2200" b="1" kern="1200">
                                              <a:solidFill>
                                                <a:schemeClr val="tx1"/>
                                              </a:solidFill>
                                              <a:effectLst/>
                                              <a:latin typeface="Cambria Math" panose="02040503050406030204" pitchFamily="18" charset="0"/>
                                              <a:ea typeface="+mn-ea"/>
                                              <a:cs typeface="+mn-cs"/>
                                            </a:rPr>
                                            <m:t>Θ</m:t>
                                          </m:r>
                                          <m:r>
                                            <a:rPr lang="en-US" altLang="zh-TW" sz="2200" b="1" i="1" kern="1200">
                                              <a:solidFill>
                                                <a:schemeClr val="tx1"/>
                                              </a:solidFill>
                                              <a:effectLst/>
                                              <a:latin typeface="Cambria Math" panose="02040503050406030204" pitchFamily="18" charset="0"/>
                                              <a:ea typeface="+mn-ea"/>
                                              <a:cs typeface="+mn-cs"/>
                                            </a:rPr>
                                            <m:t>∈</m:t>
                                          </m:r>
                                          <m:r>
                                            <m:rPr>
                                              <m:sty m:val="p"/>
                                            </m:rPr>
                                            <a:rPr lang="en-US" altLang="zh-TW" sz="2200" b="1" kern="1200">
                                              <a:solidFill>
                                                <a:schemeClr val="tx1"/>
                                              </a:solidFill>
                                              <a:effectLst/>
                                              <a:latin typeface="Cambria Math" panose="02040503050406030204" pitchFamily="18" charset="0"/>
                                              <a:ea typeface="+mn-ea"/>
                                              <a:cs typeface="+mn-cs"/>
                                            </a:rPr>
                                            <m:t>Ω</m:t>
                                          </m:r>
                                        </m:lim>
                                      </m:limLow>
                                    </m:fName>
                                    <m:e>
                                      <m:r>
                                        <a:rPr lang="en-US" altLang="zh-TW" sz="2200" b="1" i="1" kern="1200">
                                          <a:solidFill>
                                            <a:schemeClr val="tx1"/>
                                          </a:solidFill>
                                          <a:effectLst/>
                                          <a:latin typeface="Cambria Math" panose="02040503050406030204" pitchFamily="18" charset="0"/>
                                          <a:ea typeface="+mn-ea"/>
                                          <a:cs typeface="+mn-cs"/>
                                        </a:rPr>
                                        <m:t>𝓁</m:t>
                                      </m:r>
                                      <m:d>
                                        <m:dPr>
                                          <m:ctrlPr>
                                            <a:rPr lang="zh-TW" altLang="zh-TW" sz="2200" b="1" i="1" kern="1200">
                                              <a:solidFill>
                                                <a:schemeClr val="tx1"/>
                                              </a:solidFill>
                                              <a:effectLst/>
                                              <a:latin typeface="Cambria Math" panose="02040503050406030204" pitchFamily="18" charset="0"/>
                                              <a:ea typeface="+mn-ea"/>
                                              <a:cs typeface="+mn-cs"/>
                                            </a:rPr>
                                          </m:ctrlPr>
                                        </m:dPr>
                                        <m:e>
                                          <m:r>
                                            <m:rPr>
                                              <m:sty m:val="p"/>
                                            </m:rPr>
                                            <a:rPr lang="en-US" altLang="zh-TW" sz="2200" b="1" kern="1200">
                                              <a:solidFill>
                                                <a:schemeClr val="tx1"/>
                                              </a:solidFill>
                                              <a:effectLst/>
                                              <a:latin typeface="Cambria Math" panose="02040503050406030204" pitchFamily="18" charset="0"/>
                                              <a:ea typeface="+mn-ea"/>
                                              <a:cs typeface="+mn-cs"/>
                                            </a:rPr>
                                            <m:t>Θ</m:t>
                                          </m:r>
                                        </m:e>
                                        <m:e>
                                          <m:r>
                                            <a:rPr lang="en-US" altLang="zh-TW" sz="2200" b="1" i="1" kern="1200">
                                              <a:solidFill>
                                                <a:schemeClr val="tx1"/>
                                              </a:solidFill>
                                              <a:effectLst/>
                                              <a:latin typeface="Cambria Math" panose="02040503050406030204" pitchFamily="18" charset="0"/>
                                              <a:ea typeface="+mn-ea"/>
                                              <a:cs typeface="+mn-cs"/>
                                            </a:rPr>
                                            <m:t>𝐷</m:t>
                                          </m:r>
                                        </m:e>
                                      </m:d>
                                    </m:e>
                                  </m:func>
                                </m:e>
                              </m:func>
                            </m:oMath>
                          </a14:m>
                          <a:r>
                            <a:rPr lang="zh-TW" altLang="zh-TW" sz="2200" dirty="0">
                              <a:solidFill>
                                <a:schemeClr val="tx1"/>
                              </a:solidFill>
                              <a:effectLst/>
                            </a:rPr>
                            <a:t> </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3.3.10</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3746655920"/>
                  </p:ext>
                </p:extLst>
              </p:nvPr>
            </p:nvGraphicFramePr>
            <p:xfrm>
              <a:off x="742950" y="2181082"/>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4"/>
                          <a:stretch>
                            <a:fillRect l="-16233" t="-1333" r="-15773" b="-1333"/>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3.3.10</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151675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3.3 </a:t>
            </a:r>
            <a:r>
              <a:rPr lang="zh-TW" altLang="en-US" sz="3600" b="1" dirty="0">
                <a:solidFill>
                  <a:srgbClr val="002060"/>
                </a:solidFill>
                <a:latin typeface="BiauKaiTC" panose="03000500000000000000" pitchFamily="66" charset="-120"/>
                <a:ea typeface="BiauKaiTC" panose="03000500000000000000" pitchFamily="66" charset="-120"/>
              </a:rPr>
              <a:t>零膨脹伯努利模型</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894610"/>
              </a:xfrm>
              <a:prstGeom prst="rect">
                <a:avLst/>
              </a:prstGeom>
              <a:noFill/>
            </p:spPr>
            <p:txBody>
              <a:bodyPr wrap="square" rtlCol="0">
                <a:spAutoFit/>
              </a:bodyPr>
              <a:lstStyle/>
              <a:p>
                <a:pPr algn="just">
                  <a:lnSpc>
                    <a:spcPct val="200000"/>
                  </a:lnSpc>
                </a:pPr>
                <a:r>
                  <a:rPr lang="en-US"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為了避免模型過度配適，選擇使用</a:t>
                </a:r>
                <a:r>
                  <a:rPr lang="en-US" altLang="zh-TW" sz="2200" b="1" dirty="0">
                    <a:solidFill>
                      <a:srgbClr val="FF0000"/>
                    </a:solidFill>
                    <a:latin typeface="BiauKaiTC" panose="03000500000000000000" pitchFamily="66" charset="-120"/>
                    <a:ea typeface="BiauKaiTC" panose="03000500000000000000" pitchFamily="66" charset="-120"/>
                  </a:rPr>
                  <a:t> </a:t>
                </a:r>
                <a14:m>
                  <m:oMath xmlns:m="http://schemas.openxmlformats.org/officeDocument/2006/math">
                    <m:sSub>
                      <m:sSubPr>
                        <m:ctrlPr>
                          <a:rPr lang="en-US" altLang="zh-TW" sz="2200" i="1" smtClean="0">
                            <a:solidFill>
                              <a:srgbClr val="FF0000"/>
                            </a:solidFill>
                            <a:latin typeface="Cambria Math" panose="02040503050406030204" pitchFamily="18" charset="0"/>
                            <a:ea typeface="BiauKaiTC" panose="03000500000000000000" pitchFamily="66" charset="-120"/>
                          </a:rPr>
                        </m:ctrlPr>
                      </m:sSubPr>
                      <m:e>
                        <m:r>
                          <a:rPr lang="en-US" altLang="zh-TW" sz="2200" b="0" i="1" smtClean="0">
                            <a:solidFill>
                              <a:srgbClr val="FF0000"/>
                            </a:solidFill>
                            <a:latin typeface="Cambria Math" panose="02040503050406030204" pitchFamily="18" charset="0"/>
                            <a:ea typeface="BiauKaiTC" panose="03000500000000000000" pitchFamily="66" charset="-120"/>
                          </a:rPr>
                          <m:t>𝐿</m:t>
                        </m:r>
                      </m:e>
                      <m:sub>
                        <m:r>
                          <a:rPr lang="en-US" altLang="zh-TW" sz="2200" b="0" i="1" smtClean="0">
                            <a:solidFill>
                              <a:srgbClr val="FF0000"/>
                            </a:solidFill>
                            <a:latin typeface="Cambria Math" panose="02040503050406030204" pitchFamily="18" charset="0"/>
                            <a:ea typeface="BiauKaiTC" panose="03000500000000000000" pitchFamily="66" charset="-120"/>
                          </a:rPr>
                          <m:t>2</m:t>
                        </m:r>
                      </m:sub>
                    </m:sSub>
                    <m:r>
                      <a:rPr lang="en-US" altLang="zh-TW" sz="2200" b="0" i="1" smtClean="0">
                        <a:solidFill>
                          <a:srgbClr val="FF0000"/>
                        </a:solidFill>
                        <a:latin typeface="Cambria Math" panose="02040503050406030204" pitchFamily="18" charset="0"/>
                        <a:ea typeface="BiauKaiTC" panose="03000500000000000000" pitchFamily="66" charset="-120"/>
                      </a:rPr>
                      <m:t>−</m:t>
                    </m:r>
                    <m:r>
                      <a:rPr lang="en-US" altLang="zh-TW" sz="2200" b="0" i="1" smtClean="0">
                        <a:solidFill>
                          <a:srgbClr val="FF0000"/>
                        </a:solidFill>
                        <a:latin typeface="Cambria Math" panose="02040503050406030204" pitchFamily="18" charset="0"/>
                        <a:ea typeface="BiauKaiTC" panose="03000500000000000000" pitchFamily="66" charset="-120"/>
                      </a:rPr>
                      <m:t>𝑛𝑜𝑟𝑚</m:t>
                    </m:r>
                    <m:r>
                      <a:rPr lang="en-US" altLang="zh-TW" sz="2200" b="0" i="1" smtClean="0">
                        <a:solidFill>
                          <a:srgbClr val="FF0000"/>
                        </a:solidFill>
                        <a:latin typeface="Cambria Math" panose="02040503050406030204" pitchFamily="18" charset="0"/>
                        <a:ea typeface="BiauKaiTC" panose="03000500000000000000" pitchFamily="66" charset="-120"/>
                      </a:rPr>
                      <m:t> </m:t>
                    </m:r>
                  </m:oMath>
                </a14:m>
                <a:r>
                  <a:rPr lang="zh-TW" altLang="en-US" sz="2200" dirty="0">
                    <a:latin typeface="BiauKaiTC" panose="03000500000000000000" pitchFamily="66" charset="-120"/>
                    <a:ea typeface="BiauKaiTC" panose="03000500000000000000" pitchFamily="66" charset="-120"/>
                  </a:rPr>
                  <a:t>作為正則化的懲罰項</a:t>
                </a:r>
                <a:r>
                  <a:rPr lang="zh-TW" altLang="zh-TW" sz="2200" dirty="0">
                    <a:latin typeface="BiauKaiTC" panose="03000500000000000000" pitchFamily="66" charset="-120"/>
                    <a:ea typeface="BiauKaiTC" panose="03000500000000000000" pitchFamily="66" charset="-120"/>
                  </a:rPr>
                  <a:t>，</a:t>
                </a:r>
                <a:r>
                  <a:rPr lang="zh-TW" altLang="en-US" sz="2200" dirty="0">
                    <a:latin typeface="BiauKaiTC" panose="03000500000000000000" pitchFamily="66" charset="-120"/>
                    <a:ea typeface="BiauKaiTC" panose="03000500000000000000" pitchFamily="66" charset="-120"/>
                  </a:rPr>
                  <a:t>其</a:t>
                </a:r>
                <a:r>
                  <a:rPr lang="zh-TW" altLang="zh-TW" sz="2200" dirty="0">
                    <a:latin typeface="BiauKaiTC" panose="03000500000000000000" pitchFamily="66" charset="-120"/>
                    <a:ea typeface="BiauKaiTC" panose="03000500000000000000" pitchFamily="66" charset="-120"/>
                  </a:rPr>
                  <a:t>目標函數 </a:t>
                </a:r>
                <a14:m>
                  <m:oMath xmlns:m="http://schemas.openxmlformats.org/officeDocument/2006/math">
                    <m:sSup>
                      <m:sSupPr>
                        <m:ctrlPr>
                          <a:rPr lang="zh-TW" altLang="zh-TW" sz="2200" i="1">
                            <a:latin typeface="Cambria Math" panose="02040503050406030204" pitchFamily="18" charset="0"/>
                            <a:ea typeface="BiauKaiTC" panose="03000500000000000000" pitchFamily="66" charset="-120"/>
                          </a:rPr>
                        </m:ctrlPr>
                      </m:sSupPr>
                      <m:e>
                        <m:r>
                          <a:rPr lang="en-US" altLang="zh-TW" sz="2200">
                            <a:latin typeface="Cambria Math" panose="02040503050406030204" pitchFamily="18" charset="0"/>
                            <a:ea typeface="BiauKaiTC" panose="03000500000000000000" pitchFamily="66" charset="-120"/>
                          </a:rPr>
                          <m:t>𝓁</m:t>
                        </m:r>
                      </m:e>
                      <m:sup>
                        <m:r>
                          <a:rPr lang="en-US" altLang="zh-TW" sz="2200">
                            <a:latin typeface="Cambria Math" panose="02040503050406030204" pitchFamily="18" charset="0"/>
                            <a:ea typeface="BiauKaiTC" panose="03000500000000000000" pitchFamily="66" charset="-120"/>
                          </a:rPr>
                          <m:t>𝐸</m:t>
                        </m:r>
                      </m:sup>
                    </m:sSup>
                    <m:d>
                      <m:dPr>
                        <m:ctrlPr>
                          <a:rPr lang="zh-TW" altLang="zh-TW" sz="2200" i="1">
                            <a:latin typeface="Cambria Math" panose="02040503050406030204" pitchFamily="18" charset="0"/>
                            <a:ea typeface="BiauKaiTC" panose="03000500000000000000" pitchFamily="66" charset="-120"/>
                          </a:rPr>
                        </m:ctrlPr>
                      </m:dPr>
                      <m:e>
                        <m:r>
                          <m:rPr>
                            <m:sty m:val="p"/>
                          </m:rPr>
                          <a:rPr lang="en-US" altLang="zh-TW" sz="2200">
                            <a:latin typeface="Cambria Math" panose="02040503050406030204" pitchFamily="18" charset="0"/>
                            <a:ea typeface="BiauKaiTC" panose="03000500000000000000" pitchFamily="66" charset="-120"/>
                          </a:rPr>
                          <m:t>Θ</m:t>
                        </m:r>
                      </m:e>
                      <m:e>
                        <m:r>
                          <a:rPr lang="en-US" altLang="zh-TW" sz="2200">
                            <a:latin typeface="Cambria Math" panose="02040503050406030204" pitchFamily="18" charset="0"/>
                            <a:ea typeface="BiauKaiTC" panose="03000500000000000000" pitchFamily="66" charset="-120"/>
                          </a:rPr>
                          <m:t>𝐷</m:t>
                        </m:r>
                      </m:e>
                    </m:d>
                  </m:oMath>
                </a14:m>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可表示為：</a:t>
                </a:r>
              </a:p>
              <a:p>
                <a:pPr algn="just">
                  <a:lnSpc>
                    <a:spcPct val="3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r>
                  <a:rPr lang="zh-TW" altLang="zh-TW" sz="2200" dirty="0">
                    <a:latin typeface="Cambria Math" panose="02040503050406030204" pitchFamily="18" charset="0"/>
                    <a:ea typeface="BiauKaiTC" panose="03000500000000000000" pitchFamily="66" charset="-120"/>
                  </a:rPr>
                  <a:t>其中 </a:t>
                </a:r>
                <a14:m>
                  <m:oMath xmlns:m="http://schemas.openxmlformats.org/officeDocument/2006/math">
                    <m:r>
                      <a:rPr lang="en-US" altLang="zh-TW" sz="2200" b="0" i="1">
                        <a:latin typeface="Cambria Math" panose="02040503050406030204" pitchFamily="18" charset="0"/>
                      </a:rPr>
                      <m:t>𝜆</m:t>
                    </m:r>
                  </m:oMath>
                </a14:m>
                <a:r>
                  <a:rPr lang="en-US" altLang="zh-TW" sz="2200" dirty="0">
                    <a:latin typeface="Cambria Math" panose="02040503050406030204" pitchFamily="18" charset="0"/>
                    <a:ea typeface="BiauKaiTC" panose="03000500000000000000" pitchFamily="66" charset="-120"/>
                  </a:rPr>
                  <a:t> </a:t>
                </a:r>
                <a:r>
                  <a:rPr lang="zh-TW" altLang="zh-TW" sz="2200" dirty="0">
                    <a:latin typeface="Cambria Math" panose="02040503050406030204" pitchFamily="18" charset="0"/>
                    <a:ea typeface="BiauKaiTC" panose="03000500000000000000" pitchFamily="66" charset="-120"/>
                  </a:rPr>
                  <a:t>是控制正則化強度的常數。參數 </a:t>
                </a:r>
                <a14:m>
                  <m:oMath xmlns:m="http://schemas.openxmlformats.org/officeDocument/2006/math">
                    <m:r>
                      <a:rPr lang="en-US" altLang="zh-TW" sz="2200">
                        <a:latin typeface="Cambria Math" panose="02040503050406030204" pitchFamily="18" charset="0"/>
                        <a:ea typeface="BiauKaiTC" panose="03000500000000000000" pitchFamily="66" charset="-120"/>
                      </a:rPr>
                      <m:t>𝛽</m:t>
                    </m:r>
                  </m:oMath>
                </a14:m>
                <a:r>
                  <a:rPr lang="en-US" altLang="zh-TW" sz="2200" dirty="0">
                    <a:latin typeface="Cambria Math" panose="02040503050406030204" pitchFamily="18" charset="0"/>
                    <a:ea typeface="BiauKaiTC" panose="03000500000000000000" pitchFamily="66" charset="-120"/>
                  </a:rPr>
                  <a:t> </a:t>
                </a:r>
                <a:r>
                  <a:rPr lang="zh-TW" altLang="zh-TW" sz="2200" dirty="0">
                    <a:latin typeface="Cambria Math" panose="02040503050406030204" pitchFamily="18" charset="0"/>
                    <a:ea typeface="BiauKaiTC" panose="03000500000000000000" pitchFamily="66" charset="-120"/>
                  </a:rPr>
                  <a:t>和</a:t>
                </a:r>
                <a:r>
                  <a:rPr lang="zh-TW" altLang="en-US" sz="2200" dirty="0">
                    <a:latin typeface="Cambria Math" panose="02040503050406030204" pitchFamily="18" charset="0"/>
                    <a:ea typeface="BiauKaiTC" panose="03000500000000000000" pitchFamily="66" charset="-120"/>
                  </a:rPr>
                  <a:t> </a:t>
                </a:r>
                <a14:m>
                  <m:oMath xmlns:m="http://schemas.openxmlformats.org/officeDocument/2006/math">
                    <m:r>
                      <a:rPr lang="en-US" altLang="zh-TW" sz="2200" i="1">
                        <a:latin typeface="Cambria Math" panose="02040503050406030204" pitchFamily="18" charset="0"/>
                        <a:ea typeface="BiauKaiTC" panose="03000500000000000000" pitchFamily="66" charset="-120"/>
                      </a:rPr>
                      <m:t>𝛿</m:t>
                    </m:r>
                  </m:oMath>
                </a14:m>
                <a:r>
                  <a:rPr lang="zh-TW" altLang="en-US" sz="2200" dirty="0">
                    <a:latin typeface="Cambria Math" panose="02040503050406030204" pitchFamily="18" charset="0"/>
                    <a:ea typeface="BiauKaiTC" panose="03000500000000000000" pitchFamily="66" charset="-120"/>
                  </a:rPr>
                  <a:t> </a:t>
                </a:r>
                <a:r>
                  <a:rPr lang="zh-TW" altLang="zh-TW" sz="2200" dirty="0">
                    <a:latin typeface="Cambria Math" panose="02040503050406030204" pitchFamily="18" charset="0"/>
                    <a:ea typeface="BiauKaiTC" panose="03000500000000000000" pitchFamily="66" charset="-120"/>
                  </a:rPr>
                  <a:t>可透過以下方式獲得：</a:t>
                </a:r>
                <a:endParaRPr lang="en-US" altLang="zh-TW" sz="2200" dirty="0">
                  <a:latin typeface="Cambria Math" panose="02040503050406030204" pitchFamily="18" charset="0"/>
                  <a:ea typeface="BiauKaiTC" panose="03000500000000000000" pitchFamily="66" charset="-120"/>
                </a:endParaRPr>
              </a:p>
              <a:p>
                <a:pPr algn="just">
                  <a:lnSpc>
                    <a:spcPct val="300000"/>
                  </a:lnSpc>
                  <a:spcBef>
                    <a:spcPts val="600"/>
                  </a:spcBef>
                </a:pPr>
                <a:endParaRPr lang="en-US" altLang="zh-TW" sz="2200" dirty="0">
                  <a:latin typeface="Cambria Math" panose="02040503050406030204" pitchFamily="18" charset="0"/>
                  <a:ea typeface="BiauKaiTC" panose="03000500000000000000" pitchFamily="66" charset="-120"/>
                </a:endParaRPr>
              </a:p>
              <a:p>
                <a:pPr algn="just">
                  <a:lnSpc>
                    <a:spcPct val="200000"/>
                  </a:lnSpc>
                  <a:spcBef>
                    <a:spcPts val="600"/>
                  </a:spcBef>
                </a:pPr>
                <a:r>
                  <a:rPr lang="zh-TW" altLang="zh-TW" sz="2200" dirty="0">
                    <a:latin typeface="Cambria Math" panose="02040503050406030204" pitchFamily="18" charset="0"/>
                    <a:ea typeface="BiauKaiTC" panose="03000500000000000000" pitchFamily="66" charset="-120"/>
                  </a:rPr>
                  <a:t>。在此情境下，最大化 </a:t>
                </a:r>
                <a14:m>
                  <m:oMath xmlns:m="http://schemas.openxmlformats.org/officeDocument/2006/math">
                    <m:r>
                      <a:rPr lang="en-US" altLang="zh-TW" sz="2200">
                        <a:latin typeface="Cambria Math" panose="02040503050406030204" pitchFamily="18" charset="0"/>
                        <a:ea typeface="BiauKaiTC" panose="03000500000000000000" pitchFamily="66" charset="-120"/>
                      </a:rPr>
                      <m:t>𝓁</m:t>
                    </m:r>
                    <m:d>
                      <m:dPr>
                        <m:ctrlPr>
                          <a:rPr lang="zh-TW" altLang="zh-TW" sz="2200" i="1">
                            <a:latin typeface="Cambria Math" panose="02040503050406030204" pitchFamily="18" charset="0"/>
                            <a:ea typeface="BiauKaiTC" panose="03000500000000000000" pitchFamily="66" charset="-120"/>
                          </a:rPr>
                        </m:ctrlPr>
                      </m:dPr>
                      <m:e>
                        <m:r>
                          <m:rPr>
                            <m:sty m:val="p"/>
                          </m:rPr>
                          <a:rPr lang="en-US" altLang="zh-TW" sz="2200">
                            <a:latin typeface="Cambria Math" panose="02040503050406030204" pitchFamily="18" charset="0"/>
                            <a:ea typeface="BiauKaiTC" panose="03000500000000000000" pitchFamily="66" charset="-120"/>
                          </a:rPr>
                          <m:t>Θ</m:t>
                        </m:r>
                      </m:e>
                      <m:e>
                        <m:r>
                          <a:rPr lang="en-US" altLang="zh-TW" sz="2200">
                            <a:latin typeface="Cambria Math" panose="02040503050406030204" pitchFamily="18" charset="0"/>
                            <a:ea typeface="BiauKaiTC" panose="03000500000000000000" pitchFamily="66" charset="-120"/>
                          </a:rPr>
                          <m:t>𝐷</m:t>
                        </m:r>
                      </m:e>
                    </m:d>
                  </m:oMath>
                </a14:m>
                <a:r>
                  <a:rPr lang="en-US" altLang="zh-TW" sz="2200" dirty="0">
                    <a:latin typeface="Cambria Math" panose="02040503050406030204" pitchFamily="18" charset="0"/>
                    <a:ea typeface="BiauKaiTC" panose="03000500000000000000" pitchFamily="66" charset="-120"/>
                  </a:rPr>
                  <a:t> </a:t>
                </a:r>
                <a:r>
                  <a:rPr lang="zh-TW" altLang="zh-TW" sz="2200" dirty="0">
                    <a:latin typeface="Cambria Math" panose="02040503050406030204" pitchFamily="18" charset="0"/>
                    <a:ea typeface="BiauKaiTC" panose="03000500000000000000" pitchFamily="66" charset="-120"/>
                  </a:rPr>
                  <a:t>等價於最小化 </a:t>
                </a:r>
                <a14:m>
                  <m:oMath xmlns:m="http://schemas.openxmlformats.org/officeDocument/2006/math">
                    <m:r>
                      <a:rPr lang="en-US" altLang="zh-TW" sz="2200">
                        <a:latin typeface="Cambria Math" panose="02040503050406030204" pitchFamily="18" charset="0"/>
                        <a:ea typeface="BiauKaiTC" panose="03000500000000000000" pitchFamily="66" charset="-120"/>
                      </a:rPr>
                      <m:t>−</m:t>
                    </m:r>
                    <m:r>
                      <a:rPr lang="en-US" altLang="zh-TW" sz="2200">
                        <a:latin typeface="Cambria Math" panose="02040503050406030204" pitchFamily="18" charset="0"/>
                        <a:ea typeface="BiauKaiTC" panose="03000500000000000000" pitchFamily="66" charset="-120"/>
                      </a:rPr>
                      <m:t>𝓁</m:t>
                    </m:r>
                    <m:d>
                      <m:dPr>
                        <m:ctrlPr>
                          <a:rPr lang="zh-TW" altLang="zh-TW" sz="2200" i="1">
                            <a:latin typeface="Cambria Math" panose="02040503050406030204" pitchFamily="18" charset="0"/>
                            <a:ea typeface="BiauKaiTC" panose="03000500000000000000" pitchFamily="66" charset="-120"/>
                          </a:rPr>
                        </m:ctrlPr>
                      </m:dPr>
                      <m:e>
                        <m:r>
                          <m:rPr>
                            <m:sty m:val="p"/>
                          </m:rPr>
                          <a:rPr lang="en-US" altLang="zh-TW" sz="2200">
                            <a:latin typeface="Cambria Math" panose="02040503050406030204" pitchFamily="18" charset="0"/>
                            <a:ea typeface="BiauKaiTC" panose="03000500000000000000" pitchFamily="66" charset="-120"/>
                          </a:rPr>
                          <m:t>Θ</m:t>
                        </m:r>
                      </m:e>
                      <m:e>
                        <m:r>
                          <a:rPr lang="en-US" altLang="zh-TW" sz="2200">
                            <a:latin typeface="Cambria Math" panose="02040503050406030204" pitchFamily="18" charset="0"/>
                            <a:ea typeface="BiauKaiTC" panose="03000500000000000000" pitchFamily="66" charset="-120"/>
                          </a:rPr>
                          <m:t>𝐷</m:t>
                        </m:r>
                      </m:e>
                    </m:d>
                  </m:oMath>
                </a14:m>
                <a:r>
                  <a:rPr lang="zh-TW" altLang="zh-TW" sz="2200" dirty="0">
                    <a:latin typeface="Cambria Math" panose="02040503050406030204" pitchFamily="18" charset="0"/>
                    <a:ea typeface="BiauKaiTC" panose="03000500000000000000" pitchFamily="66" charset="-120"/>
                  </a:rPr>
                  <a:t>。</a:t>
                </a:r>
                <a:endParaRPr kumimoji="1" lang="en-US" altLang="zh-TW" sz="2200" dirty="0">
                  <a:latin typeface="Cambria Math" panose="02040503050406030204" pitchFamily="18" charset="0"/>
                  <a:ea typeface="BiauKaiTC" panose="03000500000000000000" pitchFamily="66" charset="-120"/>
                </a:endParaRPr>
              </a:p>
            </p:txBody>
          </p:sp>
        </mc:Choice>
        <mc:Fallback>
          <p:sp>
            <p:nvSpPr>
              <p:cNvPr id="3" name="文字方塊 2">
                <a:extLst>
                  <a:ext uri="{FF2B5EF4-FFF2-40B4-BE49-F238E27FC236}">
                    <a16:creationId xmlns:a16="http://schemas.microsoft.com/office/drawing/2014/main" id="{0D00E192-6365-0044-88D4-ACF3583EB4B8}"/>
                  </a:ext>
                </a:extLst>
              </p:cNvPr>
              <p:cNvSpPr txBox="1">
                <a:spLocks noRot="1" noChangeAspect="1" noMove="1" noResize="1" noEditPoints="1" noAdjustHandles="1" noChangeArrowheads="1" noChangeShapeType="1" noTextEdit="1"/>
              </p:cNvSpPr>
              <p:nvPr/>
            </p:nvSpPr>
            <p:spPr>
              <a:xfrm>
                <a:off x="742950" y="1263600"/>
                <a:ext cx="10896600" cy="4894610"/>
              </a:xfrm>
              <a:prstGeom prst="rect">
                <a:avLst/>
              </a:prstGeom>
              <a:blipFill>
                <a:blip r:embed="rId3"/>
                <a:stretch>
                  <a:fillRect l="-698" r="-582" b="-1292"/>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1052172493"/>
                  </p:ext>
                </p:extLst>
              </p:nvPr>
            </p:nvGraphicFramePr>
            <p:xfrm>
              <a:off x="742950" y="2667222"/>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lnSpc>
                              <a:spcPct val="150000"/>
                            </a:lnSpc>
                          </a:pPr>
                          <a14:m>
                            <m:oMath xmlns:m="http://schemas.openxmlformats.org/officeDocument/2006/math">
                              <m:sSup>
                                <m:sSupPr>
                                  <m:ctrlPr>
                                    <a:rPr lang="zh-TW" altLang="zh-TW" sz="2200" b="1" i="1" kern="1200" smtClean="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𝓁</m:t>
                                  </m:r>
                                </m:e>
                                <m:sup>
                                  <m:r>
                                    <a:rPr lang="en-US" altLang="zh-TW" sz="2200" b="1" i="1" kern="1200">
                                      <a:solidFill>
                                        <a:schemeClr val="tx1"/>
                                      </a:solidFill>
                                      <a:effectLst/>
                                      <a:latin typeface="Cambria Math" panose="02040503050406030204" pitchFamily="18" charset="0"/>
                                      <a:ea typeface="+mn-ea"/>
                                      <a:cs typeface="+mn-cs"/>
                                    </a:rPr>
                                    <m:t>𝐸</m:t>
                                  </m:r>
                                </m:sup>
                              </m:sSup>
                              <m:d>
                                <m:dPr>
                                  <m:ctrlPr>
                                    <a:rPr lang="zh-TW" altLang="zh-TW" sz="2200" b="1" i="1" kern="1200">
                                      <a:solidFill>
                                        <a:schemeClr val="tx1"/>
                                      </a:solidFill>
                                      <a:effectLst/>
                                      <a:latin typeface="Cambria Math" panose="02040503050406030204" pitchFamily="18" charset="0"/>
                                      <a:ea typeface="+mn-ea"/>
                                      <a:cs typeface="+mn-cs"/>
                                    </a:rPr>
                                  </m:ctrlPr>
                                </m:dPr>
                                <m:e>
                                  <m:r>
                                    <m:rPr>
                                      <m:sty m:val="p"/>
                                    </m:rPr>
                                    <a:rPr lang="en-US" altLang="zh-TW" sz="2200" b="1" kern="1200">
                                      <a:solidFill>
                                        <a:schemeClr val="tx1"/>
                                      </a:solidFill>
                                      <a:effectLst/>
                                      <a:latin typeface="Cambria Math" panose="02040503050406030204" pitchFamily="18" charset="0"/>
                                      <a:ea typeface="+mn-ea"/>
                                      <a:cs typeface="+mn-cs"/>
                                    </a:rPr>
                                    <m:t>Θ</m:t>
                                  </m:r>
                                </m:e>
                                <m:e>
                                  <m:r>
                                    <a:rPr lang="en-US" altLang="zh-TW" sz="2200" b="1" i="1" kern="1200">
                                      <a:solidFill>
                                        <a:schemeClr val="tx1"/>
                                      </a:solidFill>
                                      <a:effectLst/>
                                      <a:latin typeface="Cambria Math" panose="02040503050406030204" pitchFamily="18" charset="0"/>
                                      <a:ea typeface="+mn-ea"/>
                                      <a:cs typeface="+mn-cs"/>
                                    </a:rPr>
                                    <m:t>𝐷</m:t>
                                  </m:r>
                                </m:e>
                              </m:d>
                              <m:r>
                                <a:rPr lang="en-US" altLang="zh-TW" sz="2200" b="1" i="1" kern="1200">
                                  <a:solidFill>
                                    <a:schemeClr val="tx1"/>
                                  </a:solidFill>
                                  <a:effectLst/>
                                  <a:latin typeface="Cambria Math" panose="02040503050406030204" pitchFamily="18" charset="0"/>
                                  <a:ea typeface="+mn-ea"/>
                                  <a:cs typeface="+mn-cs"/>
                                </a:rPr>
                                <m:t>=−</m:t>
                              </m:r>
                              <m:r>
                                <a:rPr lang="en-US" altLang="zh-TW" sz="2200" b="1" i="1" kern="1200">
                                  <a:solidFill>
                                    <a:schemeClr val="tx1"/>
                                  </a:solidFill>
                                  <a:effectLst/>
                                  <a:latin typeface="Cambria Math" panose="02040503050406030204" pitchFamily="18" charset="0"/>
                                  <a:ea typeface="+mn-ea"/>
                                  <a:cs typeface="+mn-cs"/>
                                </a:rPr>
                                <m:t>𝓁</m:t>
                              </m:r>
                              <m:d>
                                <m:dPr>
                                  <m:ctrlPr>
                                    <a:rPr lang="zh-TW" altLang="zh-TW" sz="2200" b="1" i="1" kern="1200">
                                      <a:solidFill>
                                        <a:schemeClr val="tx1"/>
                                      </a:solidFill>
                                      <a:effectLst/>
                                      <a:latin typeface="Cambria Math" panose="02040503050406030204" pitchFamily="18" charset="0"/>
                                      <a:ea typeface="+mn-ea"/>
                                      <a:cs typeface="+mn-cs"/>
                                    </a:rPr>
                                  </m:ctrlPr>
                                </m:dPr>
                                <m:e>
                                  <m:r>
                                    <m:rPr>
                                      <m:sty m:val="p"/>
                                    </m:rPr>
                                    <a:rPr lang="en-US" altLang="zh-TW" sz="2200" b="1" kern="1200">
                                      <a:solidFill>
                                        <a:schemeClr val="tx1"/>
                                      </a:solidFill>
                                      <a:effectLst/>
                                      <a:latin typeface="Cambria Math" panose="02040503050406030204" pitchFamily="18" charset="0"/>
                                      <a:ea typeface="+mn-ea"/>
                                      <a:cs typeface="+mn-cs"/>
                                    </a:rPr>
                                    <m:t>Θ</m:t>
                                  </m:r>
                                </m:e>
                                <m:e>
                                  <m:r>
                                    <a:rPr lang="en-US" altLang="zh-TW" sz="2200" b="1" i="1" kern="1200">
                                      <a:solidFill>
                                        <a:schemeClr val="tx1"/>
                                      </a:solidFill>
                                      <a:effectLst/>
                                      <a:latin typeface="Cambria Math" panose="02040503050406030204" pitchFamily="18" charset="0"/>
                                      <a:ea typeface="+mn-ea"/>
                                      <a:cs typeface="+mn-cs"/>
                                    </a:rPr>
                                    <m:t>𝐷</m:t>
                                  </m:r>
                                </m:e>
                              </m:d>
                              <m:r>
                                <a:rPr lang="en-US" altLang="zh-TW" sz="2200" b="1" i="1" kern="1200">
                                  <a:solidFill>
                                    <a:schemeClr val="tx1"/>
                                  </a:solidFill>
                                  <a:effectLst/>
                                  <a:latin typeface="Cambria Math" panose="02040503050406030204" pitchFamily="18" charset="0"/>
                                  <a:ea typeface="+mn-ea"/>
                                  <a:cs typeface="+mn-cs"/>
                                </a:rPr>
                                <m:t>+</m:t>
                              </m:r>
                              <m:f>
                                <m:fPr>
                                  <m:ctrlPr>
                                    <a:rPr lang="zh-TW" altLang="zh-TW" sz="2200" b="1" i="1" kern="1200">
                                      <a:solidFill>
                                        <a:schemeClr val="tx1"/>
                                      </a:solidFill>
                                      <a:effectLst/>
                                      <a:latin typeface="Cambria Math" panose="02040503050406030204" pitchFamily="18" charset="0"/>
                                      <a:ea typeface="+mn-ea"/>
                                      <a:cs typeface="+mn-cs"/>
                                    </a:rPr>
                                  </m:ctrlPr>
                                </m:fPr>
                                <m:num>
                                  <m:r>
                                    <a:rPr lang="en-US" altLang="zh-TW" sz="2200" b="0" i="1" kern="1200" smtClean="0">
                                      <a:solidFill>
                                        <a:schemeClr val="tx1"/>
                                      </a:solidFill>
                                      <a:effectLst/>
                                      <a:latin typeface="Cambria Math" panose="02040503050406030204" pitchFamily="18" charset="0"/>
                                      <a:ea typeface="+mn-ea"/>
                                      <a:cs typeface="+mn-cs"/>
                                    </a:rPr>
                                    <m:t>𝜆</m:t>
                                  </m:r>
                                </m:num>
                                <m:den>
                                  <m:r>
                                    <a:rPr lang="en-US" altLang="zh-TW" sz="2200" b="1" i="1" kern="1200">
                                      <a:solidFill>
                                        <a:schemeClr val="tx1"/>
                                      </a:solidFill>
                                      <a:effectLst/>
                                      <a:latin typeface="Cambria Math" panose="02040503050406030204" pitchFamily="18" charset="0"/>
                                      <a:ea typeface="+mn-ea"/>
                                      <a:cs typeface="+mn-cs"/>
                                    </a:rPr>
                                    <m:t>2</m:t>
                                  </m:r>
                                </m:den>
                              </m:f>
                              <m:nary>
                                <m:naryPr>
                                  <m:chr m:val="∑"/>
                                  <m:ctrlPr>
                                    <a:rPr lang="zh-TW" altLang="zh-TW" sz="2200" b="1" i="1" kern="1200">
                                      <a:solidFill>
                                        <a:schemeClr val="tx1"/>
                                      </a:solidFill>
                                      <a:effectLst/>
                                      <a:latin typeface="Cambria Math" panose="02040503050406030204" pitchFamily="18" charset="0"/>
                                      <a:ea typeface="+mn-ea"/>
                                      <a:cs typeface="+mn-cs"/>
                                    </a:rPr>
                                  </m:ctrlPr>
                                </m:naryPr>
                                <m:sub>
                                  <m:r>
                                    <a:rPr lang="en-US" altLang="zh-TW" sz="2200" b="1" i="1" kern="1200">
                                      <a:solidFill>
                                        <a:schemeClr val="tx1"/>
                                      </a:solidFill>
                                      <a:effectLst/>
                                      <a:latin typeface="Cambria Math" panose="02040503050406030204" pitchFamily="18" charset="0"/>
                                      <a:ea typeface="+mn-ea"/>
                                      <a:cs typeface="+mn-cs"/>
                                    </a:rPr>
                                    <m:t>𝑗</m:t>
                                  </m:r>
                                  <m:r>
                                    <a:rPr lang="en-US" altLang="zh-TW" sz="2200" b="1" i="1" kern="1200">
                                      <a:solidFill>
                                        <a:schemeClr val="tx1"/>
                                      </a:solidFill>
                                      <a:effectLst/>
                                      <a:latin typeface="Cambria Math" panose="02040503050406030204" pitchFamily="18" charset="0"/>
                                      <a:ea typeface="+mn-ea"/>
                                      <a:cs typeface="+mn-cs"/>
                                    </a:rPr>
                                    <m:t>=1</m:t>
                                  </m:r>
                                </m:sub>
                                <m:sup>
                                  <m:r>
                                    <a:rPr lang="en-US" altLang="zh-TW" sz="2200" b="1" i="1" kern="1200">
                                      <a:solidFill>
                                        <a:schemeClr val="tx1"/>
                                      </a:solidFill>
                                      <a:effectLst/>
                                      <a:latin typeface="Cambria Math" panose="02040503050406030204" pitchFamily="18" charset="0"/>
                                      <a:ea typeface="+mn-ea"/>
                                      <a:cs typeface="+mn-cs"/>
                                    </a:rPr>
                                    <m:t>𝑝</m:t>
                                  </m:r>
                                </m:sup>
                                <m:e>
                                  <m:sSubSup>
                                    <m:sSubSupPr>
                                      <m:ctrlPr>
                                        <a:rPr lang="zh-TW" altLang="zh-TW" sz="2200" b="1" i="1" kern="1200">
                                          <a:solidFill>
                                            <a:schemeClr val="tx1"/>
                                          </a:solidFill>
                                          <a:effectLst/>
                                          <a:latin typeface="Cambria Math" panose="02040503050406030204" pitchFamily="18" charset="0"/>
                                          <a:ea typeface="+mn-ea"/>
                                          <a:cs typeface="+mn-cs"/>
                                        </a:rPr>
                                      </m:ctrlPr>
                                    </m:sSubSupPr>
                                    <m:e>
                                      <m:r>
                                        <a:rPr lang="en-US" altLang="zh-TW" sz="2200" b="1" i="1" kern="1200">
                                          <a:solidFill>
                                            <a:schemeClr val="tx1"/>
                                          </a:solidFill>
                                          <a:effectLst/>
                                          <a:latin typeface="Cambria Math" panose="02040503050406030204" pitchFamily="18" charset="0"/>
                                          <a:ea typeface="+mn-ea"/>
                                          <a:cs typeface="+mn-cs"/>
                                        </a:rPr>
                                        <m:t>𝛽</m:t>
                                      </m:r>
                                    </m:e>
                                    <m:sub>
                                      <m:r>
                                        <a:rPr lang="en-US" altLang="zh-TW" sz="2200" b="1" i="1" kern="1200">
                                          <a:solidFill>
                                            <a:schemeClr val="tx1"/>
                                          </a:solidFill>
                                          <a:effectLst/>
                                          <a:latin typeface="Cambria Math" panose="02040503050406030204" pitchFamily="18" charset="0"/>
                                          <a:ea typeface="+mn-ea"/>
                                          <a:cs typeface="+mn-cs"/>
                                        </a:rPr>
                                        <m:t>𝑗</m:t>
                                      </m:r>
                                    </m:sub>
                                    <m:sup>
                                      <m:r>
                                        <a:rPr lang="en-US" altLang="zh-TW" sz="2200" b="1" i="1" kern="1200">
                                          <a:solidFill>
                                            <a:schemeClr val="tx1"/>
                                          </a:solidFill>
                                          <a:effectLst/>
                                          <a:latin typeface="Cambria Math" panose="02040503050406030204" pitchFamily="18" charset="0"/>
                                          <a:ea typeface="+mn-ea"/>
                                          <a:cs typeface="+mn-cs"/>
                                        </a:rPr>
                                        <m:t>2</m:t>
                                      </m:r>
                                    </m:sup>
                                  </m:sSubSup>
                                </m:e>
                              </m:nary>
                            </m:oMath>
                          </a14:m>
                          <a:r>
                            <a:rPr lang="zh-TW" altLang="zh-TW" sz="2400" dirty="0">
                              <a:effectLst/>
                            </a:rPr>
                            <a:t> </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3.3.11</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p:graphicFrame>
            <p:nvGraphicFramePr>
              <p:cNvPr id="4" name="表格 3">
                <a:extLst>
                  <a:ext uri="{FF2B5EF4-FFF2-40B4-BE49-F238E27FC236}">
                    <a16:creationId xmlns:a16="http://schemas.microsoft.com/office/drawing/2014/main" id="{B5D3F660-1A85-B84D-9745-891EF8E307CF}"/>
                  </a:ext>
                </a:extLst>
              </p:cNvPr>
              <p:cNvGraphicFramePr>
                <a:graphicFrameLocks noGrp="1"/>
              </p:cNvGraphicFramePr>
              <p:nvPr>
                <p:extLst>
                  <p:ext uri="{D42A27DB-BD31-4B8C-83A1-F6EECF244321}">
                    <p14:modId xmlns:p14="http://schemas.microsoft.com/office/powerpoint/2010/main" val="1052172493"/>
                  </p:ext>
                </p:extLst>
              </p:nvPr>
            </p:nvGraphicFramePr>
            <p:xfrm>
              <a:off x="742950" y="2667222"/>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4"/>
                          <a:stretch>
                            <a:fillRect l="-16233" t="-18919" r="-15773" b="-70270"/>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3.3.11</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表格 4">
                <a:extLst>
                  <a:ext uri="{FF2B5EF4-FFF2-40B4-BE49-F238E27FC236}">
                    <a16:creationId xmlns:a16="http://schemas.microsoft.com/office/drawing/2014/main" id="{B78EAC8F-5025-FA4C-BBA6-D26138E0DBCD}"/>
                  </a:ext>
                </a:extLst>
              </p:cNvPr>
              <p:cNvGraphicFramePr>
                <a:graphicFrameLocks noGrp="1"/>
              </p:cNvGraphicFramePr>
              <p:nvPr>
                <p:extLst>
                  <p:ext uri="{D42A27DB-BD31-4B8C-83A1-F6EECF244321}">
                    <p14:modId xmlns:p14="http://schemas.microsoft.com/office/powerpoint/2010/main" val="2503429749"/>
                  </p:ext>
                </p:extLst>
              </p:nvPr>
            </p:nvGraphicFramePr>
            <p:xfrm>
              <a:off x="738751" y="4371981"/>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lnSpc>
                              <a:spcPct val="150000"/>
                            </a:lnSpc>
                          </a:pPr>
                          <a14:m>
                            <m:oMath xmlns:m="http://schemas.openxmlformats.org/officeDocument/2006/math">
                              <m:d>
                                <m:dPr>
                                  <m:ctrlPr>
                                    <a:rPr lang="zh-TW" altLang="zh-TW" sz="2200" b="1" i="1" kern="1200" smtClean="0">
                                      <a:solidFill>
                                        <a:schemeClr val="tx1"/>
                                      </a:solidFill>
                                      <a:effectLst/>
                                      <a:latin typeface="Cambria Math" panose="02040503050406030204" pitchFamily="18" charset="0"/>
                                      <a:ea typeface="+mn-ea"/>
                                      <a:cs typeface="+mn-cs"/>
                                    </a:rPr>
                                  </m:ctrlPr>
                                </m:dPr>
                                <m:e>
                                  <m:acc>
                                    <m:accPr>
                                      <m:chr m:val="̂"/>
                                      <m:ctrlPr>
                                        <a:rPr lang="zh-TW" altLang="zh-TW" sz="2200" b="1" i="1" kern="1200">
                                          <a:solidFill>
                                            <a:schemeClr val="tx1"/>
                                          </a:solidFill>
                                          <a:effectLst/>
                                          <a:latin typeface="Cambria Math" panose="02040503050406030204" pitchFamily="18" charset="0"/>
                                          <a:ea typeface="+mn-ea"/>
                                          <a:cs typeface="+mn-cs"/>
                                        </a:rPr>
                                      </m:ctrlPr>
                                    </m:accPr>
                                    <m:e>
                                      <m:r>
                                        <a:rPr lang="en-US" altLang="zh-TW" sz="2200" b="1" i="1" kern="1200">
                                          <a:solidFill>
                                            <a:schemeClr val="tx1"/>
                                          </a:solidFill>
                                          <a:effectLst/>
                                          <a:latin typeface="Cambria Math" panose="02040503050406030204" pitchFamily="18" charset="0"/>
                                          <a:ea typeface="+mn-ea"/>
                                          <a:cs typeface="+mn-cs"/>
                                        </a:rPr>
                                        <m:t>𝛽</m:t>
                                      </m:r>
                                    </m:e>
                                  </m:acc>
                                  <m:r>
                                    <a:rPr lang="en-US" altLang="zh-TW" sz="2200" b="1" i="1" kern="1200">
                                      <a:solidFill>
                                        <a:schemeClr val="tx1"/>
                                      </a:solidFill>
                                      <a:effectLst/>
                                      <a:latin typeface="Cambria Math" panose="02040503050406030204" pitchFamily="18" charset="0"/>
                                      <a:ea typeface="+mn-ea"/>
                                      <a:cs typeface="+mn-cs"/>
                                    </a:rPr>
                                    <m:t>,</m:t>
                                  </m:r>
                                  <m:acc>
                                    <m:accPr>
                                      <m:chr m:val="̂"/>
                                      <m:ctrlPr>
                                        <a:rPr lang="zh-TW" altLang="zh-TW" sz="2200" b="1" i="1" kern="1200" smtClean="0">
                                          <a:solidFill>
                                            <a:schemeClr val="tx1"/>
                                          </a:solidFill>
                                          <a:effectLst/>
                                          <a:latin typeface="Cambria Math" panose="02040503050406030204" pitchFamily="18" charset="0"/>
                                          <a:ea typeface="+mn-ea"/>
                                          <a:cs typeface="+mn-cs"/>
                                        </a:rPr>
                                      </m:ctrlPr>
                                    </m:accPr>
                                    <m:e>
                                      <m:r>
                                        <a:rPr lang="en-US" altLang="zh-TW" sz="2200" b="0" i="1" smtClean="0">
                                          <a:solidFill>
                                            <a:schemeClr val="tx1"/>
                                          </a:solidFill>
                                          <a:latin typeface="Cambria Math" panose="02040503050406030204" pitchFamily="18" charset="0"/>
                                          <a:ea typeface="BiauKaiTC" panose="03000500000000000000" pitchFamily="66" charset="-120"/>
                                        </a:rPr>
                                        <m:t>𝛿</m:t>
                                      </m:r>
                                    </m:e>
                                  </m:acc>
                                </m:e>
                              </m:d>
                              <m:r>
                                <a:rPr lang="en-US" altLang="zh-TW" sz="2200" b="1" i="1" kern="1200">
                                  <a:solidFill>
                                    <a:schemeClr val="tx1"/>
                                  </a:solidFill>
                                  <a:effectLst/>
                                  <a:latin typeface="Cambria Math" panose="02040503050406030204" pitchFamily="18" charset="0"/>
                                  <a:ea typeface="+mn-ea"/>
                                  <a:cs typeface="+mn-cs"/>
                                </a:rPr>
                                <m:t>=</m:t>
                              </m:r>
                              <m:func>
                                <m:funcPr>
                                  <m:ctrlPr>
                                    <a:rPr lang="zh-TW" altLang="zh-TW" sz="2200" b="1" i="1" kern="1200">
                                      <a:solidFill>
                                        <a:schemeClr val="tx1"/>
                                      </a:solidFill>
                                      <a:effectLst/>
                                      <a:latin typeface="Cambria Math" panose="02040503050406030204" pitchFamily="18" charset="0"/>
                                      <a:ea typeface="+mn-ea"/>
                                      <a:cs typeface="+mn-cs"/>
                                    </a:rPr>
                                  </m:ctrlPr>
                                </m:funcPr>
                                <m:fName>
                                  <m:r>
                                    <m:rPr>
                                      <m:sty m:val="p"/>
                                    </m:rPr>
                                    <a:rPr lang="en-US" altLang="zh-TW" sz="2200" b="1" kern="1200">
                                      <a:solidFill>
                                        <a:schemeClr val="tx1"/>
                                      </a:solidFill>
                                      <a:effectLst/>
                                      <a:latin typeface="Cambria Math" panose="02040503050406030204" pitchFamily="18" charset="0"/>
                                      <a:ea typeface="+mn-ea"/>
                                      <a:cs typeface="+mn-cs"/>
                                    </a:rPr>
                                    <m:t>arg</m:t>
                                  </m:r>
                                </m:fName>
                                <m:e>
                                  <m:func>
                                    <m:funcPr>
                                      <m:ctrlPr>
                                        <a:rPr lang="zh-TW" altLang="zh-TW" sz="2200" b="1" i="1" kern="1200">
                                          <a:solidFill>
                                            <a:schemeClr val="tx1"/>
                                          </a:solidFill>
                                          <a:effectLst/>
                                          <a:latin typeface="Cambria Math" panose="02040503050406030204" pitchFamily="18" charset="0"/>
                                          <a:ea typeface="+mn-ea"/>
                                          <a:cs typeface="+mn-cs"/>
                                        </a:rPr>
                                      </m:ctrlPr>
                                    </m:funcPr>
                                    <m:fName>
                                      <m:limLow>
                                        <m:limLowPr>
                                          <m:ctrlPr>
                                            <a:rPr lang="zh-TW" altLang="zh-TW" sz="2200" b="1" i="1" kern="1200">
                                              <a:solidFill>
                                                <a:schemeClr val="tx1"/>
                                              </a:solidFill>
                                              <a:effectLst/>
                                              <a:latin typeface="Cambria Math" panose="02040503050406030204" pitchFamily="18" charset="0"/>
                                              <a:ea typeface="+mn-ea"/>
                                              <a:cs typeface="+mn-cs"/>
                                            </a:rPr>
                                          </m:ctrlPr>
                                        </m:limLowPr>
                                        <m:e>
                                          <m:r>
                                            <m:rPr>
                                              <m:sty m:val="p"/>
                                            </m:rPr>
                                            <a:rPr lang="en-US" altLang="zh-TW" sz="2200" b="1" kern="1200">
                                              <a:solidFill>
                                                <a:schemeClr val="tx1"/>
                                              </a:solidFill>
                                              <a:effectLst/>
                                              <a:latin typeface="Cambria Math" panose="02040503050406030204" pitchFamily="18" charset="0"/>
                                              <a:ea typeface="+mn-ea"/>
                                              <a:cs typeface="+mn-cs"/>
                                            </a:rPr>
                                            <m:t>min</m:t>
                                          </m:r>
                                        </m:e>
                                        <m:lim>
                                          <m:r>
                                            <m:rPr>
                                              <m:sty m:val="p"/>
                                            </m:rPr>
                                            <a:rPr lang="en-US" altLang="zh-TW" sz="2200" b="1" kern="1200">
                                              <a:solidFill>
                                                <a:schemeClr val="tx1"/>
                                              </a:solidFill>
                                              <a:effectLst/>
                                              <a:latin typeface="Cambria Math" panose="02040503050406030204" pitchFamily="18" charset="0"/>
                                              <a:ea typeface="+mn-ea"/>
                                              <a:cs typeface="+mn-cs"/>
                                            </a:rPr>
                                            <m:t>Θ</m:t>
                                          </m:r>
                                          <m:r>
                                            <a:rPr lang="en-US" altLang="zh-TW" sz="2200" b="1" i="1" kern="1200">
                                              <a:solidFill>
                                                <a:schemeClr val="tx1"/>
                                              </a:solidFill>
                                              <a:effectLst/>
                                              <a:latin typeface="Cambria Math" panose="02040503050406030204" pitchFamily="18" charset="0"/>
                                              <a:ea typeface="+mn-ea"/>
                                              <a:cs typeface="+mn-cs"/>
                                            </a:rPr>
                                            <m:t>∈</m:t>
                                          </m:r>
                                          <m:sSup>
                                            <m:sSupPr>
                                              <m:ctrlPr>
                                                <a:rPr lang="zh-TW" altLang="zh-TW" sz="2200" b="1" i="1" kern="1200">
                                                  <a:solidFill>
                                                    <a:schemeClr val="tx1"/>
                                                  </a:solidFill>
                                                  <a:effectLst/>
                                                  <a:latin typeface="Cambria Math" panose="02040503050406030204" pitchFamily="18" charset="0"/>
                                                  <a:ea typeface="+mn-ea"/>
                                                  <a:cs typeface="+mn-cs"/>
                                                </a:rPr>
                                              </m:ctrlPr>
                                            </m:sSupPr>
                                            <m:e>
                                              <m:r>
                                                <m:rPr>
                                                  <m:sty m:val="p"/>
                                                </m:rPr>
                                                <a:rPr lang="en-US" altLang="zh-TW" sz="2200" b="1" kern="1200">
                                                  <a:solidFill>
                                                    <a:schemeClr val="tx1"/>
                                                  </a:solidFill>
                                                  <a:effectLst/>
                                                  <a:latin typeface="Cambria Math" panose="02040503050406030204" pitchFamily="18" charset="0"/>
                                                  <a:ea typeface="+mn-ea"/>
                                                  <a:cs typeface="+mn-cs"/>
                                                </a:rPr>
                                                <m:t>Ω</m:t>
                                              </m:r>
                                            </m:e>
                                            <m:sup>
                                              <m:r>
                                                <m:rPr>
                                                  <m:sty m:val="p"/>
                                                </m:rPr>
                                                <a:rPr lang="en-US" altLang="zh-TW" sz="2200" b="1" kern="1200">
                                                  <a:solidFill>
                                                    <a:schemeClr val="tx1"/>
                                                  </a:solidFill>
                                                  <a:effectLst/>
                                                  <a:latin typeface="Cambria Math" panose="02040503050406030204" pitchFamily="18" charset="0"/>
                                                  <a:ea typeface="+mn-ea"/>
                                                  <a:cs typeface="+mn-cs"/>
                                                </a:rPr>
                                                <m:t>E</m:t>
                                              </m:r>
                                            </m:sup>
                                          </m:sSup>
                                        </m:lim>
                                      </m:limLow>
                                    </m:fName>
                                    <m:e>
                                      <m:sSup>
                                        <m:sSupPr>
                                          <m:ctrlPr>
                                            <a:rPr lang="zh-TW" altLang="zh-TW" sz="2200" b="1" i="1" kern="1200">
                                              <a:solidFill>
                                                <a:schemeClr val="tx1"/>
                                              </a:solidFill>
                                              <a:effectLst/>
                                              <a:latin typeface="Cambria Math" panose="02040503050406030204" pitchFamily="18" charset="0"/>
                                              <a:ea typeface="+mn-ea"/>
                                              <a:cs typeface="+mn-cs"/>
                                            </a:rPr>
                                          </m:ctrlPr>
                                        </m:sSupPr>
                                        <m:e>
                                          <m:r>
                                            <a:rPr lang="en-US" altLang="zh-TW" sz="2200" b="1" i="1" kern="1200">
                                              <a:solidFill>
                                                <a:schemeClr val="tx1"/>
                                              </a:solidFill>
                                              <a:effectLst/>
                                              <a:latin typeface="Cambria Math" panose="02040503050406030204" pitchFamily="18" charset="0"/>
                                              <a:ea typeface="+mn-ea"/>
                                              <a:cs typeface="+mn-cs"/>
                                            </a:rPr>
                                            <m:t>𝓁</m:t>
                                          </m:r>
                                        </m:e>
                                        <m:sup>
                                          <m:r>
                                            <a:rPr lang="en-US" altLang="zh-TW" sz="2200" b="1" i="1" kern="1200">
                                              <a:solidFill>
                                                <a:schemeClr val="tx1"/>
                                              </a:solidFill>
                                              <a:effectLst/>
                                              <a:latin typeface="Cambria Math" panose="02040503050406030204" pitchFamily="18" charset="0"/>
                                              <a:ea typeface="+mn-ea"/>
                                              <a:cs typeface="+mn-cs"/>
                                            </a:rPr>
                                            <m:t>𝐸</m:t>
                                          </m:r>
                                        </m:sup>
                                      </m:sSup>
                                      <m:d>
                                        <m:dPr>
                                          <m:ctrlPr>
                                            <a:rPr lang="zh-TW" altLang="zh-TW" sz="2200" b="1" i="1" kern="1200">
                                              <a:solidFill>
                                                <a:schemeClr val="tx1"/>
                                              </a:solidFill>
                                              <a:effectLst/>
                                              <a:latin typeface="Cambria Math" panose="02040503050406030204" pitchFamily="18" charset="0"/>
                                              <a:ea typeface="+mn-ea"/>
                                              <a:cs typeface="+mn-cs"/>
                                            </a:rPr>
                                          </m:ctrlPr>
                                        </m:dPr>
                                        <m:e>
                                          <m:r>
                                            <m:rPr>
                                              <m:sty m:val="p"/>
                                            </m:rPr>
                                            <a:rPr lang="en-US" altLang="zh-TW" sz="2200" b="1" kern="1200">
                                              <a:solidFill>
                                                <a:schemeClr val="tx1"/>
                                              </a:solidFill>
                                              <a:effectLst/>
                                              <a:latin typeface="Cambria Math" panose="02040503050406030204" pitchFamily="18" charset="0"/>
                                              <a:ea typeface="+mn-ea"/>
                                              <a:cs typeface="+mn-cs"/>
                                            </a:rPr>
                                            <m:t>Θ</m:t>
                                          </m:r>
                                        </m:e>
                                        <m:e>
                                          <m:r>
                                            <a:rPr lang="en-US" altLang="zh-TW" sz="2200" b="1" i="1" kern="1200">
                                              <a:solidFill>
                                                <a:schemeClr val="tx1"/>
                                              </a:solidFill>
                                              <a:effectLst/>
                                              <a:latin typeface="Cambria Math" panose="02040503050406030204" pitchFamily="18" charset="0"/>
                                              <a:ea typeface="+mn-ea"/>
                                              <a:cs typeface="+mn-cs"/>
                                            </a:rPr>
                                            <m:t>𝐷</m:t>
                                          </m:r>
                                        </m:e>
                                      </m:d>
                                    </m:e>
                                  </m:func>
                                </m:e>
                              </m:func>
                            </m:oMath>
                          </a14:m>
                          <a:r>
                            <a:rPr lang="zh-TW" altLang="zh-TW" sz="2200" dirty="0">
                              <a:solidFill>
                                <a:schemeClr val="tx1"/>
                              </a:solidFill>
                              <a:effectLst/>
                            </a:rPr>
                            <a:t> </a:t>
                          </a:r>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3.3.12</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Choice>
        <mc:Fallback xmlns="">
          <p:graphicFrame>
            <p:nvGraphicFramePr>
              <p:cNvPr id="5" name="表格 4">
                <a:extLst>
                  <a:ext uri="{FF2B5EF4-FFF2-40B4-BE49-F238E27FC236}">
                    <a16:creationId xmlns:a16="http://schemas.microsoft.com/office/drawing/2014/main" id="{B78EAC8F-5025-FA4C-BBA6-D26138E0DBCD}"/>
                  </a:ext>
                </a:extLst>
              </p:cNvPr>
              <p:cNvGraphicFramePr>
                <a:graphicFrameLocks noGrp="1"/>
              </p:cNvGraphicFramePr>
              <p:nvPr>
                <p:extLst>
                  <p:ext uri="{D42A27DB-BD31-4B8C-83A1-F6EECF244321}">
                    <p14:modId xmlns:p14="http://schemas.microsoft.com/office/powerpoint/2010/main" val="2503429749"/>
                  </p:ext>
                </p:extLst>
              </p:nvPr>
            </p:nvGraphicFramePr>
            <p:xfrm>
              <a:off x="738751" y="4371981"/>
              <a:ext cx="10900799" cy="935791"/>
            </p:xfrm>
            <a:graphic>
              <a:graphicData uri="http://schemas.openxmlformats.org/drawingml/2006/table">
                <a:tbl>
                  <a:tblPr firstRow="1" bandRow="1">
                    <a:tableStyleId>{5C22544A-7EE6-4342-B048-85BDC9FD1C3A}</a:tableStyleId>
                  </a:tblPr>
                  <a:tblGrid>
                    <a:gridCol w="1329430">
                      <a:extLst>
                        <a:ext uri="{9D8B030D-6E8A-4147-A177-3AD203B41FA5}">
                          <a16:colId xmlns:a16="http://schemas.microsoft.com/office/drawing/2014/main" val="2739600424"/>
                        </a:ext>
                      </a:extLst>
                    </a:gridCol>
                    <a:gridCol w="8290668">
                      <a:extLst>
                        <a:ext uri="{9D8B030D-6E8A-4147-A177-3AD203B41FA5}">
                          <a16:colId xmlns:a16="http://schemas.microsoft.com/office/drawing/2014/main" val="45025641"/>
                        </a:ext>
                      </a:extLst>
                    </a:gridCol>
                    <a:gridCol w="1280701">
                      <a:extLst>
                        <a:ext uri="{9D8B030D-6E8A-4147-A177-3AD203B41FA5}">
                          <a16:colId xmlns:a16="http://schemas.microsoft.com/office/drawing/2014/main" val="3202695608"/>
                        </a:ext>
                      </a:extLst>
                    </a:gridCol>
                  </a:tblGrid>
                  <a:tr h="935791">
                    <a:tc>
                      <a:txBody>
                        <a:bodyPr/>
                        <a:lstStyle/>
                        <a:p>
                          <a:endPar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endParaRPr>
                        </a:p>
                      </a:txBody>
                      <a:tcPr anchor="ctr">
                        <a:noFill/>
                      </a:tcPr>
                    </a:tc>
                    <a:tc>
                      <a:txBody>
                        <a:bodyPr/>
                        <a:lstStyle/>
                        <a:p>
                          <a:endParaRPr lang="zh-TW"/>
                        </a:p>
                      </a:txBody>
                      <a:tcPr anchor="ctr">
                        <a:blipFill>
                          <a:blip r:embed="rId5"/>
                          <a:stretch>
                            <a:fillRect l="-16233" t="-1351" r="-15620" b="-2703"/>
                          </a:stretch>
                        </a:blipFill>
                      </a:tcPr>
                    </a:tc>
                    <a:tc>
                      <a:txBody>
                        <a:bodyPr/>
                        <a:lstStyle/>
                        <a:p>
                          <a:pPr algn="ct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r>
                            <a:rPr lang="en-US" altLang="zh-TW"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3.3.12</a:t>
                          </a:r>
                          <a:r>
                            <a:rPr lang="zh-TW" altLang="en-US" sz="2200" b="0" dirty="0">
                              <a:solidFill>
                                <a:schemeClr val="tx1"/>
                              </a:solidFill>
                              <a:latin typeface="BiauKaiTC" panose="03000500000000000000" pitchFamily="66" charset="-120"/>
                              <a:ea typeface="BiauKaiTC" panose="03000500000000000000" pitchFamily="66" charset="-120"/>
                              <a:cs typeface="Calibri" panose="020F0502020204030204" pitchFamily="34" charset="0"/>
                            </a:rPr>
                            <a:t>）</a:t>
                          </a:r>
                        </a:p>
                      </a:txBody>
                      <a:tcPr anchor="ctr">
                        <a:noFill/>
                      </a:tcPr>
                    </a:tc>
                    <a:extLst>
                      <a:ext uri="{0D108BD9-81ED-4DB2-BD59-A6C34878D82A}">
                        <a16:rowId xmlns:a16="http://schemas.microsoft.com/office/drawing/2014/main" val="505774961"/>
                      </a:ext>
                    </a:extLst>
                  </a:tr>
                </a:tbl>
              </a:graphicData>
            </a:graphic>
          </p:graphicFrame>
        </mc:Fallback>
      </mc:AlternateContent>
    </p:spTree>
    <p:extLst>
      <p:ext uri="{BB962C8B-B14F-4D97-AF65-F5344CB8AC3E}">
        <p14:creationId xmlns:p14="http://schemas.microsoft.com/office/powerpoint/2010/main" val="120412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4.1 </a:t>
            </a:r>
            <a:r>
              <a:rPr lang="zh-TW" altLang="en-US" sz="3600" b="1" dirty="0">
                <a:solidFill>
                  <a:srgbClr val="002060"/>
                </a:solidFill>
                <a:latin typeface="BiauKaiTC" panose="03000500000000000000" pitchFamily="66" charset="-120"/>
                <a:ea typeface="BiauKaiTC" panose="03000500000000000000" pitchFamily="66" charset="-120"/>
              </a:rPr>
              <a:t>效能指標</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6" name="文字方塊 5">
            <a:extLst>
              <a:ext uri="{FF2B5EF4-FFF2-40B4-BE49-F238E27FC236}">
                <a16:creationId xmlns:a16="http://schemas.microsoft.com/office/drawing/2014/main" id="{EA146B6B-E501-DB4F-8237-FA1F63311017}"/>
              </a:ext>
            </a:extLst>
          </p:cNvPr>
          <p:cNvSpPr txBox="1"/>
          <p:nvPr/>
        </p:nvSpPr>
        <p:spPr>
          <a:xfrm>
            <a:off x="742950" y="1263600"/>
            <a:ext cx="10896600" cy="680507"/>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本研究使用混淆矩陣來評估模型效能。</a:t>
            </a:r>
            <a:endParaRPr kumimoji="1" lang="zh-TW" altLang="en-US" dirty="0"/>
          </a:p>
        </p:txBody>
      </p:sp>
      <p:sp>
        <p:nvSpPr>
          <p:cNvPr id="7" name="文字方塊 6">
            <a:extLst>
              <a:ext uri="{FF2B5EF4-FFF2-40B4-BE49-F238E27FC236}">
                <a16:creationId xmlns:a16="http://schemas.microsoft.com/office/drawing/2014/main" id="{AE5510F0-D68B-1848-9F5E-26E70D5DC8B9}"/>
              </a:ext>
            </a:extLst>
          </p:cNvPr>
          <p:cNvSpPr txBox="1"/>
          <p:nvPr/>
        </p:nvSpPr>
        <p:spPr>
          <a:xfrm>
            <a:off x="4757332" y="2454483"/>
            <a:ext cx="2677336" cy="430887"/>
          </a:xfrm>
          <a:prstGeom prst="rect">
            <a:avLst/>
          </a:prstGeom>
          <a:noFill/>
        </p:spPr>
        <p:txBody>
          <a:bodyPr wrap="none" rtlCol="0">
            <a:spAutoFit/>
          </a:bodyPr>
          <a:lstStyle/>
          <a:p>
            <a:r>
              <a:rPr lang="zh-TW" altLang="zh-TW" sz="2200" dirty="0">
                <a:latin typeface="BiauKaiTC" panose="03000500000000000000" pitchFamily="66" charset="-120"/>
                <a:ea typeface="BiauKaiTC" panose="03000500000000000000" pitchFamily="66" charset="-120"/>
              </a:rPr>
              <a:t>表</a:t>
            </a:r>
            <a:r>
              <a:rPr lang="en-US" altLang="zh-TW" sz="2200" dirty="0">
                <a:latin typeface="BiauKaiTC" panose="03000500000000000000" pitchFamily="66" charset="-120"/>
                <a:ea typeface="BiauKaiTC" panose="03000500000000000000" pitchFamily="66" charset="-120"/>
              </a:rPr>
              <a:t>4.1.1</a:t>
            </a:r>
            <a:r>
              <a:rPr lang="zh-TW" altLang="zh-TW" sz="2200" dirty="0">
                <a:latin typeface="BiauKaiTC" panose="03000500000000000000" pitchFamily="66" charset="-120"/>
                <a:ea typeface="BiauKaiTC" panose="03000500000000000000" pitchFamily="66" charset="-120"/>
              </a:rPr>
              <a:t>、混淆矩陣。</a:t>
            </a:r>
          </a:p>
        </p:txBody>
      </p:sp>
      <p:graphicFrame>
        <p:nvGraphicFramePr>
          <p:cNvPr id="9" name="表格 8">
            <a:extLst>
              <a:ext uri="{FF2B5EF4-FFF2-40B4-BE49-F238E27FC236}">
                <a16:creationId xmlns:a16="http://schemas.microsoft.com/office/drawing/2014/main" id="{A880620B-E2D7-554C-BD9B-B70D904FAFCE}"/>
              </a:ext>
            </a:extLst>
          </p:cNvPr>
          <p:cNvGraphicFramePr>
            <a:graphicFrameLocks noGrp="1"/>
          </p:cNvGraphicFramePr>
          <p:nvPr>
            <p:extLst>
              <p:ext uri="{D42A27DB-BD31-4B8C-83A1-F6EECF244321}">
                <p14:modId xmlns:p14="http://schemas.microsoft.com/office/powerpoint/2010/main" val="1445226050"/>
              </p:ext>
            </p:extLst>
          </p:nvPr>
        </p:nvGraphicFramePr>
        <p:xfrm>
          <a:off x="2491571" y="3094269"/>
          <a:ext cx="6907916" cy="2500131"/>
        </p:xfrm>
        <a:graphic>
          <a:graphicData uri="http://schemas.openxmlformats.org/drawingml/2006/table">
            <a:tbl>
              <a:tblPr firstRow="1" firstCol="1" bandRow="1">
                <a:tableStyleId>{5C22544A-7EE6-4342-B048-85BDC9FD1C3A}</a:tableStyleId>
              </a:tblPr>
              <a:tblGrid>
                <a:gridCol w="1840746">
                  <a:extLst>
                    <a:ext uri="{9D8B030D-6E8A-4147-A177-3AD203B41FA5}">
                      <a16:colId xmlns:a16="http://schemas.microsoft.com/office/drawing/2014/main" val="3430046448"/>
                    </a:ext>
                  </a:extLst>
                </a:gridCol>
                <a:gridCol w="2533585">
                  <a:extLst>
                    <a:ext uri="{9D8B030D-6E8A-4147-A177-3AD203B41FA5}">
                      <a16:colId xmlns:a16="http://schemas.microsoft.com/office/drawing/2014/main" val="2868021242"/>
                    </a:ext>
                  </a:extLst>
                </a:gridCol>
                <a:gridCol w="2533585">
                  <a:extLst>
                    <a:ext uri="{9D8B030D-6E8A-4147-A177-3AD203B41FA5}">
                      <a16:colId xmlns:a16="http://schemas.microsoft.com/office/drawing/2014/main" val="1421794292"/>
                    </a:ext>
                  </a:extLst>
                </a:gridCol>
              </a:tblGrid>
              <a:tr h="728765">
                <a:tc>
                  <a:txBody>
                    <a:bodyPr/>
                    <a:lstStyle/>
                    <a:p>
                      <a:pPr algn="ctr">
                        <a:spcAft>
                          <a:spcPts val="0"/>
                        </a:spcAft>
                      </a:pPr>
                      <a:r>
                        <a:rPr lang="en-US" sz="2200" kern="100" dirty="0">
                          <a:solidFill>
                            <a:schemeClr val="tx1"/>
                          </a:solidFill>
                          <a:effectLst/>
                          <a:latin typeface="BiauKaiTC" panose="03000500000000000000" pitchFamily="66" charset="-120"/>
                          <a:ea typeface="BiauKaiTC" panose="03000500000000000000" pitchFamily="66" charset="-120"/>
                        </a:rPr>
                        <a:t> </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實際陽性</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實際陰性</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1190775"/>
                  </a:ext>
                </a:extLst>
              </a:tr>
              <a:tr h="885683">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預測陽性</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真陽性</a:t>
                      </a:r>
                    </a:p>
                    <a:p>
                      <a:pPr algn="ctr">
                        <a:spcAft>
                          <a:spcPts val="0"/>
                        </a:spcAft>
                      </a:pPr>
                      <a:r>
                        <a:rPr lang="en-US" sz="2200" kern="100" dirty="0">
                          <a:solidFill>
                            <a:schemeClr val="tx1"/>
                          </a:solidFill>
                          <a:effectLst/>
                          <a:latin typeface="BiauKaiTC" panose="03000500000000000000" pitchFamily="66" charset="-120"/>
                          <a:ea typeface="BiauKaiTC" panose="03000500000000000000" pitchFamily="66" charset="-120"/>
                        </a:rPr>
                        <a:t>True Positive (TP)</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偽陽性</a:t>
                      </a:r>
                    </a:p>
                    <a:p>
                      <a:pPr algn="ctr">
                        <a:spcAft>
                          <a:spcPts val="0"/>
                        </a:spcAft>
                      </a:pPr>
                      <a:r>
                        <a:rPr lang="en-US" sz="2200" kern="100" dirty="0">
                          <a:solidFill>
                            <a:schemeClr val="tx1"/>
                          </a:solidFill>
                          <a:effectLst/>
                          <a:latin typeface="BiauKaiTC" panose="03000500000000000000" pitchFamily="66" charset="-120"/>
                          <a:ea typeface="BiauKaiTC" panose="03000500000000000000" pitchFamily="66" charset="-120"/>
                        </a:rPr>
                        <a:t>False Positive (FP)</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3741239"/>
                  </a:ext>
                </a:extLst>
              </a:tr>
              <a:tr h="885683">
                <a:tc>
                  <a:txBody>
                    <a:bodyPr/>
                    <a:lstStyle/>
                    <a:p>
                      <a:pPr algn="ctr">
                        <a:spcAft>
                          <a:spcPts val="0"/>
                        </a:spcAft>
                      </a:pPr>
                      <a:r>
                        <a:rPr lang="zh-TW" sz="2200" kern="100">
                          <a:solidFill>
                            <a:schemeClr val="tx1"/>
                          </a:solidFill>
                          <a:effectLst/>
                          <a:latin typeface="BiauKaiTC" panose="03000500000000000000" pitchFamily="66" charset="-120"/>
                          <a:ea typeface="BiauKaiTC" panose="03000500000000000000" pitchFamily="66" charset="-120"/>
                        </a:rPr>
                        <a:t>預測陰性</a:t>
                      </a:r>
                      <a:endParaRPr lang="zh-TW" sz="220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sz="2200" kern="100">
                          <a:solidFill>
                            <a:schemeClr val="tx1"/>
                          </a:solidFill>
                          <a:effectLst/>
                          <a:latin typeface="BiauKaiTC" panose="03000500000000000000" pitchFamily="66" charset="-120"/>
                          <a:ea typeface="BiauKaiTC" panose="03000500000000000000" pitchFamily="66" charset="-120"/>
                        </a:rPr>
                        <a:t>偽陰性</a:t>
                      </a:r>
                    </a:p>
                    <a:p>
                      <a:pPr algn="ctr">
                        <a:spcAft>
                          <a:spcPts val="0"/>
                        </a:spcAft>
                      </a:pPr>
                      <a:r>
                        <a:rPr lang="en-US" sz="2200" kern="100">
                          <a:solidFill>
                            <a:schemeClr val="tx1"/>
                          </a:solidFill>
                          <a:effectLst/>
                          <a:latin typeface="BiauKaiTC" panose="03000500000000000000" pitchFamily="66" charset="-120"/>
                          <a:ea typeface="BiauKaiTC" panose="03000500000000000000" pitchFamily="66" charset="-120"/>
                        </a:rPr>
                        <a:t>False Negative (FN)</a:t>
                      </a:r>
                      <a:endParaRPr lang="zh-TW" sz="220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真陰性</a:t>
                      </a:r>
                    </a:p>
                    <a:p>
                      <a:pPr algn="ctr">
                        <a:spcAft>
                          <a:spcPts val="0"/>
                        </a:spcAft>
                      </a:pPr>
                      <a:r>
                        <a:rPr lang="en-US" sz="2200" kern="100" dirty="0">
                          <a:solidFill>
                            <a:schemeClr val="tx1"/>
                          </a:solidFill>
                          <a:effectLst/>
                          <a:latin typeface="BiauKaiTC" panose="03000500000000000000" pitchFamily="66" charset="-120"/>
                          <a:ea typeface="BiauKaiTC" panose="03000500000000000000" pitchFamily="66" charset="-120"/>
                        </a:rPr>
                        <a:t>True Negative (TN)</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8327920"/>
                  </a:ext>
                </a:extLst>
              </a:tr>
            </a:tbl>
          </a:graphicData>
        </a:graphic>
      </p:graphicFrame>
    </p:spTree>
    <p:extLst>
      <p:ext uri="{BB962C8B-B14F-4D97-AF65-F5344CB8AC3E}">
        <p14:creationId xmlns:p14="http://schemas.microsoft.com/office/powerpoint/2010/main" val="3884476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4.1 </a:t>
            </a:r>
            <a:r>
              <a:rPr lang="zh-TW" altLang="en-US" sz="3600" b="1" dirty="0">
                <a:solidFill>
                  <a:srgbClr val="002060"/>
                </a:solidFill>
                <a:latin typeface="BiauKaiTC" panose="03000500000000000000" pitchFamily="66" charset="-120"/>
                <a:ea typeface="BiauKaiTC" panose="03000500000000000000" pitchFamily="66" charset="-120"/>
              </a:rPr>
              <a:t>效能指標</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6" name="文字方塊 5">
            <a:extLst>
              <a:ext uri="{FF2B5EF4-FFF2-40B4-BE49-F238E27FC236}">
                <a16:creationId xmlns:a16="http://schemas.microsoft.com/office/drawing/2014/main" id="{EA146B6B-E501-DB4F-8237-FA1F63311017}"/>
              </a:ext>
            </a:extLst>
          </p:cNvPr>
          <p:cNvSpPr txBox="1"/>
          <p:nvPr/>
        </p:nvSpPr>
        <p:spPr>
          <a:xfrm>
            <a:off x="742949" y="1200149"/>
            <a:ext cx="10896600" cy="6385722"/>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kumimoji="1"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kumimoji="1"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kumimoji="1"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kumimoji="1" lang="zh-TW" altLang="en-US" dirty="0"/>
          </a:p>
        </p:txBody>
      </p:sp>
      <p:sp>
        <p:nvSpPr>
          <p:cNvPr id="7" name="文字方塊 6">
            <a:extLst>
              <a:ext uri="{FF2B5EF4-FFF2-40B4-BE49-F238E27FC236}">
                <a16:creationId xmlns:a16="http://schemas.microsoft.com/office/drawing/2014/main" id="{AE5510F0-D68B-1848-9F5E-26E70D5DC8B9}"/>
              </a:ext>
            </a:extLst>
          </p:cNvPr>
          <p:cNvSpPr txBox="1"/>
          <p:nvPr/>
        </p:nvSpPr>
        <p:spPr>
          <a:xfrm>
            <a:off x="4570453" y="1864176"/>
            <a:ext cx="3241593" cy="430887"/>
          </a:xfrm>
          <a:prstGeom prst="rect">
            <a:avLst/>
          </a:prstGeom>
          <a:noFill/>
        </p:spPr>
        <p:txBody>
          <a:bodyPr wrap="none" rtlCol="0">
            <a:spAutoFit/>
          </a:bodyPr>
          <a:lstStyle/>
          <a:p>
            <a:r>
              <a:rPr lang="zh-TW" altLang="zh-TW" sz="2200" dirty="0">
                <a:latin typeface="BiauKaiTC" panose="03000500000000000000" pitchFamily="66" charset="-120"/>
                <a:ea typeface="BiauKaiTC" panose="03000500000000000000" pitchFamily="66" charset="-120"/>
              </a:rPr>
              <a:t>表</a:t>
            </a:r>
            <a:r>
              <a:rPr lang="en-US" altLang="zh-TW" sz="2200" dirty="0">
                <a:latin typeface="BiauKaiTC" panose="03000500000000000000" pitchFamily="66" charset="-120"/>
                <a:ea typeface="BiauKaiTC" panose="03000500000000000000" pitchFamily="66" charset="-120"/>
              </a:rPr>
              <a:t>4.1.2</a:t>
            </a:r>
            <a:r>
              <a:rPr lang="zh-TW" altLang="zh-TW" sz="2200" dirty="0">
                <a:latin typeface="BiauKaiTC" panose="03000500000000000000" pitchFamily="66" charset="-120"/>
                <a:ea typeface="BiauKaiTC" panose="03000500000000000000" pitchFamily="66" charset="-120"/>
              </a:rPr>
              <a:t>、混淆矩陣說明。</a:t>
            </a:r>
          </a:p>
        </p:txBody>
      </p:sp>
      <p:graphicFrame>
        <p:nvGraphicFramePr>
          <p:cNvPr id="8" name="表格 7">
            <a:extLst>
              <a:ext uri="{FF2B5EF4-FFF2-40B4-BE49-F238E27FC236}">
                <a16:creationId xmlns:a16="http://schemas.microsoft.com/office/drawing/2014/main" id="{02CA40C8-9896-E340-A5A0-B1A9F4B9F5A6}"/>
              </a:ext>
            </a:extLst>
          </p:cNvPr>
          <p:cNvGraphicFramePr>
            <a:graphicFrameLocks noGrp="1"/>
          </p:cNvGraphicFramePr>
          <p:nvPr>
            <p:extLst>
              <p:ext uri="{D42A27DB-BD31-4B8C-83A1-F6EECF244321}">
                <p14:modId xmlns:p14="http://schemas.microsoft.com/office/powerpoint/2010/main" val="4087727043"/>
              </p:ext>
            </p:extLst>
          </p:nvPr>
        </p:nvGraphicFramePr>
        <p:xfrm>
          <a:off x="2284793" y="2525250"/>
          <a:ext cx="7812912" cy="2884436"/>
        </p:xfrm>
        <a:graphic>
          <a:graphicData uri="http://schemas.openxmlformats.org/drawingml/2006/table">
            <a:tbl>
              <a:tblPr firstCol="1" bandRow="1">
                <a:tableStyleId>{5C22544A-7EE6-4342-B048-85BDC9FD1C3A}</a:tableStyleId>
              </a:tblPr>
              <a:tblGrid>
                <a:gridCol w="1693054">
                  <a:extLst>
                    <a:ext uri="{9D8B030D-6E8A-4147-A177-3AD203B41FA5}">
                      <a16:colId xmlns:a16="http://schemas.microsoft.com/office/drawing/2014/main" val="3317020398"/>
                    </a:ext>
                  </a:extLst>
                </a:gridCol>
                <a:gridCol w="6119858">
                  <a:extLst>
                    <a:ext uri="{9D8B030D-6E8A-4147-A177-3AD203B41FA5}">
                      <a16:colId xmlns:a16="http://schemas.microsoft.com/office/drawing/2014/main" val="1304943890"/>
                    </a:ext>
                  </a:extLst>
                </a:gridCol>
              </a:tblGrid>
              <a:tr h="527916">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類別</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說明</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0572522"/>
                  </a:ext>
                </a:extLst>
              </a:tr>
              <a:tr h="589130">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真陽性</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實際為陽性，預測為陽性。</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71393676"/>
                  </a:ext>
                </a:extLst>
              </a:tr>
              <a:tr h="589130">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真陰性</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實際為陰性，預測為陰性。</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777320369"/>
                  </a:ext>
                </a:extLst>
              </a:tr>
              <a:tr h="589130">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偽陽性</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實際為陽性，預測為陰性。</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199976038"/>
                  </a:ext>
                </a:extLst>
              </a:tr>
              <a:tr h="589130">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偽陰性</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kern="100" dirty="0">
                          <a:solidFill>
                            <a:schemeClr val="tx1"/>
                          </a:solidFill>
                          <a:effectLst/>
                          <a:latin typeface="BiauKaiTC" panose="03000500000000000000" pitchFamily="66" charset="-120"/>
                          <a:ea typeface="BiauKaiTC" panose="03000500000000000000" pitchFamily="66" charset="-120"/>
                        </a:rPr>
                        <a:t>實際為陰性，預測為陽性。</a:t>
                      </a:r>
                      <a:endParaRPr lang="zh-TW" sz="220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8490430"/>
                  </a:ext>
                </a:extLst>
              </a:tr>
            </a:tbl>
          </a:graphicData>
        </a:graphic>
      </p:graphicFrame>
    </p:spTree>
    <p:extLst>
      <p:ext uri="{BB962C8B-B14F-4D97-AF65-F5344CB8AC3E}">
        <p14:creationId xmlns:p14="http://schemas.microsoft.com/office/powerpoint/2010/main" val="2454903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4.1 </a:t>
            </a:r>
            <a:r>
              <a:rPr lang="zh-TW" altLang="en-US" sz="3600" b="1" dirty="0">
                <a:solidFill>
                  <a:srgbClr val="002060"/>
                </a:solidFill>
                <a:latin typeface="BiauKaiTC" panose="03000500000000000000" pitchFamily="66" charset="-120"/>
                <a:ea typeface="BiauKaiTC" panose="03000500000000000000" pitchFamily="66" charset="-120"/>
              </a:rPr>
              <a:t>效能指標</a:t>
            </a:r>
            <a:endParaRPr lang="en" sz="3600" b="1" dirty="0">
              <a:solidFill>
                <a:srgbClr val="002060"/>
              </a:solidFill>
              <a:latin typeface="BiauKaiTC" panose="03000500000000000000" pitchFamily="66" charset="-120"/>
              <a:ea typeface="BiauKaiTC" panose="03000500000000000000" pitchFamily="66" charset="-120"/>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EA146B6B-E501-DB4F-8237-FA1F63311017}"/>
                  </a:ext>
                </a:extLst>
              </p:cNvPr>
              <p:cNvSpPr txBox="1"/>
              <p:nvPr/>
            </p:nvSpPr>
            <p:spPr>
              <a:xfrm>
                <a:off x="742950" y="1263600"/>
                <a:ext cx="10896600" cy="5030801"/>
              </a:xfrm>
              <a:prstGeom prst="rect">
                <a:avLst/>
              </a:prstGeom>
              <a:noFill/>
            </p:spPr>
            <p:txBody>
              <a:bodyPr wrap="square" rtlCol="0">
                <a:spAutoFit/>
              </a:bodyPr>
              <a:lstStyle/>
              <a:p>
                <a:pPr algn="just">
                  <a:lnSpc>
                    <a:spcPct val="200000"/>
                  </a:lnSpc>
                  <a:spcAft>
                    <a:spcPts val="1200"/>
                  </a:spcAft>
                  <a:buSzPct val="75000"/>
                </a:pPr>
                <a:r>
                  <a:rPr lang="zh-TW" altLang="zh-TW" sz="2200" dirty="0">
                    <a:latin typeface="BiauKaiTC" panose="03000500000000000000" pitchFamily="66" charset="-120"/>
                    <a:ea typeface="BiauKaiTC" panose="03000500000000000000" pitchFamily="66" charset="-120"/>
                  </a:rPr>
                  <a:t>根據</a:t>
                </a:r>
                <a:r>
                  <a:rPr lang="zh-TW" altLang="zh-TW" sz="2400" dirty="0">
                    <a:latin typeface="BiauKaiTC" panose="03000500000000000000" pitchFamily="66" charset="-120"/>
                    <a:ea typeface="BiauKaiTC" panose="03000500000000000000" pitchFamily="66" charset="-120"/>
                  </a:rPr>
                  <a:t>表</a:t>
                </a:r>
                <a:r>
                  <a:rPr lang="en-US" altLang="zh-TW" sz="2400" dirty="0">
                    <a:latin typeface="BiauKaiTC" panose="03000500000000000000" pitchFamily="66" charset="-120"/>
                    <a:ea typeface="BiauKaiTC" panose="03000500000000000000" pitchFamily="66" charset="-120"/>
                  </a:rPr>
                  <a:t>4.1.1</a:t>
                </a:r>
                <a:r>
                  <a:rPr lang="zh-CN" altLang="en-US" sz="2400" dirty="0">
                    <a:latin typeface="BiauKaiTC" panose="03000500000000000000" pitchFamily="66" charset="-120"/>
                    <a:ea typeface="BiauKaiTC" panose="03000500000000000000" pitchFamily="66" charset="-120"/>
                  </a:rPr>
                  <a:t>的</a:t>
                </a:r>
                <a:r>
                  <a:rPr lang="zh-TW" altLang="zh-TW" sz="2200" dirty="0">
                    <a:latin typeface="BiauKaiTC" panose="03000500000000000000" pitchFamily="66" charset="-120"/>
                    <a:ea typeface="BiauKaiTC" panose="03000500000000000000" pitchFamily="66" charset="-120"/>
                  </a:rPr>
                  <a:t>四個數值，可計算出三種常見的模型評估指標： </a:t>
                </a:r>
                <a:endParaRPr lang="en-US" altLang="zh-TW" sz="2200" dirty="0">
                  <a:latin typeface="BiauKaiTC" panose="03000500000000000000" pitchFamily="66" charset="-120"/>
                  <a:ea typeface="BiauKaiTC" panose="03000500000000000000" pitchFamily="66" charset="-120"/>
                </a:endParaRPr>
              </a:p>
              <a:p>
                <a:pPr marL="342900" indent="-342900" algn="just">
                  <a:lnSpc>
                    <a:spcPct val="150000"/>
                  </a:lnSpc>
                  <a:spcAft>
                    <a:spcPts val="1200"/>
                  </a:spcAft>
                  <a:buClr>
                    <a:schemeClr val="tx1"/>
                  </a:buClr>
                  <a:buSzPct val="75000"/>
                  <a:buFont typeface="Wingdings" pitchFamily="2" charset="2"/>
                  <a:buChar char="l"/>
                </a:pPr>
                <a:r>
                  <a:rPr lang="zh-TW" altLang="en-US" sz="2200" b="1" dirty="0">
                    <a:solidFill>
                      <a:srgbClr val="FF0000"/>
                    </a:solidFill>
                    <a:ea typeface="BiauKaiTC" panose="03000500000000000000" pitchFamily="66" charset="-120"/>
                  </a:rPr>
                  <a:t>準確度</a:t>
                </a:r>
                <a:r>
                  <a:rPr lang="zh-TW" altLang="en-US" sz="2200" b="1" dirty="0">
                    <a:ea typeface="BiauKaiTC" panose="03000500000000000000" pitchFamily="66" charset="-120"/>
                  </a:rPr>
                  <a:t> </a:t>
                </a:r>
                <a14:m>
                  <m:oMath xmlns:m="http://schemas.openxmlformats.org/officeDocument/2006/math">
                    <m:r>
                      <m:rPr>
                        <m:aln/>
                      </m:rPr>
                      <a:rPr lang="en-US" altLang="zh-TW" sz="2200">
                        <a:latin typeface="Cambria Math" panose="02040503050406030204" pitchFamily="18" charset="0"/>
                        <a:ea typeface="BiauKaiTC" panose="03000500000000000000" pitchFamily="66" charset="-120"/>
                      </a:rPr>
                      <m:t>=</m:t>
                    </m:r>
                  </m:oMath>
                </a14:m>
                <a:r>
                  <a:rPr lang="zh-TW" altLang="en-US" sz="2200" dirty="0">
                    <a:ea typeface="BiauKaiTC" panose="03000500000000000000" pitchFamily="66" charset="-120"/>
                  </a:rPr>
                  <a:t> </a:t>
                </a:r>
                <a14:m>
                  <m:oMath xmlns:m="http://schemas.openxmlformats.org/officeDocument/2006/math">
                    <m:f>
                      <m:fPr>
                        <m:ctrlPr>
                          <a:rPr lang="zh-TW" altLang="zh-TW" sz="3000" i="1">
                            <a:latin typeface="Cambria Math" panose="02040503050406030204" pitchFamily="18" charset="0"/>
                            <a:ea typeface="BiauKaiTC" panose="03000500000000000000" pitchFamily="66" charset="-120"/>
                          </a:rPr>
                        </m:ctrlPr>
                      </m:fPr>
                      <m:num>
                        <m:r>
                          <a:rPr lang="en-US" altLang="zh-TW" sz="3000">
                            <a:latin typeface="Cambria Math" panose="02040503050406030204" pitchFamily="18" charset="0"/>
                            <a:ea typeface="BiauKaiTC" panose="03000500000000000000" pitchFamily="66" charset="-120"/>
                          </a:rPr>
                          <m:t>𝑇𝑃</m:t>
                        </m:r>
                        <m:r>
                          <a:rPr lang="en-US" altLang="zh-TW" sz="3000">
                            <a:latin typeface="Cambria Math" panose="02040503050406030204" pitchFamily="18" charset="0"/>
                            <a:ea typeface="BiauKaiTC" panose="03000500000000000000" pitchFamily="66" charset="-120"/>
                          </a:rPr>
                          <m:t>+</m:t>
                        </m:r>
                        <m:r>
                          <a:rPr lang="en-US" altLang="zh-TW" sz="3000">
                            <a:latin typeface="Cambria Math" panose="02040503050406030204" pitchFamily="18" charset="0"/>
                            <a:ea typeface="BiauKaiTC" panose="03000500000000000000" pitchFamily="66" charset="-120"/>
                          </a:rPr>
                          <m:t>𝑇𝑁</m:t>
                        </m:r>
                      </m:num>
                      <m:den>
                        <m:r>
                          <a:rPr lang="en-US" altLang="zh-TW" sz="3000">
                            <a:latin typeface="Cambria Math" panose="02040503050406030204" pitchFamily="18" charset="0"/>
                            <a:ea typeface="BiauKaiTC" panose="03000500000000000000" pitchFamily="66" charset="-120"/>
                          </a:rPr>
                          <m:t>𝑇𝑃</m:t>
                        </m:r>
                        <m:r>
                          <a:rPr lang="en-US" altLang="zh-TW" sz="3000">
                            <a:latin typeface="Cambria Math" panose="02040503050406030204" pitchFamily="18" charset="0"/>
                            <a:ea typeface="BiauKaiTC" panose="03000500000000000000" pitchFamily="66" charset="-120"/>
                          </a:rPr>
                          <m:t>+</m:t>
                        </m:r>
                        <m:r>
                          <a:rPr lang="en-US" altLang="zh-TW" sz="3000">
                            <a:latin typeface="Cambria Math" panose="02040503050406030204" pitchFamily="18" charset="0"/>
                            <a:ea typeface="BiauKaiTC" panose="03000500000000000000" pitchFamily="66" charset="-120"/>
                          </a:rPr>
                          <m:t>𝑇𝑁</m:t>
                        </m:r>
                        <m:r>
                          <a:rPr lang="en-US" altLang="zh-TW" sz="3000">
                            <a:latin typeface="Cambria Math" panose="02040503050406030204" pitchFamily="18" charset="0"/>
                            <a:ea typeface="BiauKaiTC" panose="03000500000000000000" pitchFamily="66" charset="-120"/>
                          </a:rPr>
                          <m:t>+</m:t>
                        </m:r>
                        <m:r>
                          <a:rPr lang="en-US" altLang="zh-TW" sz="3000">
                            <a:latin typeface="Cambria Math" panose="02040503050406030204" pitchFamily="18" charset="0"/>
                            <a:ea typeface="BiauKaiTC" panose="03000500000000000000" pitchFamily="66" charset="-120"/>
                          </a:rPr>
                          <m:t>𝐹𝑃</m:t>
                        </m:r>
                        <m:r>
                          <a:rPr lang="en-US" altLang="zh-TW" sz="3000">
                            <a:latin typeface="Cambria Math" panose="02040503050406030204" pitchFamily="18" charset="0"/>
                            <a:ea typeface="BiauKaiTC" panose="03000500000000000000" pitchFamily="66" charset="-120"/>
                          </a:rPr>
                          <m:t>+</m:t>
                        </m:r>
                        <m:r>
                          <a:rPr lang="en-US" altLang="zh-TW" sz="3000">
                            <a:latin typeface="Cambria Math" panose="02040503050406030204" pitchFamily="18" charset="0"/>
                            <a:ea typeface="BiauKaiTC" panose="03000500000000000000" pitchFamily="66" charset="-120"/>
                          </a:rPr>
                          <m:t>𝐹𝑁</m:t>
                        </m:r>
                      </m:den>
                    </m:f>
                  </m:oMath>
                </a14:m>
                <a:r>
                  <a:rPr lang="zh-TW" altLang="zh-TW" sz="2200" dirty="0"/>
                  <a:t> </a:t>
                </a:r>
                <a:endParaRPr lang="en-US" altLang="zh-TW" sz="2200" dirty="0">
                  <a:effectLst/>
                </a:endParaRPr>
              </a:p>
              <a:p>
                <a:pPr marL="342900" indent="-342900" algn="just">
                  <a:lnSpc>
                    <a:spcPct val="150000"/>
                  </a:lnSpc>
                  <a:spcAft>
                    <a:spcPts val="1200"/>
                  </a:spcAft>
                  <a:buClr>
                    <a:schemeClr val="tx1"/>
                  </a:buClr>
                  <a:buSzPct val="75000"/>
                  <a:buFont typeface="Wingdings" pitchFamily="2" charset="2"/>
                  <a:buChar char="l"/>
                </a:pPr>
                <a:r>
                  <a:rPr lang="zh-TW" altLang="en-US" sz="2200" b="1" dirty="0">
                    <a:solidFill>
                      <a:srgbClr val="FF0000"/>
                    </a:solidFill>
                    <a:ea typeface="BiauKaiTC" panose="03000500000000000000" pitchFamily="66" charset="-120"/>
                  </a:rPr>
                  <a:t>敏感度</a:t>
                </a:r>
                <a:r>
                  <a:rPr lang="en-US" altLang="zh-TW" sz="2200" dirty="0">
                    <a:ea typeface="BiauKaiTC" panose="03000500000000000000" pitchFamily="66" charset="-120"/>
                  </a:rPr>
                  <a:t> </a:t>
                </a:r>
                <a14:m>
                  <m:oMath xmlns:m="http://schemas.openxmlformats.org/officeDocument/2006/math">
                    <m:r>
                      <m:rPr>
                        <m:aln/>
                      </m:rPr>
                      <a:rPr lang="en-US" altLang="zh-TW" sz="2400" smtClean="0">
                        <a:latin typeface="Cambria Math" panose="02040503050406030204" pitchFamily="18" charset="0"/>
                        <a:ea typeface="BiauKaiTC" panose="03000500000000000000" pitchFamily="66" charset="-120"/>
                      </a:rPr>
                      <m:t>=</m:t>
                    </m:r>
                  </m:oMath>
                </a14:m>
                <a:r>
                  <a:rPr lang="en-US" altLang="zh-TW" sz="2200" dirty="0">
                    <a:ea typeface="BiauKaiTC" panose="03000500000000000000" pitchFamily="66" charset="-120"/>
                  </a:rPr>
                  <a:t> </a:t>
                </a:r>
                <a14:m>
                  <m:oMath xmlns:m="http://schemas.openxmlformats.org/officeDocument/2006/math">
                    <m:r>
                      <a:rPr lang="en-US" altLang="zh-TW" sz="3000" b="0" i="0" smtClean="0">
                        <a:latin typeface="Cambria Math" panose="02040503050406030204" pitchFamily="18" charset="0"/>
                        <a:ea typeface="BiauKaiTC" panose="03000500000000000000" pitchFamily="66" charset="-120"/>
                      </a:rPr>
                      <m:t> </m:t>
                    </m:r>
                    <m:f>
                      <m:fPr>
                        <m:ctrlPr>
                          <a:rPr lang="zh-TW" altLang="zh-TW" sz="3000" i="1">
                            <a:latin typeface="Cambria Math" panose="02040503050406030204" pitchFamily="18" charset="0"/>
                            <a:ea typeface="BiauKaiTC" panose="03000500000000000000" pitchFamily="66" charset="-120"/>
                          </a:rPr>
                        </m:ctrlPr>
                      </m:fPr>
                      <m:num>
                        <m:r>
                          <a:rPr lang="en-US" altLang="zh-TW" sz="3000">
                            <a:latin typeface="Cambria Math" panose="02040503050406030204" pitchFamily="18" charset="0"/>
                            <a:ea typeface="BiauKaiTC" panose="03000500000000000000" pitchFamily="66" charset="-120"/>
                          </a:rPr>
                          <m:t>𝑇𝑃</m:t>
                        </m:r>
                      </m:num>
                      <m:den>
                        <m:r>
                          <a:rPr lang="en-US" altLang="zh-TW" sz="3000">
                            <a:latin typeface="Cambria Math" panose="02040503050406030204" pitchFamily="18" charset="0"/>
                            <a:ea typeface="BiauKaiTC" panose="03000500000000000000" pitchFamily="66" charset="-120"/>
                          </a:rPr>
                          <m:t>𝑇𝑃</m:t>
                        </m:r>
                        <m:r>
                          <a:rPr lang="en-US" altLang="zh-TW" sz="3000">
                            <a:latin typeface="Cambria Math" panose="02040503050406030204" pitchFamily="18" charset="0"/>
                            <a:ea typeface="BiauKaiTC" panose="03000500000000000000" pitchFamily="66" charset="-120"/>
                          </a:rPr>
                          <m:t>+</m:t>
                        </m:r>
                        <m:r>
                          <a:rPr lang="en-US" altLang="zh-TW" sz="3000">
                            <a:latin typeface="Cambria Math" panose="02040503050406030204" pitchFamily="18" charset="0"/>
                            <a:ea typeface="BiauKaiTC" panose="03000500000000000000" pitchFamily="66" charset="-120"/>
                          </a:rPr>
                          <m:t>𝐹𝑁</m:t>
                        </m:r>
                      </m:den>
                    </m:f>
                  </m:oMath>
                </a14:m>
                <a:endParaRPr lang="en-US" altLang="zh-TW" sz="3000" dirty="0">
                  <a:latin typeface="BiauKaiTC" panose="03000500000000000000" pitchFamily="66" charset="-120"/>
                  <a:ea typeface="BiauKaiTC" panose="03000500000000000000" pitchFamily="66" charset="-120"/>
                </a:endParaRPr>
              </a:p>
              <a:p>
                <a:pPr marL="342900" indent="-342900" algn="just">
                  <a:lnSpc>
                    <a:spcPct val="150000"/>
                  </a:lnSpc>
                  <a:spcAft>
                    <a:spcPts val="1200"/>
                  </a:spcAft>
                  <a:buClr>
                    <a:schemeClr val="tx1"/>
                  </a:buClr>
                  <a:buSzPct val="75000"/>
                  <a:buFont typeface="Wingdings" pitchFamily="2" charset="2"/>
                  <a:buChar char="l"/>
                </a:pPr>
                <a:r>
                  <a:rPr lang="zh-TW" altLang="en-US" sz="2200" b="1" dirty="0">
                    <a:solidFill>
                      <a:srgbClr val="FF0000"/>
                    </a:solidFill>
                    <a:ea typeface="BiauKaiTC" panose="03000500000000000000" pitchFamily="66" charset="-120"/>
                  </a:rPr>
                  <a:t>特異度</a:t>
                </a:r>
                <a:r>
                  <a:rPr lang="en-US" altLang="zh-TW" sz="2200" b="1" dirty="0">
                    <a:solidFill>
                      <a:srgbClr val="FF0000"/>
                    </a:solidFill>
                    <a:ea typeface="BiauKaiTC" panose="03000500000000000000" pitchFamily="66" charset="-120"/>
                  </a:rPr>
                  <a:t> </a:t>
                </a:r>
                <a14:m>
                  <m:oMath xmlns:m="http://schemas.openxmlformats.org/officeDocument/2006/math">
                    <m:r>
                      <m:rPr>
                        <m:aln/>
                      </m:rPr>
                      <a:rPr lang="en-US" altLang="zh-TW" sz="3000">
                        <a:latin typeface="Cambria Math" panose="02040503050406030204" pitchFamily="18" charset="0"/>
                        <a:ea typeface="BiauKaiTC" panose="03000500000000000000" pitchFamily="66" charset="-120"/>
                      </a:rPr>
                      <m:t>=</m:t>
                    </m:r>
                    <m:f>
                      <m:fPr>
                        <m:ctrlPr>
                          <a:rPr lang="zh-TW" altLang="zh-TW" sz="3000" i="1">
                            <a:latin typeface="Cambria Math" panose="02040503050406030204" pitchFamily="18" charset="0"/>
                          </a:rPr>
                        </m:ctrlPr>
                      </m:fPr>
                      <m:num>
                        <m:r>
                          <a:rPr lang="en-US" altLang="zh-TW" sz="3000" i="1">
                            <a:latin typeface="Cambria Math" panose="02040503050406030204" pitchFamily="18" charset="0"/>
                          </a:rPr>
                          <m:t>𝑇𝑁</m:t>
                        </m:r>
                      </m:num>
                      <m:den>
                        <m:r>
                          <a:rPr lang="en-US" altLang="zh-TW" sz="3000" i="1">
                            <a:latin typeface="Cambria Math" panose="02040503050406030204" pitchFamily="18" charset="0"/>
                          </a:rPr>
                          <m:t>𝑇𝑁</m:t>
                        </m:r>
                        <m:r>
                          <a:rPr lang="en-US" altLang="zh-TW" sz="3000" i="1">
                            <a:latin typeface="Cambria Math" panose="02040503050406030204" pitchFamily="18" charset="0"/>
                          </a:rPr>
                          <m:t>+</m:t>
                        </m:r>
                        <m:r>
                          <a:rPr lang="en-US" altLang="zh-TW" sz="3000" i="1">
                            <a:latin typeface="Cambria Math" panose="02040503050406030204" pitchFamily="18" charset="0"/>
                          </a:rPr>
                          <m:t>𝐹𝑃</m:t>
                        </m:r>
                      </m:den>
                    </m:f>
                  </m:oMath>
                </a14:m>
                <a:endParaRPr lang="en-US" altLang="zh-TW" sz="30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endParaRPr lang="zh-TW" altLang="en-US" sz="2200" dirty="0">
                  <a:latin typeface="BiauKaiTC" panose="03000500000000000000" pitchFamily="66" charset="-120"/>
                  <a:ea typeface="BiauKaiTC" panose="03000500000000000000" pitchFamily="66" charset="-120"/>
                </a:endParaRPr>
              </a:p>
            </p:txBody>
          </p:sp>
        </mc:Choice>
        <mc:Fallback xmlns="">
          <p:sp>
            <p:nvSpPr>
              <p:cNvPr id="6" name="文字方塊 5">
                <a:extLst>
                  <a:ext uri="{FF2B5EF4-FFF2-40B4-BE49-F238E27FC236}">
                    <a16:creationId xmlns:a16="http://schemas.microsoft.com/office/drawing/2014/main" id="{EA146B6B-E501-DB4F-8237-FA1F63311017}"/>
                  </a:ext>
                </a:extLst>
              </p:cNvPr>
              <p:cNvSpPr txBox="1">
                <a:spLocks noRot="1" noChangeAspect="1" noMove="1" noResize="1" noEditPoints="1" noAdjustHandles="1" noChangeArrowheads="1" noChangeShapeType="1" noTextEdit="1"/>
              </p:cNvSpPr>
              <p:nvPr/>
            </p:nvSpPr>
            <p:spPr>
              <a:xfrm>
                <a:off x="742950" y="1263600"/>
                <a:ext cx="10896600" cy="5030801"/>
              </a:xfrm>
              <a:prstGeom prst="rect">
                <a:avLst/>
              </a:prstGeom>
              <a:blipFill>
                <a:blip r:embed="rId3"/>
                <a:stretch>
                  <a:fillRect l="-69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52550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0D00E192-6365-0044-88D4-ACF3583EB4B8}"/>
              </a:ext>
            </a:extLst>
          </p:cNvPr>
          <p:cNvSpPr txBox="1"/>
          <p:nvPr/>
        </p:nvSpPr>
        <p:spPr>
          <a:xfrm>
            <a:off x="741600" y="1263600"/>
            <a:ext cx="6934844" cy="5052793"/>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zh-TW" sz="2200" dirty="0">
                <a:latin typeface="BiauKaiTC" panose="03000500000000000000" pitchFamily="66" charset="-120"/>
                <a:ea typeface="BiauKaiTC" panose="03000500000000000000" pitchFamily="66" charset="-120"/>
              </a:rPr>
              <a:t>演算法</a:t>
            </a:r>
            <a:r>
              <a:rPr lang="en-US" altLang="zh-TW" sz="2200" dirty="0">
                <a:latin typeface="BiauKaiTC" panose="03000500000000000000" pitchFamily="66" charset="-120"/>
                <a:ea typeface="BiauKaiTC" panose="03000500000000000000" pitchFamily="66" charset="-120"/>
              </a:rPr>
              <a:t> 1 </a:t>
            </a:r>
            <a:r>
              <a:rPr lang="zh-TW" altLang="zh-TW" sz="2200" dirty="0">
                <a:latin typeface="BiauKaiTC" panose="03000500000000000000" pitchFamily="66" charset="-120"/>
                <a:ea typeface="BiauKaiTC" panose="03000500000000000000" pitchFamily="66" charset="-120"/>
              </a:rPr>
              <a:t>生成</a:t>
            </a:r>
            <a:r>
              <a:rPr lang="en-US" altLang="zh-TW" sz="2200" dirty="0">
                <a:latin typeface="BiauKaiTC" panose="03000500000000000000" pitchFamily="66" charset="-120"/>
                <a:ea typeface="BiauKaiTC" panose="03000500000000000000" pitchFamily="66" charset="-120"/>
              </a:rPr>
              <a:t> n=300</a:t>
            </a:r>
            <a:r>
              <a:rPr lang="zh-TW" altLang="zh-TW"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500</a:t>
            </a:r>
            <a:r>
              <a:rPr lang="zh-TW" altLang="zh-TW"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600</a:t>
            </a:r>
            <a:r>
              <a:rPr lang="zh-TW" altLang="zh-TW"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800 </a:t>
            </a:r>
            <a:r>
              <a:rPr lang="zh-TW" altLang="zh-TW" sz="2200" dirty="0">
                <a:latin typeface="BiauKaiTC" panose="03000500000000000000" pitchFamily="66" charset="-120"/>
                <a:ea typeface="BiauKaiTC" panose="03000500000000000000" pitchFamily="66" charset="-120"/>
              </a:rPr>
              <a:t>四種樣本數的零膨脹模擬資料。 </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zh-TW" sz="2200" dirty="0">
                <a:latin typeface="BiauKaiTC" panose="03000500000000000000" pitchFamily="66" charset="-120"/>
                <a:ea typeface="BiauKaiTC" panose="03000500000000000000" pitchFamily="66" charset="-120"/>
              </a:rPr>
              <a:t>為了測試針對零膨脹資料的</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ZIB </a:t>
            </a:r>
            <a:r>
              <a:rPr lang="zh-TW" altLang="zh-TW" sz="2200" dirty="0">
                <a:latin typeface="BiauKaiTC" panose="03000500000000000000" pitchFamily="66" charset="-120"/>
                <a:ea typeface="BiauKaiTC" panose="03000500000000000000" pitchFamily="66" charset="-120"/>
              </a:rPr>
              <a:t>模型的能力，從傳統模型中選擇了</a:t>
            </a:r>
            <a:r>
              <a:rPr lang="en-US" altLang="zh-TW" sz="2200" dirty="0">
                <a:latin typeface="BiauKaiTC" panose="03000500000000000000" pitchFamily="66" charset="-120"/>
                <a:ea typeface="BiauKaiTC" panose="03000500000000000000" pitchFamily="66" charset="-120"/>
              </a:rPr>
              <a:t> ANN </a:t>
            </a:r>
            <a:r>
              <a:rPr lang="zh-TW" altLang="zh-TW" sz="2200" dirty="0">
                <a:latin typeface="BiauKaiTC" panose="03000500000000000000" pitchFamily="66" charset="-120"/>
                <a:ea typeface="BiauKaiTC" panose="03000500000000000000" pitchFamily="66" charset="-120"/>
              </a:rPr>
              <a:t>與提升法模型選擇</a:t>
            </a:r>
            <a:r>
              <a:rPr lang="zh-TW" altLang="en-US" sz="2200" dirty="0">
                <a:latin typeface="BiauKaiTC" panose="03000500000000000000" pitchFamily="66" charset="-120"/>
                <a:ea typeface="BiauKaiTC" panose="03000500000000000000" pitchFamily="66" charset="-120"/>
              </a:rPr>
              <a:t> </a:t>
            </a:r>
            <a:r>
              <a:rPr lang="en-US" altLang="zh-TW" sz="2200" dirty="0" err="1">
                <a:latin typeface="BiauKaiTC" panose="03000500000000000000" pitchFamily="66" charset="-120"/>
                <a:ea typeface="BiauKaiTC" panose="03000500000000000000" pitchFamily="66" charset="-120"/>
              </a:rPr>
              <a:t>CatBoost</a:t>
            </a:r>
            <a:br>
              <a:rPr lang="en-US" altLang="zh-TW" sz="2200" dirty="0">
                <a:latin typeface="BiauKaiTC" panose="03000500000000000000" pitchFamily="66" charset="-120"/>
                <a:ea typeface="BiauKaiTC" panose="03000500000000000000" pitchFamily="66" charset="-120"/>
              </a:rPr>
            </a:br>
            <a:r>
              <a:rPr lang="zh-TW" altLang="zh-TW" sz="2200" dirty="0">
                <a:latin typeface="BiauKaiTC" panose="03000500000000000000" pitchFamily="66" charset="-120"/>
                <a:ea typeface="BiauKaiTC" panose="03000500000000000000" pitchFamily="66" charset="-120"/>
              </a:rPr>
              <a:t>（後續以</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CBT</a:t>
            </a:r>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簡化表示方式）進行比較。 </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buSzPct val="75000"/>
              <a:buFont typeface="Wingdings" pitchFamily="2" charset="2"/>
              <a:buChar char="l"/>
            </a:pPr>
            <a:r>
              <a:rPr lang="zh-TW" altLang="zh-TW" sz="2200" dirty="0">
                <a:latin typeface="BiauKaiTC" panose="03000500000000000000" pitchFamily="66" charset="-120"/>
                <a:ea typeface="BiauKaiTC" panose="03000500000000000000" pitchFamily="66" charset="-120"/>
              </a:rPr>
              <a:t>除了</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ANN</a:t>
            </a:r>
            <a:r>
              <a:rPr lang="zh-TW" altLang="en-US"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的隱藏層節點數設</a:t>
            </a:r>
            <a:r>
              <a:rPr lang="zh-TW" altLang="en-US" sz="2200" dirty="0">
                <a:latin typeface="BiauKaiTC" panose="03000500000000000000" pitchFamily="66" charset="-120"/>
                <a:ea typeface="BiauKaiTC" panose="03000500000000000000" pitchFamily="66" charset="-120"/>
              </a:rPr>
              <a:t>定</a:t>
            </a:r>
            <a:r>
              <a:rPr lang="zh-TW" altLang="zh-TW" sz="2200" dirty="0">
                <a:latin typeface="BiauKaiTC" panose="03000500000000000000" pitchFamily="66" charset="-120"/>
                <a:ea typeface="BiauKaiTC" panose="03000500000000000000" pitchFamily="66" charset="-120"/>
              </a:rPr>
              <a:t>外，其餘的參數均為預設值，每個樣本組合重複</a:t>
            </a:r>
            <a:r>
              <a:rPr lang="en-US" altLang="zh-TW" sz="2200" dirty="0">
                <a:latin typeface="BiauKaiTC" panose="03000500000000000000" pitchFamily="66" charset="-120"/>
                <a:ea typeface="BiauKaiTC" panose="03000500000000000000" pitchFamily="66" charset="-120"/>
              </a:rPr>
              <a:t>1000</a:t>
            </a:r>
            <a:r>
              <a:rPr lang="zh-TW" altLang="zh-TW" sz="2200" dirty="0">
                <a:latin typeface="BiauKaiTC" panose="03000500000000000000" pitchFamily="66" charset="-120"/>
                <a:ea typeface="BiauKaiTC" panose="03000500000000000000" pitchFamily="66" charset="-120"/>
              </a:rPr>
              <a:t>次，在評估平均效能。</a:t>
            </a:r>
          </a:p>
        </p:txBody>
      </p:sp>
      <p:sp>
        <p:nvSpPr>
          <p:cNvPr id="6" name="Google Shape;387;p28">
            <a:extLst>
              <a:ext uri="{FF2B5EF4-FFF2-40B4-BE49-F238E27FC236}">
                <a16:creationId xmlns:a16="http://schemas.microsoft.com/office/drawing/2014/main" id="{03F8FBD4-2EBF-2649-8618-8F5A37E23C0D}"/>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4.2 </a:t>
            </a:r>
            <a:r>
              <a:rPr lang="zh-TW" altLang="zh-TW" sz="3600" b="1" dirty="0">
                <a:solidFill>
                  <a:srgbClr val="002060"/>
                </a:solidFill>
                <a:latin typeface="BiauKaiTC" panose="03000500000000000000" pitchFamily="66" charset="-120"/>
                <a:ea typeface="BiauKaiTC" panose="03000500000000000000" pitchFamily="66" charset="-120"/>
              </a:rPr>
              <a:t>模擬參數設定</a:t>
            </a: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grpSp>
        <p:nvGrpSpPr>
          <p:cNvPr id="15" name="群組 14">
            <a:extLst>
              <a:ext uri="{FF2B5EF4-FFF2-40B4-BE49-F238E27FC236}">
                <a16:creationId xmlns:a16="http://schemas.microsoft.com/office/drawing/2014/main" id="{F5978804-6B44-3A44-BAD5-B5423A88151B}"/>
              </a:ext>
            </a:extLst>
          </p:cNvPr>
          <p:cNvGrpSpPr/>
          <p:nvPr/>
        </p:nvGrpSpPr>
        <p:grpSpPr>
          <a:xfrm>
            <a:off x="7894493" y="908612"/>
            <a:ext cx="4297507" cy="5040776"/>
            <a:chOff x="4869643" y="1200148"/>
            <a:chExt cx="4297507" cy="5040776"/>
          </a:xfrm>
        </p:grpSpPr>
        <p:pic>
          <p:nvPicPr>
            <p:cNvPr id="14" name="圖片 13">
              <a:extLst>
                <a:ext uri="{FF2B5EF4-FFF2-40B4-BE49-F238E27FC236}">
                  <a16:creationId xmlns:a16="http://schemas.microsoft.com/office/drawing/2014/main" id="{7E6FD2C6-27A7-5B4E-B652-D4CC65D7245C}"/>
                </a:ext>
              </a:extLst>
            </p:cNvPr>
            <p:cNvPicPr>
              <a:picLocks noChangeAspect="1"/>
            </p:cNvPicPr>
            <p:nvPr/>
          </p:nvPicPr>
          <p:blipFill rotWithShape="1">
            <a:blip r:embed="rId3"/>
            <a:srcRect l="42459"/>
            <a:stretch/>
          </p:blipFill>
          <p:spPr>
            <a:xfrm>
              <a:off x="4973818" y="1200148"/>
              <a:ext cx="4193332" cy="5040775"/>
            </a:xfrm>
            <a:prstGeom prst="rect">
              <a:avLst/>
            </a:prstGeom>
          </p:spPr>
        </p:pic>
        <p:pic>
          <p:nvPicPr>
            <p:cNvPr id="13" name="圖片 12">
              <a:extLst>
                <a:ext uri="{FF2B5EF4-FFF2-40B4-BE49-F238E27FC236}">
                  <a16:creationId xmlns:a16="http://schemas.microsoft.com/office/drawing/2014/main" id="{7E17120D-3984-8345-B19E-8F0193FFED3E}"/>
                </a:ext>
              </a:extLst>
            </p:cNvPr>
            <p:cNvPicPr>
              <a:picLocks noChangeAspect="1"/>
            </p:cNvPicPr>
            <p:nvPr/>
          </p:nvPicPr>
          <p:blipFill rotWithShape="1">
            <a:blip r:embed="rId3"/>
            <a:srcRect l="-1" r="42460"/>
            <a:stretch/>
          </p:blipFill>
          <p:spPr>
            <a:xfrm>
              <a:off x="4869643" y="1200149"/>
              <a:ext cx="4193332" cy="5040775"/>
            </a:xfrm>
            <a:prstGeom prst="rect">
              <a:avLst/>
            </a:prstGeom>
          </p:spPr>
        </p:pic>
      </p:grpSp>
    </p:spTree>
    <p:extLst>
      <p:ext uri="{BB962C8B-B14F-4D97-AF65-F5344CB8AC3E}">
        <p14:creationId xmlns:p14="http://schemas.microsoft.com/office/powerpoint/2010/main" val="686128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87A589E1-A3A9-594B-A4DD-4BF587F8477F}"/>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1.1 </a:t>
            </a:r>
            <a:r>
              <a:rPr lang="zh-TW" altLang="zh-TW" sz="3600" b="1" dirty="0">
                <a:solidFill>
                  <a:srgbClr val="002060"/>
                </a:solidFill>
                <a:latin typeface="BiauKaiTC" panose="03000500000000000000" pitchFamily="66" charset="-120"/>
                <a:ea typeface="BiauKaiTC" panose="03000500000000000000" pitchFamily="66" charset="-120"/>
              </a:rPr>
              <a:t>研究動機與背景 </a:t>
            </a:r>
            <a:r>
              <a:rPr lang="en" sz="3600" b="1" dirty="0">
                <a:solidFill>
                  <a:srgbClr val="002060"/>
                </a:solidFill>
                <a:latin typeface="BiauKaiTC" panose="03000500000000000000" pitchFamily="66" charset="-120"/>
                <a:ea typeface="BiauKaiTC" panose="03000500000000000000" pitchFamily="66" charset="-120"/>
              </a:rPr>
              <a:t> </a:t>
            </a:r>
          </a:p>
        </p:txBody>
      </p:sp>
      <p:sp>
        <p:nvSpPr>
          <p:cNvPr id="3" name="文字方塊 2">
            <a:extLst>
              <a:ext uri="{FF2B5EF4-FFF2-40B4-BE49-F238E27FC236}">
                <a16:creationId xmlns:a16="http://schemas.microsoft.com/office/drawing/2014/main" id="{7922D10D-B282-ED4E-8821-18C49F1363C8}"/>
              </a:ext>
            </a:extLst>
          </p:cNvPr>
          <p:cNvSpPr txBox="1"/>
          <p:nvPr/>
        </p:nvSpPr>
        <p:spPr>
          <a:xfrm>
            <a:off x="742950" y="1263600"/>
            <a:ext cx="10896600" cy="3754874"/>
          </a:xfrm>
          <a:prstGeom prst="rect">
            <a:avLst/>
          </a:prstGeom>
          <a:noFill/>
        </p:spPr>
        <p:txBody>
          <a:bodyPr wrap="square" rtlCol="0">
            <a:spAutoFit/>
          </a:bodyPr>
          <a:lstStyle/>
          <a:p>
            <a:pPr algn="just">
              <a:lnSpc>
                <a:spcPct val="200000"/>
              </a:lnSpc>
            </a:pPr>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在許多二分類的實際應用中，資料經常出現大量的零值，這種資料型態稱為</a:t>
            </a:r>
            <a:br>
              <a:rPr lang="en-US" altLang="zh-TW" sz="2200" dirty="0">
                <a:latin typeface="BiauKaiTC" panose="03000500000000000000" pitchFamily="66" charset="-120"/>
                <a:ea typeface="BiauKaiTC" panose="03000500000000000000" pitchFamily="66" charset="-120"/>
              </a:rPr>
            </a:br>
            <a:r>
              <a:rPr lang="zh-TW" altLang="zh-TW" sz="2200" b="1" dirty="0">
                <a:solidFill>
                  <a:srgbClr val="FF0000"/>
                </a:solidFill>
                <a:latin typeface="BiauKaiTC" panose="03000500000000000000" pitchFamily="66" charset="-120"/>
                <a:ea typeface="BiauKaiTC" panose="03000500000000000000" pitchFamily="66" charset="-120"/>
              </a:rPr>
              <a:t>「零膨脹資料」</a:t>
            </a:r>
            <a:r>
              <a:rPr lang="zh-TW" altLang="zh-TW" sz="2200" dirty="0">
                <a:latin typeface="BiauKaiTC" panose="03000500000000000000" pitchFamily="66" charset="-120"/>
                <a:ea typeface="BiauKaiTC" panose="03000500000000000000" pitchFamily="66" charset="-120"/>
              </a:rPr>
              <a:t>。這種具有零膨脹特性的資料在保險出險、詐騙偵測、醫療檢查等領域中相當常見。這種資料結構</a:t>
            </a:r>
            <a:r>
              <a:rPr lang="zh-TW" altLang="en-US" sz="2200" dirty="0">
                <a:latin typeface="BiauKaiTC" panose="03000500000000000000" pitchFamily="66" charset="-120"/>
                <a:ea typeface="BiauKaiTC" panose="03000500000000000000" pitchFamily="66" charset="-120"/>
              </a:rPr>
              <a:t>在</a:t>
            </a:r>
            <a:r>
              <a:rPr lang="zh-TW" altLang="zh-TW" sz="2200" dirty="0">
                <a:latin typeface="BiauKaiTC" panose="03000500000000000000" pitchFamily="66" charset="-120"/>
                <a:ea typeface="BiauKaiTC" panose="03000500000000000000" pitchFamily="66" charset="-120"/>
              </a:rPr>
              <a:t>傳統的統計分析或機器學習模型往往難以準確識別出這些少數重要的結果</a:t>
            </a:r>
            <a:r>
              <a:rPr lang="zh-TW" altLang="en-US" sz="2200" dirty="0">
                <a:latin typeface="BiauKaiTC" panose="03000500000000000000" pitchFamily="66" charset="-120"/>
                <a:ea typeface="BiauKaiTC" panose="03000500000000000000" pitchFamily="66" charset="-120"/>
              </a:rPr>
              <a:t>，</a:t>
            </a:r>
            <a:r>
              <a:rPr lang="zh-TW" altLang="zh-TW" sz="2200" dirty="0">
                <a:latin typeface="BiauKaiTC" panose="03000500000000000000" pitchFamily="66" charset="-120"/>
                <a:ea typeface="BiauKaiTC" panose="03000500000000000000" pitchFamily="66" charset="-120"/>
              </a:rPr>
              <a:t>不僅會導致分析產生偏誤，還會使模型偏向於多數類別，從而影響整體的預測效能。</a:t>
            </a:r>
          </a:p>
          <a:p>
            <a:endParaRPr kumimoji="1" lang="zh-TW" altLang="en-US" dirty="0"/>
          </a:p>
        </p:txBody>
      </p:sp>
    </p:spTree>
    <p:extLst>
      <p:ext uri="{BB962C8B-B14F-4D97-AF65-F5344CB8AC3E}">
        <p14:creationId xmlns:p14="http://schemas.microsoft.com/office/powerpoint/2010/main" val="2544715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87;p28">
            <a:extLst>
              <a:ext uri="{FF2B5EF4-FFF2-40B4-BE49-F238E27FC236}">
                <a16:creationId xmlns:a16="http://schemas.microsoft.com/office/drawing/2014/main" id="{03F8FBD4-2EBF-2649-8618-8F5A37E23C0D}"/>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4.2 </a:t>
            </a:r>
            <a:r>
              <a:rPr lang="zh-TW" altLang="zh-TW" sz="3600" b="1" dirty="0">
                <a:solidFill>
                  <a:srgbClr val="002060"/>
                </a:solidFill>
                <a:latin typeface="BiauKaiTC" panose="03000500000000000000" pitchFamily="66" charset="-120"/>
                <a:ea typeface="BiauKaiTC" panose="03000500000000000000" pitchFamily="66" charset="-120"/>
              </a:rPr>
              <a:t>模擬參數設定</a:t>
            </a: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8" name="文字方塊 7">
            <a:extLst>
              <a:ext uri="{FF2B5EF4-FFF2-40B4-BE49-F238E27FC236}">
                <a16:creationId xmlns:a16="http://schemas.microsoft.com/office/drawing/2014/main" id="{2A1141B9-E186-E24E-97AC-6D8E811B1EFF}"/>
              </a:ext>
            </a:extLst>
          </p:cNvPr>
          <p:cNvSpPr txBox="1"/>
          <p:nvPr/>
        </p:nvSpPr>
        <p:spPr>
          <a:xfrm>
            <a:off x="1952878" y="1429118"/>
            <a:ext cx="8286243" cy="430887"/>
          </a:xfrm>
          <a:prstGeom prst="rect">
            <a:avLst/>
          </a:prstGeom>
          <a:noFill/>
        </p:spPr>
        <p:txBody>
          <a:bodyPr wrap="none" rtlCol="0">
            <a:spAutoFit/>
          </a:bodyPr>
          <a:lstStyle/>
          <a:p>
            <a:r>
              <a:rPr lang="zh-TW" altLang="zh-TW" sz="2200" dirty="0">
                <a:latin typeface="BiauKaiTC" panose="03000500000000000000" pitchFamily="66" charset="-120"/>
                <a:ea typeface="BiauKaiTC" panose="03000500000000000000" pitchFamily="66" charset="-120"/>
              </a:rPr>
              <a:t>表</a:t>
            </a:r>
            <a:r>
              <a:rPr lang="en-US" altLang="zh-TW" sz="2200" dirty="0">
                <a:latin typeface="BiauKaiTC" panose="03000500000000000000" pitchFamily="66" charset="-120"/>
                <a:ea typeface="BiauKaiTC" panose="03000500000000000000" pitchFamily="66" charset="-120"/>
              </a:rPr>
              <a:t>4.2.1</a:t>
            </a:r>
            <a:r>
              <a:rPr lang="zh-TW" altLang="zh-TW"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ANN </a:t>
            </a:r>
            <a:r>
              <a:rPr lang="zh-TW" altLang="zh-TW" sz="2200" dirty="0">
                <a:latin typeface="BiauKaiTC" panose="03000500000000000000" pitchFamily="66" charset="-120"/>
                <a:ea typeface="BiauKaiTC" panose="03000500000000000000" pitchFamily="66" charset="-120"/>
              </a:rPr>
              <a:t>模型在不同隱藏層節點數量下的</a:t>
            </a:r>
            <a:r>
              <a:rPr lang="en-US" altLang="zh-TW" sz="2200" dirty="0">
                <a:latin typeface="BiauKaiTC" panose="03000500000000000000" pitchFamily="66" charset="-120"/>
                <a:ea typeface="BiauKaiTC" panose="03000500000000000000" pitchFamily="66" charset="-120"/>
              </a:rPr>
              <a:t> Resampling </a:t>
            </a:r>
            <a:r>
              <a:rPr lang="zh-TW" altLang="zh-TW" sz="2200" dirty="0">
                <a:latin typeface="BiauKaiTC" panose="03000500000000000000" pitchFamily="66" charset="-120"/>
                <a:ea typeface="BiauKaiTC" panose="03000500000000000000" pitchFamily="66" charset="-120"/>
              </a:rPr>
              <a:t>結果。</a:t>
            </a:r>
          </a:p>
        </p:txBody>
      </p:sp>
      <p:graphicFrame>
        <p:nvGraphicFramePr>
          <p:cNvPr id="4" name="表格 3">
            <a:extLst>
              <a:ext uri="{FF2B5EF4-FFF2-40B4-BE49-F238E27FC236}">
                <a16:creationId xmlns:a16="http://schemas.microsoft.com/office/drawing/2014/main" id="{3A1E5ABA-3156-4946-894D-BAE9546E78F7}"/>
              </a:ext>
            </a:extLst>
          </p:cNvPr>
          <p:cNvGraphicFramePr>
            <a:graphicFrameLocks noGrp="1"/>
          </p:cNvGraphicFramePr>
          <p:nvPr>
            <p:extLst>
              <p:ext uri="{D42A27DB-BD31-4B8C-83A1-F6EECF244321}">
                <p14:modId xmlns:p14="http://schemas.microsoft.com/office/powerpoint/2010/main" val="2946420525"/>
              </p:ext>
            </p:extLst>
          </p:nvPr>
        </p:nvGraphicFramePr>
        <p:xfrm>
          <a:off x="1833545" y="2088974"/>
          <a:ext cx="8524910" cy="4247802"/>
        </p:xfrm>
        <a:graphic>
          <a:graphicData uri="http://schemas.openxmlformats.org/drawingml/2006/table">
            <a:tbl>
              <a:tblPr firstRow="1" firstCol="1" bandRow="1">
                <a:tableStyleId>{5C22544A-7EE6-4342-B048-85BDC9FD1C3A}</a:tableStyleId>
              </a:tblPr>
              <a:tblGrid>
                <a:gridCol w="1420460">
                  <a:extLst>
                    <a:ext uri="{9D8B030D-6E8A-4147-A177-3AD203B41FA5}">
                      <a16:colId xmlns:a16="http://schemas.microsoft.com/office/drawing/2014/main" val="279683421"/>
                    </a:ext>
                  </a:extLst>
                </a:gridCol>
                <a:gridCol w="1420460">
                  <a:extLst>
                    <a:ext uri="{9D8B030D-6E8A-4147-A177-3AD203B41FA5}">
                      <a16:colId xmlns:a16="http://schemas.microsoft.com/office/drawing/2014/main" val="1196967397"/>
                    </a:ext>
                  </a:extLst>
                </a:gridCol>
                <a:gridCol w="1421535">
                  <a:extLst>
                    <a:ext uri="{9D8B030D-6E8A-4147-A177-3AD203B41FA5}">
                      <a16:colId xmlns:a16="http://schemas.microsoft.com/office/drawing/2014/main" val="3906230565"/>
                    </a:ext>
                  </a:extLst>
                </a:gridCol>
                <a:gridCol w="1420460">
                  <a:extLst>
                    <a:ext uri="{9D8B030D-6E8A-4147-A177-3AD203B41FA5}">
                      <a16:colId xmlns:a16="http://schemas.microsoft.com/office/drawing/2014/main" val="1621562424"/>
                    </a:ext>
                  </a:extLst>
                </a:gridCol>
                <a:gridCol w="1420460">
                  <a:extLst>
                    <a:ext uri="{9D8B030D-6E8A-4147-A177-3AD203B41FA5}">
                      <a16:colId xmlns:a16="http://schemas.microsoft.com/office/drawing/2014/main" val="2416059440"/>
                    </a:ext>
                  </a:extLst>
                </a:gridCol>
                <a:gridCol w="1421535">
                  <a:extLst>
                    <a:ext uri="{9D8B030D-6E8A-4147-A177-3AD203B41FA5}">
                      <a16:colId xmlns:a16="http://schemas.microsoft.com/office/drawing/2014/main" val="141335292"/>
                    </a:ext>
                  </a:extLst>
                </a:gridCol>
              </a:tblGrid>
              <a:tr h="519542">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節點數</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準確度</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Kappa</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節點數</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準確度</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Kappa</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231113"/>
                  </a:ext>
                </a:extLst>
              </a:tr>
              <a:tr h="372826">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0.6870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0.1356</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11</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0.6563</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0.1775</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502372626"/>
                  </a:ext>
                </a:extLst>
              </a:tr>
              <a:tr h="372826">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2</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0.6765</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0.1470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12</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0.6499</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0.1547</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210899545"/>
                  </a:ext>
                </a:extLst>
              </a:tr>
              <a:tr h="372826">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3</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0.6827</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0.1431</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13</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0.6576</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0.1791</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464738585"/>
                  </a:ext>
                </a:extLst>
              </a:tr>
              <a:tr h="372826">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4</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0.6676</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0.1461</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14</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0.6625</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0.1945</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8163312"/>
                  </a:ext>
                </a:extLst>
              </a:tr>
              <a:tr h="372826">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5</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0.6585</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0.1842</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15</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0.6507</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0.1686</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156037649"/>
                  </a:ext>
                </a:extLst>
              </a:tr>
              <a:tr h="372826">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6</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0.6625</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0.1707</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16</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0.6600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0.1858</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210099505"/>
                  </a:ext>
                </a:extLst>
              </a:tr>
              <a:tr h="372826">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7</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0.6582</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0.1566</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17</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0.6650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0.1916</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19068847"/>
                  </a:ext>
                </a:extLst>
              </a:tr>
              <a:tr h="372826">
                <a:tc>
                  <a:txBody>
                    <a:bodyPr/>
                    <a:lstStyle/>
                    <a:p>
                      <a:pPr algn="ctr">
                        <a:spcAft>
                          <a:spcPts val="0"/>
                        </a:spcAft>
                      </a:pPr>
                      <a:r>
                        <a:rPr lang="en-US" sz="2200" b="1" kern="100" dirty="0">
                          <a:solidFill>
                            <a:srgbClr val="FF0000"/>
                          </a:solidFill>
                          <a:effectLst/>
                          <a:latin typeface="BiauKaiTC" panose="03000500000000000000" pitchFamily="66" charset="-120"/>
                          <a:ea typeface="BiauKaiTC" panose="03000500000000000000" pitchFamily="66" charset="-120"/>
                        </a:rPr>
                        <a:t>8</a:t>
                      </a:r>
                      <a:endParaRPr lang="zh-TW" sz="2200" b="1" kern="100" dirty="0">
                        <a:solidFill>
                          <a:srgbClr val="FF0000"/>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0.6665</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1" kern="100" dirty="0">
                          <a:solidFill>
                            <a:srgbClr val="FF0000"/>
                          </a:solidFill>
                          <a:effectLst/>
                          <a:latin typeface="BiauKaiTC" panose="03000500000000000000" pitchFamily="66" charset="-120"/>
                          <a:ea typeface="BiauKaiTC" panose="03000500000000000000" pitchFamily="66" charset="-120"/>
                        </a:rPr>
                        <a:t>0.1952</a:t>
                      </a:r>
                      <a:endParaRPr lang="zh-TW" sz="2200" b="1" kern="100" dirty="0">
                        <a:solidFill>
                          <a:srgbClr val="FF0000"/>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18</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0.6590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0.1791</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077298493"/>
                  </a:ext>
                </a:extLst>
              </a:tr>
              <a:tr h="372826">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9</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0.6689</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0.1925</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19</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0.6570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0.1812</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759674699"/>
                  </a:ext>
                </a:extLst>
              </a:tr>
              <a:tr h="372826">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0.6664</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0.1823</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20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0.6552</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0.1835</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8045162"/>
                  </a:ext>
                </a:extLst>
              </a:tr>
            </a:tbl>
          </a:graphicData>
        </a:graphic>
      </p:graphicFrame>
    </p:spTree>
    <p:extLst>
      <p:ext uri="{BB962C8B-B14F-4D97-AF65-F5344CB8AC3E}">
        <p14:creationId xmlns:p14="http://schemas.microsoft.com/office/powerpoint/2010/main" val="1776516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4</a:t>
            </a:r>
            <a:r>
              <a:rPr lang="en" sz="3600" b="1" dirty="0">
                <a:solidFill>
                  <a:srgbClr val="002060"/>
                </a:solidFill>
                <a:latin typeface="+mn-lt"/>
                <a:ea typeface="BiauKaiTC" panose="03000500000000000000" pitchFamily="66" charset="-120"/>
              </a:rPr>
              <a:t>.3 </a:t>
            </a:r>
            <a:r>
              <a:rPr lang="zh-TW" altLang="en-US" sz="3600" b="1" dirty="0">
                <a:solidFill>
                  <a:srgbClr val="002060"/>
                </a:solidFill>
                <a:latin typeface="BiauKaiTC" panose="03000500000000000000" pitchFamily="66" charset="-120"/>
                <a:ea typeface="BiauKaiTC" panose="03000500000000000000" pitchFamily="66" charset="-120"/>
              </a:rPr>
              <a:t>模型之效能比較</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2867580"/>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第一種插補方法先針對樣本進行 </a:t>
            </a:r>
            <a:r>
              <a:rPr lang="en-US" altLang="zh-TW" sz="2200" dirty="0">
                <a:latin typeface="BiauKaiTC" panose="03000500000000000000" pitchFamily="66" charset="-120"/>
                <a:ea typeface="BiauKaiTC" panose="03000500000000000000" pitchFamily="66" charset="-120"/>
              </a:rPr>
              <a:t>SMOTE</a:t>
            </a:r>
            <a:r>
              <a:rPr lang="zh-TW" altLang="en-US" sz="2200" dirty="0">
                <a:latin typeface="BiauKaiTC" panose="03000500000000000000" pitchFamily="66" charset="-120"/>
                <a:ea typeface="BiauKaiTC" panose="03000500000000000000" pitchFamily="66" charset="-120"/>
              </a:rPr>
              <a:t> 插補，再切割成訓練集和測試集，以訓練集建模，在以測試集評估模型效能，後續記作 </a:t>
            </a:r>
            <a:r>
              <a:rPr lang="en-US" altLang="zh-TW" sz="2200" dirty="0">
                <a:latin typeface="BiauKaiTC" panose="03000500000000000000" pitchFamily="66" charset="-120"/>
                <a:ea typeface="BiauKaiTC" panose="03000500000000000000" pitchFamily="66" charset="-120"/>
              </a:rPr>
              <a:t>S1</a:t>
            </a:r>
            <a:r>
              <a:rPr lang="zh-TW" altLang="en-US" sz="2200" dirty="0">
                <a:latin typeface="BiauKaiTC" panose="03000500000000000000" pitchFamily="66" charset="-120"/>
                <a:ea typeface="BiauKaiTC" panose="03000500000000000000" pitchFamily="66" charset="-120"/>
              </a:rPr>
              <a:t> </a:t>
            </a:r>
            <a:r>
              <a:rPr lang="zh-CN" altLang="en-US" sz="2200" dirty="0">
                <a:latin typeface="BiauKaiTC" panose="03000500000000000000" pitchFamily="66" charset="-120"/>
                <a:ea typeface="BiauKaiTC" panose="03000500000000000000" pitchFamily="66" charset="-120"/>
              </a:rPr>
              <a:t>表示</a:t>
            </a:r>
            <a:r>
              <a:rPr lang="zh-TW" altLang="en-US" sz="2200" dirty="0">
                <a:latin typeface="BiauKaiTC" panose="03000500000000000000" pitchFamily="66" charset="-120"/>
                <a:ea typeface="BiauKaiTC" panose="03000500000000000000" pitchFamily="66" charset="-120"/>
              </a:rPr>
              <a:t>。</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第二種插補方法則是先針對樣本分割成訓練集和測試集，只針對訓練集進行 </a:t>
            </a:r>
            <a:r>
              <a:rPr lang="en-US" altLang="zh-TW" sz="2200" dirty="0">
                <a:latin typeface="BiauKaiTC" panose="03000500000000000000" pitchFamily="66" charset="-120"/>
                <a:ea typeface="BiauKaiTC" panose="03000500000000000000" pitchFamily="66" charset="-120"/>
              </a:rPr>
              <a:t>SMOTE</a:t>
            </a:r>
            <a:r>
              <a:rPr lang="zh-TW" altLang="en-US" sz="2200" dirty="0">
                <a:latin typeface="BiauKaiTC" panose="03000500000000000000" pitchFamily="66" charset="-120"/>
                <a:ea typeface="BiauKaiTC" panose="03000500000000000000" pitchFamily="66" charset="-120"/>
              </a:rPr>
              <a:t> 插補，以訓練集建模，再以未插補的測試集評估模型效能，後續記作 </a:t>
            </a:r>
            <a:r>
              <a:rPr lang="en-US" altLang="zh-TW" sz="2200" dirty="0">
                <a:latin typeface="BiauKaiTC" panose="03000500000000000000" pitchFamily="66" charset="-120"/>
                <a:ea typeface="BiauKaiTC" panose="03000500000000000000" pitchFamily="66" charset="-120"/>
              </a:rPr>
              <a:t>S2</a:t>
            </a:r>
            <a:r>
              <a:rPr lang="zh-TW" altLang="en-US" sz="2200" dirty="0">
                <a:latin typeface="BiauKaiTC" panose="03000500000000000000" pitchFamily="66" charset="-120"/>
                <a:ea typeface="BiauKaiTC" panose="03000500000000000000" pitchFamily="66" charset="-120"/>
              </a:rPr>
              <a:t> </a:t>
            </a:r>
            <a:r>
              <a:rPr lang="zh-CN" altLang="en-US" sz="2200" dirty="0">
                <a:latin typeface="BiauKaiTC" panose="03000500000000000000" pitchFamily="66" charset="-120"/>
                <a:ea typeface="BiauKaiTC" panose="03000500000000000000" pitchFamily="66" charset="-120"/>
              </a:rPr>
              <a:t>表示</a:t>
            </a:r>
            <a:r>
              <a:rPr lang="zh-TW" altLang="en-US" sz="2200" dirty="0">
                <a:latin typeface="BiauKaiTC" panose="03000500000000000000" pitchFamily="66" charset="-120"/>
                <a:ea typeface="BiauKaiTC" panose="03000500000000000000" pitchFamily="66" charset="-120"/>
              </a:rPr>
              <a:t>。</a:t>
            </a:r>
            <a:endParaRPr lang="en-US" altLang="zh-TW" sz="2200"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3420829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87;p28">
            <a:extLst>
              <a:ext uri="{FF2B5EF4-FFF2-40B4-BE49-F238E27FC236}">
                <a16:creationId xmlns:a16="http://schemas.microsoft.com/office/drawing/2014/main" id="{03F8FBD4-2EBF-2649-8618-8F5A37E23C0D}"/>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4.3 </a:t>
            </a:r>
            <a:r>
              <a:rPr lang="zh-TW" altLang="en-US" sz="3600" b="1" dirty="0">
                <a:solidFill>
                  <a:srgbClr val="002060"/>
                </a:solidFill>
                <a:latin typeface="BiauKaiTC" panose="03000500000000000000" pitchFamily="66" charset="-120"/>
                <a:ea typeface="BiauKaiTC" panose="03000500000000000000" pitchFamily="66" charset="-120"/>
              </a:rPr>
              <a:t>模型之效能比較</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8" name="文字方塊 7">
            <a:extLst>
              <a:ext uri="{FF2B5EF4-FFF2-40B4-BE49-F238E27FC236}">
                <a16:creationId xmlns:a16="http://schemas.microsoft.com/office/drawing/2014/main" id="{2A1141B9-E186-E24E-97AC-6D8E811B1EFF}"/>
              </a:ext>
            </a:extLst>
          </p:cNvPr>
          <p:cNvSpPr txBox="1"/>
          <p:nvPr/>
        </p:nvSpPr>
        <p:spPr>
          <a:xfrm>
            <a:off x="273600" y="5410800"/>
            <a:ext cx="5824800" cy="1537200"/>
          </a:xfrm>
          <a:prstGeom prst="rect">
            <a:avLst/>
          </a:prstGeom>
          <a:noFill/>
        </p:spPr>
        <p:txBody>
          <a:bodyPr wrap="square" rtlCol="0">
            <a:spAutoFit/>
          </a:bodyPr>
          <a:lstStyle/>
          <a:p>
            <a:pPr algn="ctr">
              <a:lnSpc>
                <a:spcPct val="120000"/>
              </a:lnSpc>
            </a:pPr>
            <a:r>
              <a:rPr lang="zh-TW" altLang="zh-TW"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4.3.1</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ANN</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CBT</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ZIB </a:t>
            </a:r>
            <a:r>
              <a:rPr lang="zh-TW" altLang="zh-TW" sz="2000" dirty="0">
                <a:latin typeface="BiauKaiTC" panose="03000500000000000000" pitchFamily="66" charset="-120"/>
                <a:ea typeface="BiauKaiTC" panose="03000500000000000000" pitchFamily="66" charset="-120"/>
              </a:rPr>
              <a:t>之訓練集效能指標平均值折線圖</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(b)</a:t>
            </a:r>
            <a:r>
              <a:rPr lang="zh-TW" altLang="zh-TW"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zh-TW" sz="2000" dirty="0">
                <a:latin typeface="BiauKaiTC" panose="03000500000000000000" pitchFamily="66" charset="-120"/>
                <a:ea typeface="BiauKaiTC" panose="03000500000000000000" pitchFamily="66" charset="-120"/>
              </a:rPr>
              <a:t>特異度。</a:t>
            </a:r>
          </a:p>
          <a:p>
            <a:pPr algn="ctr"/>
            <a:endParaRPr lang="zh-TW" altLang="zh-TW" sz="2000" dirty="0">
              <a:latin typeface="BiauKaiTC" panose="03000500000000000000" pitchFamily="66" charset="-120"/>
              <a:ea typeface="BiauKaiTC" panose="03000500000000000000" pitchFamily="66" charset="-120"/>
            </a:endParaRPr>
          </a:p>
        </p:txBody>
      </p:sp>
      <p:pic>
        <p:nvPicPr>
          <p:cNvPr id="10" name="圖片 9" descr="一張含有 螢幕擷取畫面, 行 的圖片&#10;&#10;AI 產生的內容可能不正確。">
            <a:extLst>
              <a:ext uri="{FF2B5EF4-FFF2-40B4-BE49-F238E27FC236}">
                <a16:creationId xmlns:a16="http://schemas.microsoft.com/office/drawing/2014/main" id="{F1734F07-8705-C247-971B-E8894724809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00" y="1274400"/>
            <a:ext cx="5641200" cy="4024800"/>
          </a:xfrm>
          <a:prstGeom prst="rect">
            <a:avLst/>
          </a:prstGeom>
          <a:noFill/>
          <a:ln>
            <a:noFill/>
          </a:ln>
        </p:spPr>
      </p:pic>
      <p:sp>
        <p:nvSpPr>
          <p:cNvPr id="11" name="文字方塊 10">
            <a:extLst>
              <a:ext uri="{FF2B5EF4-FFF2-40B4-BE49-F238E27FC236}">
                <a16:creationId xmlns:a16="http://schemas.microsoft.com/office/drawing/2014/main" id="{E491BB1A-2C22-204F-841D-E88201C9BB8F}"/>
              </a:ext>
            </a:extLst>
          </p:cNvPr>
          <p:cNvSpPr txBox="1"/>
          <p:nvPr/>
        </p:nvSpPr>
        <p:spPr>
          <a:xfrm>
            <a:off x="6278400" y="5410800"/>
            <a:ext cx="5824800" cy="1537200"/>
          </a:xfrm>
          <a:prstGeom prst="rect">
            <a:avLst/>
          </a:prstGeom>
          <a:noFill/>
        </p:spPr>
        <p:txBody>
          <a:bodyPr wrap="square" rtlCol="0">
            <a:spAutoFit/>
          </a:bodyPr>
          <a:lstStyle/>
          <a:p>
            <a:pPr algn="ctr">
              <a:lnSpc>
                <a:spcPct val="120000"/>
              </a:lnSpc>
            </a:pPr>
            <a:r>
              <a:rPr lang="zh-TW" altLang="zh-TW"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4.3.2</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ANN</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CBT</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ZIB </a:t>
            </a:r>
            <a:r>
              <a:rPr lang="zh-TW" altLang="zh-TW" sz="2000" dirty="0">
                <a:latin typeface="BiauKaiTC" panose="03000500000000000000" pitchFamily="66" charset="-120"/>
                <a:ea typeface="BiauKaiTC" panose="03000500000000000000" pitchFamily="66" charset="-120"/>
              </a:rPr>
              <a:t>之</a:t>
            </a:r>
            <a:r>
              <a:rPr lang="zh-CN" altLang="en-US" sz="2000" dirty="0">
                <a:latin typeface="BiauKaiTC" panose="03000500000000000000" pitchFamily="66" charset="-120"/>
                <a:ea typeface="BiauKaiTC" panose="03000500000000000000" pitchFamily="66" charset="-120"/>
              </a:rPr>
              <a:t>測試</a:t>
            </a:r>
            <a:r>
              <a:rPr lang="zh-TW" altLang="zh-TW" sz="2000" dirty="0">
                <a:latin typeface="BiauKaiTC" panose="03000500000000000000" pitchFamily="66" charset="-120"/>
                <a:ea typeface="BiauKaiTC" panose="03000500000000000000" pitchFamily="66" charset="-120"/>
              </a:rPr>
              <a:t>集效能指標平均值折線圖</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(b)</a:t>
            </a:r>
            <a:r>
              <a:rPr lang="zh-TW" altLang="zh-TW"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zh-TW" sz="2000" dirty="0">
                <a:latin typeface="BiauKaiTC" panose="03000500000000000000" pitchFamily="66" charset="-120"/>
                <a:ea typeface="BiauKaiTC" panose="03000500000000000000" pitchFamily="66" charset="-120"/>
              </a:rPr>
              <a:t>特異度。</a:t>
            </a:r>
          </a:p>
        </p:txBody>
      </p:sp>
      <p:pic>
        <p:nvPicPr>
          <p:cNvPr id="13" name="圖片 12" descr="一張含有 螢幕擷取畫面, 行 的圖片&#10;&#10;AI 產生的內容可能不正確。">
            <a:extLst>
              <a:ext uri="{FF2B5EF4-FFF2-40B4-BE49-F238E27FC236}">
                <a16:creationId xmlns:a16="http://schemas.microsoft.com/office/drawing/2014/main" id="{3D0A4931-5DDE-1A41-85AF-064E7391C1F9}"/>
              </a:ext>
            </a:extLst>
          </p:cNvPr>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8400" y="1273098"/>
            <a:ext cx="5641200" cy="4024800"/>
          </a:xfrm>
          <a:prstGeom prst="rect">
            <a:avLst/>
          </a:prstGeom>
          <a:noFill/>
          <a:ln>
            <a:noFill/>
          </a:ln>
        </p:spPr>
      </p:pic>
    </p:spTree>
    <p:extLst>
      <p:ext uri="{BB962C8B-B14F-4D97-AF65-F5344CB8AC3E}">
        <p14:creationId xmlns:p14="http://schemas.microsoft.com/office/powerpoint/2010/main" val="1342373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87;p28">
            <a:extLst>
              <a:ext uri="{FF2B5EF4-FFF2-40B4-BE49-F238E27FC236}">
                <a16:creationId xmlns:a16="http://schemas.microsoft.com/office/drawing/2014/main" id="{03F8FBD4-2EBF-2649-8618-8F5A37E23C0D}"/>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4.3 </a:t>
            </a:r>
            <a:r>
              <a:rPr lang="zh-TW" altLang="en-US" sz="3600" b="1" dirty="0">
                <a:solidFill>
                  <a:srgbClr val="002060"/>
                </a:solidFill>
                <a:latin typeface="BiauKaiTC" panose="03000500000000000000" pitchFamily="66" charset="-120"/>
                <a:ea typeface="BiauKaiTC" panose="03000500000000000000" pitchFamily="66" charset="-120"/>
              </a:rPr>
              <a:t>模型之效能比較</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8" name="文字方塊 7">
            <a:extLst>
              <a:ext uri="{FF2B5EF4-FFF2-40B4-BE49-F238E27FC236}">
                <a16:creationId xmlns:a16="http://schemas.microsoft.com/office/drawing/2014/main" id="{2A1141B9-E186-E24E-97AC-6D8E811B1EFF}"/>
              </a:ext>
            </a:extLst>
          </p:cNvPr>
          <p:cNvSpPr txBox="1"/>
          <p:nvPr/>
        </p:nvSpPr>
        <p:spPr>
          <a:xfrm>
            <a:off x="273600" y="5410800"/>
            <a:ext cx="5824800" cy="1537200"/>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4.3.3</a:t>
            </a:r>
            <a:r>
              <a:rPr lang="zh-TW" altLang="en-US" sz="2000" dirty="0">
                <a:latin typeface="BiauKaiTC" panose="03000500000000000000" pitchFamily="66" charset="-120"/>
                <a:ea typeface="BiauKaiTC" panose="03000500000000000000" pitchFamily="66" charset="-120"/>
              </a:rPr>
              <a:t>、結合第一種</a:t>
            </a:r>
            <a:r>
              <a:rPr lang="en-US" altLang="zh-TW" sz="2000" dirty="0">
                <a:latin typeface="BiauKaiTC" panose="03000500000000000000" pitchFamily="66" charset="-120"/>
                <a:ea typeface="BiauKaiTC" panose="03000500000000000000" pitchFamily="66" charset="-120"/>
              </a:rPr>
              <a:t> SMTOE </a:t>
            </a:r>
            <a:r>
              <a:rPr lang="zh-TW" altLang="en-US" sz="2000" dirty="0">
                <a:latin typeface="BiauKaiTC" panose="03000500000000000000" pitchFamily="66" charset="-120"/>
                <a:ea typeface="BiauKaiTC" panose="03000500000000000000" pitchFamily="66" charset="-120"/>
              </a:rPr>
              <a:t>插補法之模型</a:t>
            </a:r>
            <a:r>
              <a:rPr lang="zh-TW" altLang="zh-TW" sz="2000" dirty="0">
                <a:latin typeface="BiauKaiTC" panose="03000500000000000000" pitchFamily="66" charset="-120"/>
                <a:ea typeface="BiauKaiTC" panose="03000500000000000000" pitchFamily="66" charset="-120"/>
              </a:rPr>
              <a:t>效能指標平均值折線圖</a:t>
            </a:r>
            <a:r>
              <a:rPr lang="zh-TW" altLang="en-US" sz="2000" dirty="0">
                <a:latin typeface="BiauKaiTC" panose="03000500000000000000" pitchFamily="66" charset="-120"/>
                <a:ea typeface="BiauKaiTC" panose="03000500000000000000" pitchFamily="66" charset="-120"/>
              </a:rPr>
              <a:t>－使用訓練集建模，訓練集評估效能</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(b)</a:t>
            </a:r>
            <a:r>
              <a:rPr lang="zh-TW" altLang="zh-TW"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zh-TW" sz="2000" dirty="0">
                <a:latin typeface="BiauKaiTC" panose="03000500000000000000" pitchFamily="66" charset="-120"/>
                <a:ea typeface="BiauKaiTC" panose="03000500000000000000" pitchFamily="66" charset="-120"/>
              </a:rPr>
              <a:t>特異度。</a:t>
            </a:r>
          </a:p>
          <a:p>
            <a:endParaRPr lang="zh-TW" altLang="zh-TW" sz="2200" dirty="0">
              <a:latin typeface="BiauKaiTC" panose="03000500000000000000" pitchFamily="66" charset="-120"/>
              <a:ea typeface="BiauKaiTC" panose="03000500000000000000" pitchFamily="66" charset="-120"/>
            </a:endParaRPr>
          </a:p>
        </p:txBody>
      </p:sp>
      <p:pic>
        <p:nvPicPr>
          <p:cNvPr id="7" name="圖片 6" descr="一張含有 螢幕擷取畫面, 行 的圖片&#10;&#10;AI 產生的內容可能不正確。">
            <a:extLst>
              <a:ext uri="{FF2B5EF4-FFF2-40B4-BE49-F238E27FC236}">
                <a16:creationId xmlns:a16="http://schemas.microsoft.com/office/drawing/2014/main" id="{2265A24E-EA4E-AA4F-A4A1-DC0EC2F72E1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00" y="1274400"/>
            <a:ext cx="5641200" cy="4024800"/>
          </a:xfrm>
          <a:prstGeom prst="rect">
            <a:avLst/>
          </a:prstGeom>
          <a:noFill/>
          <a:ln>
            <a:noFill/>
          </a:ln>
        </p:spPr>
      </p:pic>
      <p:pic>
        <p:nvPicPr>
          <p:cNvPr id="9" name="圖片 8" descr="一張含有 螢幕擷取畫面, 行 的圖片&#10;&#10;AI 產生的內容可能不正確。">
            <a:extLst>
              <a:ext uri="{FF2B5EF4-FFF2-40B4-BE49-F238E27FC236}">
                <a16:creationId xmlns:a16="http://schemas.microsoft.com/office/drawing/2014/main" id="{26C8982F-558F-474A-AFC8-583E2192688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8400" y="1274400"/>
            <a:ext cx="5641200" cy="4024800"/>
          </a:xfrm>
          <a:prstGeom prst="rect">
            <a:avLst/>
          </a:prstGeom>
          <a:noFill/>
          <a:ln>
            <a:noFill/>
          </a:ln>
        </p:spPr>
      </p:pic>
      <p:sp>
        <p:nvSpPr>
          <p:cNvPr id="12" name="文字方塊 11">
            <a:extLst>
              <a:ext uri="{FF2B5EF4-FFF2-40B4-BE49-F238E27FC236}">
                <a16:creationId xmlns:a16="http://schemas.microsoft.com/office/drawing/2014/main" id="{9D03C967-4DB0-5743-BE98-7C9BA8BD53FD}"/>
              </a:ext>
            </a:extLst>
          </p:cNvPr>
          <p:cNvSpPr txBox="1"/>
          <p:nvPr/>
        </p:nvSpPr>
        <p:spPr>
          <a:xfrm>
            <a:off x="6278400" y="5411450"/>
            <a:ext cx="5822400" cy="1552092"/>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4.3.4</a:t>
            </a:r>
            <a:r>
              <a:rPr lang="zh-TW" altLang="en-US" sz="2000" dirty="0">
                <a:latin typeface="BiauKaiTC" panose="03000500000000000000" pitchFamily="66" charset="-120"/>
                <a:ea typeface="BiauKaiTC" panose="03000500000000000000" pitchFamily="66" charset="-120"/>
              </a:rPr>
              <a:t>、結合第一種</a:t>
            </a:r>
            <a:r>
              <a:rPr lang="en-US" altLang="zh-TW" sz="2000" dirty="0">
                <a:latin typeface="BiauKaiTC" panose="03000500000000000000" pitchFamily="66" charset="-120"/>
                <a:ea typeface="BiauKaiTC" panose="03000500000000000000" pitchFamily="66" charset="-120"/>
              </a:rPr>
              <a:t> SMTOE </a:t>
            </a:r>
            <a:r>
              <a:rPr lang="zh-TW" altLang="en-US" sz="2000" dirty="0">
                <a:latin typeface="BiauKaiTC" panose="03000500000000000000" pitchFamily="66" charset="-120"/>
                <a:ea typeface="BiauKaiTC" panose="03000500000000000000" pitchFamily="66" charset="-120"/>
              </a:rPr>
              <a:t>插補法之模型</a:t>
            </a:r>
            <a:r>
              <a:rPr lang="zh-TW" altLang="zh-TW" sz="2000" dirty="0">
                <a:latin typeface="BiauKaiTC" panose="03000500000000000000" pitchFamily="66" charset="-120"/>
                <a:ea typeface="BiauKaiTC" panose="03000500000000000000" pitchFamily="66" charset="-120"/>
              </a:rPr>
              <a:t>效能指標平均值折線圖</a:t>
            </a:r>
            <a:r>
              <a:rPr lang="zh-TW" altLang="en-US" sz="2000" dirty="0">
                <a:latin typeface="BiauKaiTC" panose="03000500000000000000" pitchFamily="66" charset="-120"/>
                <a:ea typeface="BiauKaiTC" panose="03000500000000000000" pitchFamily="66" charset="-120"/>
              </a:rPr>
              <a:t>－使用訓練集建模，測試集評估效能</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(b)</a:t>
            </a:r>
            <a:r>
              <a:rPr lang="zh-TW" altLang="zh-TW"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zh-TW" sz="2000" dirty="0">
                <a:latin typeface="BiauKaiTC" panose="03000500000000000000" pitchFamily="66" charset="-120"/>
                <a:ea typeface="BiauKaiTC" panose="03000500000000000000" pitchFamily="66" charset="-120"/>
              </a:rPr>
              <a:t>特異度。</a:t>
            </a:r>
          </a:p>
          <a:p>
            <a:pPr>
              <a:lnSpc>
                <a:spcPct val="120000"/>
              </a:lnSpc>
            </a:pPr>
            <a:endParaRPr lang="zh-TW" altLang="zh-TW" sz="2000"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483752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87;p28">
            <a:extLst>
              <a:ext uri="{FF2B5EF4-FFF2-40B4-BE49-F238E27FC236}">
                <a16:creationId xmlns:a16="http://schemas.microsoft.com/office/drawing/2014/main" id="{03F8FBD4-2EBF-2649-8618-8F5A37E23C0D}"/>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4.3 </a:t>
            </a:r>
            <a:r>
              <a:rPr lang="zh-TW" altLang="en-US" sz="3600" b="1" dirty="0">
                <a:solidFill>
                  <a:srgbClr val="002060"/>
                </a:solidFill>
                <a:latin typeface="BiauKaiTC" panose="03000500000000000000" pitchFamily="66" charset="-120"/>
                <a:ea typeface="BiauKaiTC" panose="03000500000000000000" pitchFamily="66" charset="-120"/>
              </a:rPr>
              <a:t>模型之效能比較</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8" name="文字方塊 7">
            <a:extLst>
              <a:ext uri="{FF2B5EF4-FFF2-40B4-BE49-F238E27FC236}">
                <a16:creationId xmlns:a16="http://schemas.microsoft.com/office/drawing/2014/main" id="{2A1141B9-E186-E24E-97AC-6D8E811B1EFF}"/>
              </a:ext>
            </a:extLst>
          </p:cNvPr>
          <p:cNvSpPr txBox="1"/>
          <p:nvPr/>
        </p:nvSpPr>
        <p:spPr>
          <a:xfrm>
            <a:off x="272400" y="5411450"/>
            <a:ext cx="5822400" cy="1538883"/>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4.3.5</a:t>
            </a:r>
            <a:r>
              <a:rPr lang="zh-TW" altLang="en-US" sz="2000" dirty="0">
                <a:latin typeface="BiauKaiTC" panose="03000500000000000000" pitchFamily="66" charset="-120"/>
                <a:ea typeface="BiauKaiTC" panose="03000500000000000000" pitchFamily="66" charset="-120"/>
              </a:rPr>
              <a:t>、結合第二種</a:t>
            </a:r>
            <a:r>
              <a:rPr lang="en-US" altLang="zh-TW" sz="2000" dirty="0">
                <a:latin typeface="BiauKaiTC" panose="03000500000000000000" pitchFamily="66" charset="-120"/>
                <a:ea typeface="BiauKaiTC" panose="03000500000000000000" pitchFamily="66" charset="-120"/>
              </a:rPr>
              <a:t> SMTOE </a:t>
            </a:r>
            <a:r>
              <a:rPr lang="zh-TW" altLang="en-US" sz="2000" dirty="0">
                <a:latin typeface="BiauKaiTC" panose="03000500000000000000" pitchFamily="66" charset="-120"/>
                <a:ea typeface="BiauKaiTC" panose="03000500000000000000" pitchFamily="66" charset="-120"/>
              </a:rPr>
              <a:t>插補法之模型</a:t>
            </a:r>
            <a:r>
              <a:rPr lang="zh-TW" altLang="zh-TW" sz="2000" dirty="0">
                <a:latin typeface="BiauKaiTC" panose="03000500000000000000" pitchFamily="66" charset="-120"/>
                <a:ea typeface="BiauKaiTC" panose="03000500000000000000" pitchFamily="66" charset="-120"/>
              </a:rPr>
              <a:t>效能指標平均值折線圖</a:t>
            </a:r>
            <a:r>
              <a:rPr lang="zh-TW" altLang="en-US" sz="2000" dirty="0">
                <a:latin typeface="BiauKaiTC" panose="03000500000000000000" pitchFamily="66" charset="-120"/>
                <a:ea typeface="BiauKaiTC" panose="03000500000000000000" pitchFamily="66" charset="-120"/>
              </a:rPr>
              <a:t>－使用訓練集建模，訓練集評估效能</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(b)</a:t>
            </a:r>
            <a:r>
              <a:rPr lang="zh-TW" altLang="zh-TW"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zh-TW" sz="2000" dirty="0">
                <a:latin typeface="BiauKaiTC" panose="03000500000000000000" pitchFamily="66" charset="-120"/>
                <a:ea typeface="BiauKaiTC" panose="03000500000000000000" pitchFamily="66" charset="-120"/>
              </a:rPr>
              <a:t>特異度。</a:t>
            </a:r>
          </a:p>
          <a:p>
            <a:endParaRPr lang="zh-TW" altLang="zh-TW" sz="2200" dirty="0">
              <a:latin typeface="BiauKaiTC" panose="03000500000000000000" pitchFamily="66" charset="-120"/>
              <a:ea typeface="BiauKaiTC" panose="03000500000000000000" pitchFamily="66" charset="-120"/>
            </a:endParaRPr>
          </a:p>
        </p:txBody>
      </p:sp>
      <p:sp>
        <p:nvSpPr>
          <p:cNvPr id="12" name="文字方塊 11">
            <a:extLst>
              <a:ext uri="{FF2B5EF4-FFF2-40B4-BE49-F238E27FC236}">
                <a16:creationId xmlns:a16="http://schemas.microsoft.com/office/drawing/2014/main" id="{9D03C967-4DB0-5743-BE98-7C9BA8BD53FD}"/>
              </a:ext>
            </a:extLst>
          </p:cNvPr>
          <p:cNvSpPr txBox="1"/>
          <p:nvPr/>
        </p:nvSpPr>
        <p:spPr>
          <a:xfrm>
            <a:off x="6278400" y="5411450"/>
            <a:ext cx="5822400" cy="1552092"/>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4.3.6</a:t>
            </a:r>
            <a:r>
              <a:rPr lang="zh-TW" altLang="en-US" sz="2000" dirty="0">
                <a:latin typeface="BiauKaiTC" panose="03000500000000000000" pitchFamily="66" charset="-120"/>
                <a:ea typeface="BiauKaiTC" panose="03000500000000000000" pitchFamily="66" charset="-120"/>
              </a:rPr>
              <a:t>、結合第二種</a:t>
            </a:r>
            <a:r>
              <a:rPr lang="en-US" altLang="zh-TW" sz="2000" dirty="0">
                <a:latin typeface="BiauKaiTC" panose="03000500000000000000" pitchFamily="66" charset="-120"/>
                <a:ea typeface="BiauKaiTC" panose="03000500000000000000" pitchFamily="66" charset="-120"/>
              </a:rPr>
              <a:t> SMTOE </a:t>
            </a:r>
            <a:r>
              <a:rPr lang="zh-TW" altLang="en-US" sz="2000" dirty="0">
                <a:latin typeface="BiauKaiTC" panose="03000500000000000000" pitchFamily="66" charset="-120"/>
                <a:ea typeface="BiauKaiTC" panose="03000500000000000000" pitchFamily="66" charset="-120"/>
              </a:rPr>
              <a:t>插補法之模型</a:t>
            </a:r>
            <a:r>
              <a:rPr lang="zh-TW" altLang="zh-TW" sz="2000" dirty="0">
                <a:latin typeface="BiauKaiTC" panose="03000500000000000000" pitchFamily="66" charset="-120"/>
                <a:ea typeface="BiauKaiTC" panose="03000500000000000000" pitchFamily="66" charset="-120"/>
              </a:rPr>
              <a:t>效能指標平均值折線圖</a:t>
            </a:r>
            <a:r>
              <a:rPr lang="zh-TW" altLang="en-US" sz="2000" dirty="0">
                <a:latin typeface="BiauKaiTC" panose="03000500000000000000" pitchFamily="66" charset="-120"/>
                <a:ea typeface="BiauKaiTC" panose="03000500000000000000" pitchFamily="66" charset="-120"/>
              </a:rPr>
              <a:t>－使用訓練集建模，測試集評估效能</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zh-TW" altLang="zh-TW"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(b)</a:t>
            </a:r>
            <a:r>
              <a:rPr lang="zh-TW" altLang="zh-TW"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zh-TW" sz="2000" dirty="0">
                <a:latin typeface="BiauKaiTC" panose="03000500000000000000" pitchFamily="66" charset="-120"/>
                <a:ea typeface="BiauKaiTC" panose="03000500000000000000" pitchFamily="66" charset="-120"/>
              </a:rPr>
              <a:t>特異度。</a:t>
            </a:r>
          </a:p>
          <a:p>
            <a:pPr>
              <a:lnSpc>
                <a:spcPct val="120000"/>
              </a:lnSpc>
            </a:pPr>
            <a:endParaRPr lang="zh-TW" altLang="zh-TW" sz="2000" dirty="0">
              <a:latin typeface="BiauKaiTC" panose="03000500000000000000" pitchFamily="66" charset="-120"/>
              <a:ea typeface="BiauKaiTC" panose="03000500000000000000" pitchFamily="66" charset="-120"/>
            </a:endParaRPr>
          </a:p>
        </p:txBody>
      </p:sp>
      <p:pic>
        <p:nvPicPr>
          <p:cNvPr id="10" name="圖片 9" descr="一張含有 螢幕擷取畫面, 行 的圖片&#10;&#10;AI 產生的內容可能不正確。">
            <a:extLst>
              <a:ext uri="{FF2B5EF4-FFF2-40B4-BE49-F238E27FC236}">
                <a16:creationId xmlns:a16="http://schemas.microsoft.com/office/drawing/2014/main" id="{206065FD-C8D6-FF4A-961F-EA518CD0403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00" y="1274400"/>
            <a:ext cx="5641200" cy="4024800"/>
          </a:xfrm>
          <a:prstGeom prst="rect">
            <a:avLst/>
          </a:prstGeom>
          <a:noFill/>
          <a:ln>
            <a:noFill/>
          </a:ln>
        </p:spPr>
      </p:pic>
      <p:pic>
        <p:nvPicPr>
          <p:cNvPr id="11" name="圖片 10" descr="一張含有 螢幕擷取畫面, 行 的圖片&#10;&#10;AI 產生的內容可能不正確。">
            <a:extLst>
              <a:ext uri="{FF2B5EF4-FFF2-40B4-BE49-F238E27FC236}">
                <a16:creationId xmlns:a16="http://schemas.microsoft.com/office/drawing/2014/main" id="{F02D9D26-9820-8E42-8903-AEBDDEEB4EE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8400" y="1274400"/>
            <a:ext cx="5641200" cy="4024800"/>
          </a:xfrm>
          <a:prstGeom prst="rect">
            <a:avLst/>
          </a:prstGeom>
          <a:noFill/>
          <a:ln>
            <a:noFill/>
          </a:ln>
        </p:spPr>
      </p:pic>
    </p:spTree>
    <p:extLst>
      <p:ext uri="{BB962C8B-B14F-4D97-AF65-F5344CB8AC3E}">
        <p14:creationId xmlns:p14="http://schemas.microsoft.com/office/powerpoint/2010/main" val="1866215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87;p28">
            <a:extLst>
              <a:ext uri="{FF2B5EF4-FFF2-40B4-BE49-F238E27FC236}">
                <a16:creationId xmlns:a16="http://schemas.microsoft.com/office/drawing/2014/main" id="{03F8FBD4-2EBF-2649-8618-8F5A37E23C0D}"/>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4.3 </a:t>
            </a:r>
            <a:r>
              <a:rPr lang="zh-TW" altLang="en-US" sz="3600" b="1" dirty="0">
                <a:solidFill>
                  <a:srgbClr val="002060"/>
                </a:solidFill>
                <a:latin typeface="BiauKaiTC" panose="03000500000000000000" pitchFamily="66" charset="-120"/>
                <a:ea typeface="BiauKaiTC" panose="03000500000000000000" pitchFamily="66" charset="-120"/>
              </a:rPr>
              <a:t>模型之效能比較</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8" name="文字方塊 7">
            <a:extLst>
              <a:ext uri="{FF2B5EF4-FFF2-40B4-BE49-F238E27FC236}">
                <a16:creationId xmlns:a16="http://schemas.microsoft.com/office/drawing/2014/main" id="{2A1141B9-E186-E24E-97AC-6D8E811B1EFF}"/>
              </a:ext>
            </a:extLst>
          </p:cNvPr>
          <p:cNvSpPr txBox="1"/>
          <p:nvPr/>
        </p:nvSpPr>
        <p:spPr>
          <a:xfrm>
            <a:off x="272400" y="5411450"/>
            <a:ext cx="5822400" cy="1169551"/>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4.3.7</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ANN</a:t>
            </a:r>
            <a:r>
              <a:rPr lang="zh-TW" altLang="en-US" sz="2000" dirty="0">
                <a:latin typeface="BiauKaiTC" panose="03000500000000000000" pitchFamily="66" charset="-120"/>
                <a:ea typeface="BiauKaiTC" panose="03000500000000000000" pitchFamily="66" charset="-120"/>
              </a:rPr>
              <a:t> 在插補前後，針對測試集各指標平均值</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en-US" altLang="zh-TW" sz="2000" dirty="0">
                <a:latin typeface="BiauKaiTC" panose="03000500000000000000" pitchFamily="66" charset="-120"/>
                <a:ea typeface="BiauKaiTC" panose="03000500000000000000" pitchFamily="66" charset="-120"/>
              </a:rPr>
              <a:t>(b)</a:t>
            </a:r>
            <a:r>
              <a:rPr lang="zh-TW" altLang="en-US"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en-US" sz="2000" dirty="0">
                <a:latin typeface="BiauKaiTC" panose="03000500000000000000" pitchFamily="66" charset="-120"/>
                <a:ea typeface="BiauKaiTC" panose="03000500000000000000" pitchFamily="66" charset="-120"/>
              </a:rPr>
              <a:t>特異度。</a:t>
            </a:r>
            <a:endParaRPr lang="zh-TW" altLang="zh-TW" sz="2000" dirty="0">
              <a:latin typeface="BiauKaiTC" panose="03000500000000000000" pitchFamily="66" charset="-120"/>
              <a:ea typeface="BiauKaiTC" panose="03000500000000000000" pitchFamily="66" charset="-120"/>
            </a:endParaRPr>
          </a:p>
          <a:p>
            <a:endParaRPr lang="zh-TW" altLang="zh-TW" sz="2200" dirty="0">
              <a:latin typeface="BiauKaiTC" panose="03000500000000000000" pitchFamily="66" charset="-120"/>
              <a:ea typeface="BiauKaiTC" panose="03000500000000000000" pitchFamily="66" charset="-120"/>
            </a:endParaRPr>
          </a:p>
        </p:txBody>
      </p:sp>
      <p:sp>
        <p:nvSpPr>
          <p:cNvPr id="12" name="文字方塊 11">
            <a:extLst>
              <a:ext uri="{FF2B5EF4-FFF2-40B4-BE49-F238E27FC236}">
                <a16:creationId xmlns:a16="http://schemas.microsoft.com/office/drawing/2014/main" id="{9D03C967-4DB0-5743-BE98-7C9BA8BD53FD}"/>
              </a:ext>
            </a:extLst>
          </p:cNvPr>
          <p:cNvSpPr txBox="1"/>
          <p:nvPr/>
        </p:nvSpPr>
        <p:spPr>
          <a:xfrm>
            <a:off x="6278400" y="5411450"/>
            <a:ext cx="5822400" cy="1182760"/>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4.3.8</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ANN</a:t>
            </a:r>
            <a:r>
              <a:rPr lang="zh-TW" altLang="en-US" sz="2000" dirty="0">
                <a:latin typeface="BiauKaiTC" panose="03000500000000000000" pitchFamily="66" charset="-120"/>
                <a:ea typeface="BiauKaiTC" panose="03000500000000000000" pitchFamily="66" charset="-120"/>
              </a:rPr>
              <a:t> 在插補前後，針對測試集各指標平均值</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en-US" altLang="zh-TW" sz="2000" dirty="0">
                <a:latin typeface="BiauKaiTC" panose="03000500000000000000" pitchFamily="66" charset="-120"/>
                <a:ea typeface="BiauKaiTC" panose="03000500000000000000" pitchFamily="66" charset="-120"/>
              </a:rPr>
              <a:t>(b)</a:t>
            </a:r>
            <a:r>
              <a:rPr lang="zh-TW" altLang="en-US"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en-US" sz="2000" dirty="0">
                <a:latin typeface="BiauKaiTC" panose="03000500000000000000" pitchFamily="66" charset="-120"/>
                <a:ea typeface="BiauKaiTC" panose="03000500000000000000" pitchFamily="66" charset="-120"/>
              </a:rPr>
              <a:t>特異度。</a:t>
            </a:r>
            <a:endParaRPr lang="zh-TW" altLang="zh-TW" sz="2000" dirty="0">
              <a:latin typeface="BiauKaiTC" panose="03000500000000000000" pitchFamily="66" charset="-120"/>
              <a:ea typeface="BiauKaiTC" panose="03000500000000000000" pitchFamily="66" charset="-120"/>
            </a:endParaRPr>
          </a:p>
          <a:p>
            <a:pPr>
              <a:lnSpc>
                <a:spcPct val="120000"/>
              </a:lnSpc>
            </a:pPr>
            <a:endParaRPr lang="zh-TW" altLang="zh-TW" sz="2000" dirty="0">
              <a:latin typeface="BiauKaiTC" panose="03000500000000000000" pitchFamily="66" charset="-120"/>
              <a:ea typeface="BiauKaiTC" panose="03000500000000000000" pitchFamily="66" charset="-120"/>
            </a:endParaRPr>
          </a:p>
        </p:txBody>
      </p:sp>
      <p:pic>
        <p:nvPicPr>
          <p:cNvPr id="7" name="圖片 6" descr="一張含有 螢幕擷取畫面, 行 的圖片&#10;&#10;AI 產生的內容可能不正確。">
            <a:extLst>
              <a:ext uri="{FF2B5EF4-FFF2-40B4-BE49-F238E27FC236}">
                <a16:creationId xmlns:a16="http://schemas.microsoft.com/office/drawing/2014/main" id="{A0868CFA-9A27-F140-B000-98C1642EA1B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00" y="1274400"/>
            <a:ext cx="5641200" cy="4024800"/>
          </a:xfrm>
          <a:prstGeom prst="rect">
            <a:avLst/>
          </a:prstGeom>
          <a:noFill/>
          <a:ln>
            <a:noFill/>
          </a:ln>
        </p:spPr>
      </p:pic>
      <p:pic>
        <p:nvPicPr>
          <p:cNvPr id="9" name="圖片 8" descr="一張含有 螢幕擷取畫面, 行 的圖片&#10;&#10;AI 產生的內容可能不正確。">
            <a:extLst>
              <a:ext uri="{FF2B5EF4-FFF2-40B4-BE49-F238E27FC236}">
                <a16:creationId xmlns:a16="http://schemas.microsoft.com/office/drawing/2014/main" id="{7D0664E8-5FCD-154E-A8DD-6D54ADF6224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8400" y="1274400"/>
            <a:ext cx="5641200" cy="4024800"/>
          </a:xfrm>
          <a:prstGeom prst="rect">
            <a:avLst/>
          </a:prstGeom>
          <a:noFill/>
          <a:ln>
            <a:noFill/>
          </a:ln>
        </p:spPr>
      </p:pic>
    </p:spTree>
    <p:extLst>
      <p:ext uri="{BB962C8B-B14F-4D97-AF65-F5344CB8AC3E}">
        <p14:creationId xmlns:p14="http://schemas.microsoft.com/office/powerpoint/2010/main" val="1269476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87;p28">
            <a:extLst>
              <a:ext uri="{FF2B5EF4-FFF2-40B4-BE49-F238E27FC236}">
                <a16:creationId xmlns:a16="http://schemas.microsoft.com/office/drawing/2014/main" id="{03F8FBD4-2EBF-2649-8618-8F5A37E23C0D}"/>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4.3 </a:t>
            </a:r>
            <a:r>
              <a:rPr lang="zh-TW" altLang="en-US" sz="3600" b="1" dirty="0">
                <a:solidFill>
                  <a:srgbClr val="002060"/>
                </a:solidFill>
                <a:latin typeface="BiauKaiTC" panose="03000500000000000000" pitchFamily="66" charset="-120"/>
                <a:ea typeface="BiauKaiTC" panose="03000500000000000000" pitchFamily="66" charset="-120"/>
              </a:rPr>
              <a:t>模型之效能比較</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8" name="文字方塊 7">
            <a:extLst>
              <a:ext uri="{FF2B5EF4-FFF2-40B4-BE49-F238E27FC236}">
                <a16:creationId xmlns:a16="http://schemas.microsoft.com/office/drawing/2014/main" id="{2A1141B9-E186-E24E-97AC-6D8E811B1EFF}"/>
              </a:ext>
            </a:extLst>
          </p:cNvPr>
          <p:cNvSpPr txBox="1"/>
          <p:nvPr/>
        </p:nvSpPr>
        <p:spPr>
          <a:xfrm>
            <a:off x="272400" y="5411450"/>
            <a:ext cx="5822400" cy="1169551"/>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4.3.9</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CBT</a:t>
            </a:r>
            <a:r>
              <a:rPr lang="zh-TW" altLang="en-US" sz="2000" dirty="0">
                <a:latin typeface="BiauKaiTC" panose="03000500000000000000" pitchFamily="66" charset="-120"/>
                <a:ea typeface="BiauKaiTC" panose="03000500000000000000" pitchFamily="66" charset="-120"/>
              </a:rPr>
              <a:t> 在插補前後，針對測試集各指標平均值</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en-US" altLang="zh-TW" sz="2000" dirty="0">
                <a:latin typeface="BiauKaiTC" panose="03000500000000000000" pitchFamily="66" charset="-120"/>
                <a:ea typeface="BiauKaiTC" panose="03000500000000000000" pitchFamily="66" charset="-120"/>
              </a:rPr>
              <a:t>(b)</a:t>
            </a:r>
            <a:r>
              <a:rPr lang="zh-TW" altLang="en-US"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en-US" sz="2000" dirty="0">
                <a:latin typeface="BiauKaiTC" panose="03000500000000000000" pitchFamily="66" charset="-120"/>
                <a:ea typeface="BiauKaiTC" panose="03000500000000000000" pitchFamily="66" charset="-120"/>
              </a:rPr>
              <a:t>特異度。</a:t>
            </a:r>
            <a:endParaRPr lang="zh-TW" altLang="zh-TW" sz="2000" dirty="0">
              <a:latin typeface="BiauKaiTC" panose="03000500000000000000" pitchFamily="66" charset="-120"/>
              <a:ea typeface="BiauKaiTC" panose="03000500000000000000" pitchFamily="66" charset="-120"/>
            </a:endParaRPr>
          </a:p>
          <a:p>
            <a:endParaRPr lang="zh-TW" altLang="zh-TW" sz="2200" dirty="0">
              <a:latin typeface="BiauKaiTC" panose="03000500000000000000" pitchFamily="66" charset="-120"/>
              <a:ea typeface="BiauKaiTC" panose="03000500000000000000" pitchFamily="66" charset="-120"/>
            </a:endParaRPr>
          </a:p>
        </p:txBody>
      </p:sp>
      <p:sp>
        <p:nvSpPr>
          <p:cNvPr id="12" name="文字方塊 11">
            <a:extLst>
              <a:ext uri="{FF2B5EF4-FFF2-40B4-BE49-F238E27FC236}">
                <a16:creationId xmlns:a16="http://schemas.microsoft.com/office/drawing/2014/main" id="{9D03C967-4DB0-5743-BE98-7C9BA8BD53FD}"/>
              </a:ext>
            </a:extLst>
          </p:cNvPr>
          <p:cNvSpPr txBox="1"/>
          <p:nvPr/>
        </p:nvSpPr>
        <p:spPr>
          <a:xfrm>
            <a:off x="6278400" y="5411450"/>
            <a:ext cx="5822400" cy="1182760"/>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4.3.10</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CBT</a:t>
            </a:r>
            <a:r>
              <a:rPr lang="zh-TW" altLang="en-US" sz="2000" dirty="0">
                <a:latin typeface="BiauKaiTC" panose="03000500000000000000" pitchFamily="66" charset="-120"/>
                <a:ea typeface="BiauKaiTC" panose="03000500000000000000" pitchFamily="66" charset="-120"/>
              </a:rPr>
              <a:t> 在插補前後，針對測試集各指標平均值</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en-US" altLang="zh-TW" sz="2000" dirty="0">
                <a:latin typeface="BiauKaiTC" panose="03000500000000000000" pitchFamily="66" charset="-120"/>
                <a:ea typeface="BiauKaiTC" panose="03000500000000000000" pitchFamily="66" charset="-120"/>
              </a:rPr>
              <a:t>(b)</a:t>
            </a:r>
            <a:r>
              <a:rPr lang="zh-TW" altLang="en-US"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en-US" sz="2000" dirty="0">
                <a:latin typeface="BiauKaiTC" panose="03000500000000000000" pitchFamily="66" charset="-120"/>
                <a:ea typeface="BiauKaiTC" panose="03000500000000000000" pitchFamily="66" charset="-120"/>
              </a:rPr>
              <a:t>特異度。</a:t>
            </a:r>
            <a:endParaRPr lang="zh-TW" altLang="zh-TW" sz="2000" dirty="0">
              <a:latin typeface="BiauKaiTC" panose="03000500000000000000" pitchFamily="66" charset="-120"/>
              <a:ea typeface="BiauKaiTC" panose="03000500000000000000" pitchFamily="66" charset="-120"/>
            </a:endParaRPr>
          </a:p>
          <a:p>
            <a:pPr>
              <a:lnSpc>
                <a:spcPct val="120000"/>
              </a:lnSpc>
            </a:pPr>
            <a:endParaRPr lang="zh-TW" altLang="zh-TW" sz="2000" dirty="0">
              <a:latin typeface="BiauKaiTC" panose="03000500000000000000" pitchFamily="66" charset="-120"/>
              <a:ea typeface="BiauKaiTC" panose="03000500000000000000" pitchFamily="66" charset="-120"/>
            </a:endParaRPr>
          </a:p>
        </p:txBody>
      </p:sp>
      <p:pic>
        <p:nvPicPr>
          <p:cNvPr id="13" name="圖片 12" descr="一張含有 螢幕擷取畫面, 行 的圖片&#10;&#10;AI 產生的內容可能不正確。">
            <a:extLst>
              <a:ext uri="{FF2B5EF4-FFF2-40B4-BE49-F238E27FC236}">
                <a16:creationId xmlns:a16="http://schemas.microsoft.com/office/drawing/2014/main" id="{A3431AD6-294C-4D44-B048-0C0E6477B3D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00" y="1274400"/>
            <a:ext cx="5641200" cy="4024800"/>
          </a:xfrm>
          <a:prstGeom prst="rect">
            <a:avLst/>
          </a:prstGeom>
          <a:noFill/>
          <a:ln>
            <a:noFill/>
          </a:ln>
        </p:spPr>
      </p:pic>
      <p:pic>
        <p:nvPicPr>
          <p:cNvPr id="14" name="圖片 13" descr="一張含有 螢幕擷取畫面, 行 的圖片&#10;&#10;AI 產生的內容可能不正確。">
            <a:extLst>
              <a:ext uri="{FF2B5EF4-FFF2-40B4-BE49-F238E27FC236}">
                <a16:creationId xmlns:a16="http://schemas.microsoft.com/office/drawing/2014/main" id="{24F54B52-C678-9C4E-9870-172E5BF4739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8400" y="1274400"/>
            <a:ext cx="5641200" cy="4024800"/>
          </a:xfrm>
          <a:prstGeom prst="rect">
            <a:avLst/>
          </a:prstGeom>
          <a:noFill/>
          <a:ln>
            <a:noFill/>
          </a:ln>
        </p:spPr>
      </p:pic>
    </p:spTree>
    <p:extLst>
      <p:ext uri="{BB962C8B-B14F-4D97-AF65-F5344CB8AC3E}">
        <p14:creationId xmlns:p14="http://schemas.microsoft.com/office/powerpoint/2010/main" val="662705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87;p28">
            <a:extLst>
              <a:ext uri="{FF2B5EF4-FFF2-40B4-BE49-F238E27FC236}">
                <a16:creationId xmlns:a16="http://schemas.microsoft.com/office/drawing/2014/main" id="{03F8FBD4-2EBF-2649-8618-8F5A37E23C0D}"/>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4.3 </a:t>
            </a:r>
            <a:r>
              <a:rPr lang="zh-TW" altLang="en-US" sz="3600" b="1" dirty="0">
                <a:solidFill>
                  <a:srgbClr val="002060"/>
                </a:solidFill>
                <a:latin typeface="BiauKaiTC" panose="03000500000000000000" pitchFamily="66" charset="-120"/>
                <a:ea typeface="BiauKaiTC" panose="03000500000000000000" pitchFamily="66" charset="-120"/>
              </a:rPr>
              <a:t>模型之效能比較</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8" name="文字方塊 7">
            <a:extLst>
              <a:ext uri="{FF2B5EF4-FFF2-40B4-BE49-F238E27FC236}">
                <a16:creationId xmlns:a16="http://schemas.microsoft.com/office/drawing/2014/main" id="{2A1141B9-E186-E24E-97AC-6D8E811B1EFF}"/>
              </a:ext>
            </a:extLst>
          </p:cNvPr>
          <p:cNvSpPr txBox="1"/>
          <p:nvPr/>
        </p:nvSpPr>
        <p:spPr>
          <a:xfrm>
            <a:off x="272400" y="5411450"/>
            <a:ext cx="5822400" cy="813428"/>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4.3.11</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ZIB</a:t>
            </a:r>
            <a:r>
              <a:rPr lang="zh-TW" altLang="en-US" sz="2000" dirty="0">
                <a:latin typeface="BiauKaiTC" panose="03000500000000000000" pitchFamily="66" charset="-120"/>
                <a:ea typeface="BiauKaiTC" panose="03000500000000000000" pitchFamily="66" charset="-120"/>
              </a:rPr>
              <a:t> 在插補前後，針對測試集各指標平均值</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en-US" altLang="zh-TW" sz="2000" dirty="0">
                <a:latin typeface="BiauKaiTC" panose="03000500000000000000" pitchFamily="66" charset="-120"/>
                <a:ea typeface="BiauKaiTC" panose="03000500000000000000" pitchFamily="66" charset="-120"/>
              </a:rPr>
              <a:t>(b)</a:t>
            </a:r>
            <a:r>
              <a:rPr lang="zh-TW" altLang="en-US"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en-US" sz="2000" dirty="0">
                <a:latin typeface="BiauKaiTC" panose="03000500000000000000" pitchFamily="66" charset="-120"/>
                <a:ea typeface="BiauKaiTC" panose="03000500000000000000" pitchFamily="66" charset="-120"/>
              </a:rPr>
              <a:t>特異度。</a:t>
            </a:r>
            <a:endParaRPr lang="zh-TW" altLang="zh-TW" sz="2000" dirty="0">
              <a:latin typeface="BiauKaiTC" panose="03000500000000000000" pitchFamily="66" charset="-120"/>
              <a:ea typeface="BiauKaiTC" panose="03000500000000000000" pitchFamily="66" charset="-120"/>
            </a:endParaRPr>
          </a:p>
        </p:txBody>
      </p:sp>
      <p:sp>
        <p:nvSpPr>
          <p:cNvPr id="12" name="文字方塊 11">
            <a:extLst>
              <a:ext uri="{FF2B5EF4-FFF2-40B4-BE49-F238E27FC236}">
                <a16:creationId xmlns:a16="http://schemas.microsoft.com/office/drawing/2014/main" id="{9D03C967-4DB0-5743-BE98-7C9BA8BD53FD}"/>
              </a:ext>
            </a:extLst>
          </p:cNvPr>
          <p:cNvSpPr txBox="1"/>
          <p:nvPr/>
        </p:nvSpPr>
        <p:spPr>
          <a:xfrm>
            <a:off x="6278400" y="5411450"/>
            <a:ext cx="5822400" cy="1182760"/>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4.3.12</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ZIB</a:t>
            </a:r>
            <a:r>
              <a:rPr lang="zh-TW" altLang="en-US" sz="2000" dirty="0">
                <a:latin typeface="BiauKaiTC" panose="03000500000000000000" pitchFamily="66" charset="-120"/>
                <a:ea typeface="BiauKaiTC" panose="03000500000000000000" pitchFamily="66" charset="-120"/>
              </a:rPr>
              <a:t> 在插補前後，針對測試集各指標平均值</a:t>
            </a:r>
            <a:r>
              <a:rPr lang="en-US" altLang="zh-TW" sz="2000" dirty="0">
                <a:latin typeface="BiauKaiTC" panose="03000500000000000000" pitchFamily="66" charset="-120"/>
                <a:ea typeface="BiauKaiTC" panose="03000500000000000000" pitchFamily="66" charset="-120"/>
              </a:rPr>
              <a:t>(a)</a:t>
            </a:r>
            <a:r>
              <a:rPr lang="zh-TW" altLang="en-US" sz="2000" dirty="0">
                <a:latin typeface="BiauKaiTC" panose="03000500000000000000" pitchFamily="66" charset="-120"/>
                <a:ea typeface="BiauKaiTC" panose="03000500000000000000" pitchFamily="66" charset="-120"/>
              </a:rPr>
              <a:t>準確度、</a:t>
            </a:r>
            <a:r>
              <a:rPr lang="en-US" altLang="zh-TW" sz="2000" dirty="0">
                <a:latin typeface="BiauKaiTC" panose="03000500000000000000" pitchFamily="66" charset="-120"/>
                <a:ea typeface="BiauKaiTC" panose="03000500000000000000" pitchFamily="66" charset="-120"/>
              </a:rPr>
              <a:t>(b)</a:t>
            </a:r>
            <a:r>
              <a:rPr lang="zh-TW" altLang="en-US" sz="2000" dirty="0">
                <a:latin typeface="BiauKaiTC" panose="03000500000000000000" pitchFamily="66" charset="-120"/>
                <a:ea typeface="BiauKaiTC" panose="03000500000000000000" pitchFamily="66" charset="-120"/>
              </a:rPr>
              <a:t>敏感度、</a:t>
            </a:r>
            <a:r>
              <a:rPr lang="en-US" altLang="zh-TW" sz="2000" dirty="0">
                <a:latin typeface="BiauKaiTC" panose="03000500000000000000" pitchFamily="66" charset="-120"/>
                <a:ea typeface="BiauKaiTC" panose="03000500000000000000" pitchFamily="66" charset="-120"/>
              </a:rPr>
              <a:t>(c)</a:t>
            </a:r>
            <a:r>
              <a:rPr lang="zh-TW" altLang="en-US" sz="2000" dirty="0">
                <a:latin typeface="BiauKaiTC" panose="03000500000000000000" pitchFamily="66" charset="-120"/>
                <a:ea typeface="BiauKaiTC" panose="03000500000000000000" pitchFamily="66" charset="-120"/>
              </a:rPr>
              <a:t>特異度。</a:t>
            </a:r>
          </a:p>
          <a:p>
            <a:pPr>
              <a:lnSpc>
                <a:spcPct val="120000"/>
              </a:lnSpc>
            </a:pPr>
            <a:endParaRPr lang="zh-TW" altLang="zh-TW" sz="2000" dirty="0">
              <a:latin typeface="BiauKaiTC" panose="03000500000000000000" pitchFamily="66" charset="-120"/>
              <a:ea typeface="BiauKaiTC" panose="03000500000000000000" pitchFamily="66" charset="-120"/>
            </a:endParaRPr>
          </a:p>
        </p:txBody>
      </p:sp>
      <p:pic>
        <p:nvPicPr>
          <p:cNvPr id="7" name="圖片 6" descr="一張含有 螢幕擷取畫面, 行 的圖片&#10;&#10;AI 產生的內容可能不正確。">
            <a:extLst>
              <a:ext uri="{FF2B5EF4-FFF2-40B4-BE49-F238E27FC236}">
                <a16:creationId xmlns:a16="http://schemas.microsoft.com/office/drawing/2014/main" id="{3DBCD7F8-BADB-DF41-A302-BF334847FA1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00" y="1274400"/>
            <a:ext cx="5641200" cy="4024800"/>
          </a:xfrm>
          <a:prstGeom prst="rect">
            <a:avLst/>
          </a:prstGeom>
          <a:noFill/>
          <a:ln>
            <a:noFill/>
          </a:ln>
        </p:spPr>
      </p:pic>
      <p:pic>
        <p:nvPicPr>
          <p:cNvPr id="9" name="圖片 8" descr="一張含有 螢幕擷取畫面, 行 的圖片&#10;&#10;AI 產生的內容可能不正確。">
            <a:extLst>
              <a:ext uri="{FF2B5EF4-FFF2-40B4-BE49-F238E27FC236}">
                <a16:creationId xmlns:a16="http://schemas.microsoft.com/office/drawing/2014/main" id="{49892F32-AA3F-AB4D-9194-6DC84B809C7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8400" y="1274400"/>
            <a:ext cx="5641200" cy="4024800"/>
          </a:xfrm>
          <a:prstGeom prst="rect">
            <a:avLst/>
          </a:prstGeom>
          <a:noFill/>
          <a:ln>
            <a:noFill/>
          </a:ln>
        </p:spPr>
      </p:pic>
    </p:spTree>
    <p:extLst>
      <p:ext uri="{BB962C8B-B14F-4D97-AF65-F5344CB8AC3E}">
        <p14:creationId xmlns:p14="http://schemas.microsoft.com/office/powerpoint/2010/main" val="3746145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4</a:t>
            </a:r>
            <a:r>
              <a:rPr lang="en" sz="3600" b="1" dirty="0">
                <a:solidFill>
                  <a:srgbClr val="002060"/>
                </a:solidFill>
                <a:latin typeface="+mn-lt"/>
                <a:ea typeface="BiauKaiTC" panose="03000500000000000000" pitchFamily="66" charset="-120"/>
              </a:rPr>
              <a:t>.3 </a:t>
            </a:r>
            <a:r>
              <a:rPr lang="zh-TW" altLang="en-US" sz="3600" b="1" dirty="0">
                <a:solidFill>
                  <a:srgbClr val="002060"/>
                </a:solidFill>
                <a:latin typeface="BiauKaiTC" panose="03000500000000000000" pitchFamily="66" charset="-120"/>
                <a:ea typeface="BiauKaiTC" panose="03000500000000000000" pitchFamily="66" charset="-120"/>
              </a:rPr>
              <a:t>模型之效能比較</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5724644"/>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根據圖</a:t>
            </a:r>
            <a:r>
              <a:rPr lang="en-US" altLang="zh-TW" sz="2200" dirty="0">
                <a:latin typeface="BiauKaiTC" panose="03000500000000000000" pitchFamily="66" charset="-120"/>
                <a:ea typeface="BiauKaiTC" panose="03000500000000000000" pitchFamily="66" charset="-120"/>
              </a:rPr>
              <a:t>4.3.8</a:t>
            </a:r>
            <a:r>
              <a:rPr lang="zh-TW" altLang="en-US" sz="2200" dirty="0">
                <a:latin typeface="BiauKaiTC" panose="03000500000000000000" pitchFamily="66" charset="-120"/>
                <a:ea typeface="BiauKaiTC" panose="03000500000000000000" pitchFamily="66" charset="-120"/>
              </a:rPr>
              <a:t>、圖</a:t>
            </a:r>
            <a:r>
              <a:rPr lang="en-US" altLang="zh-TW" sz="2200" dirty="0">
                <a:latin typeface="BiauKaiTC" panose="03000500000000000000" pitchFamily="66" charset="-120"/>
                <a:ea typeface="BiauKaiTC" panose="03000500000000000000" pitchFamily="66" charset="-120"/>
              </a:rPr>
              <a:t>4.3.10</a:t>
            </a:r>
            <a:r>
              <a:rPr lang="zh-TW" altLang="en-US" sz="2200" dirty="0">
                <a:latin typeface="BiauKaiTC" panose="03000500000000000000" pitchFamily="66" charset="-120"/>
                <a:ea typeface="BiauKaiTC" panose="03000500000000000000" pitchFamily="66" charset="-120"/>
              </a:rPr>
              <a:t>與圖</a:t>
            </a:r>
            <a:r>
              <a:rPr lang="en-US" altLang="zh-TW" sz="2200" dirty="0">
                <a:latin typeface="BiauKaiTC" panose="03000500000000000000" pitchFamily="66" charset="-120"/>
                <a:ea typeface="BiauKaiTC" panose="03000500000000000000" pitchFamily="66" charset="-120"/>
              </a:rPr>
              <a:t>4.3.12</a:t>
            </a:r>
            <a:r>
              <a:rPr lang="zh-TW" altLang="en-US" sz="2200" dirty="0">
                <a:latin typeface="BiauKaiTC" panose="03000500000000000000" pitchFamily="66" charset="-120"/>
                <a:ea typeface="BiauKaiTC" panose="03000500000000000000" pitchFamily="66" charset="-120"/>
              </a:rPr>
              <a:t>得知，在所有模型中，兩種插補法相較於插補前，敏感度均有所提升。</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第一種插補法的敏感度表現最佳為</a:t>
            </a:r>
            <a:r>
              <a:rPr lang="en-US" altLang="zh-TW" sz="2200" dirty="0">
                <a:latin typeface="BiauKaiTC" panose="03000500000000000000" pitchFamily="66" charset="-120"/>
                <a:ea typeface="BiauKaiTC" panose="03000500000000000000" pitchFamily="66" charset="-120"/>
              </a:rPr>
              <a:t> CBT</a:t>
            </a:r>
            <a:r>
              <a:rPr lang="zh-TW" altLang="en-US" sz="2200" dirty="0">
                <a:latin typeface="BiauKaiTC" panose="03000500000000000000" pitchFamily="66" charset="-120"/>
                <a:ea typeface="BiauKaiTC" panose="03000500000000000000" pitchFamily="66" charset="-120"/>
              </a:rPr>
              <a:t>，第二種插補法的敏感度表現最佳則為</a:t>
            </a:r>
            <a:r>
              <a:rPr lang="en-US" altLang="zh-TW" sz="2200" dirty="0">
                <a:latin typeface="BiauKaiTC" panose="03000500000000000000" pitchFamily="66" charset="-120"/>
                <a:ea typeface="BiauKaiTC" panose="03000500000000000000" pitchFamily="66" charset="-120"/>
              </a:rPr>
              <a:t> ZIB</a:t>
            </a:r>
            <a:r>
              <a:rPr lang="zh-TW" altLang="en-US" sz="2200" dirty="0">
                <a:latin typeface="BiauKaiTC" panose="03000500000000000000" pitchFamily="66" charset="-120"/>
                <a:ea typeface="BiauKaiTC" panose="03000500000000000000" pitchFamily="66" charset="-120"/>
              </a:rPr>
              <a:t>。</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第一種插補法在敏感度方面的表現普遍優於第二種插補法，尤以</a:t>
            </a:r>
            <a:r>
              <a:rPr lang="en-US" altLang="zh-TW" sz="2200" dirty="0">
                <a:latin typeface="BiauKaiTC" panose="03000500000000000000" pitchFamily="66" charset="-120"/>
                <a:ea typeface="BiauKaiTC" panose="03000500000000000000" pitchFamily="66" charset="-120"/>
              </a:rPr>
              <a:t> ANN </a:t>
            </a:r>
            <a:r>
              <a:rPr lang="zh-TW" altLang="en-US" sz="2200" dirty="0">
                <a:latin typeface="BiauKaiTC" panose="03000500000000000000" pitchFamily="66" charset="-120"/>
                <a:ea typeface="BiauKaiTC" panose="03000500000000000000" pitchFamily="66" charset="-120"/>
              </a:rPr>
              <a:t>與</a:t>
            </a:r>
            <a:r>
              <a:rPr lang="en-US" altLang="zh-TW" sz="2200" dirty="0">
                <a:latin typeface="BiauKaiTC" panose="03000500000000000000" pitchFamily="66" charset="-120"/>
                <a:ea typeface="BiauKaiTC" panose="03000500000000000000" pitchFamily="66" charset="-120"/>
              </a:rPr>
              <a:t> CBT </a:t>
            </a:r>
            <a:r>
              <a:rPr lang="zh-TW" altLang="en-US" sz="2200" dirty="0">
                <a:latin typeface="BiauKaiTC" panose="03000500000000000000" pitchFamily="66" charset="-120"/>
                <a:ea typeface="BiauKaiTC" panose="03000500000000000000" pitchFamily="66" charset="-120"/>
              </a:rPr>
              <a:t>模型中較為顯著；在</a:t>
            </a:r>
            <a:r>
              <a:rPr lang="en-US" altLang="zh-TW" sz="2200" dirty="0">
                <a:latin typeface="BiauKaiTC" panose="03000500000000000000" pitchFamily="66" charset="-120"/>
                <a:ea typeface="BiauKaiTC" panose="03000500000000000000" pitchFamily="66" charset="-120"/>
              </a:rPr>
              <a:t> ZIB </a:t>
            </a:r>
            <a:r>
              <a:rPr lang="zh-TW" altLang="en-US" sz="2200" dirty="0">
                <a:latin typeface="BiauKaiTC" panose="03000500000000000000" pitchFamily="66" charset="-120"/>
                <a:ea typeface="BiauKaiTC" panose="03000500000000000000" pitchFamily="66" charset="-120"/>
              </a:rPr>
              <a:t>模型中，兩種插補法的差異則較不明顯。</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第一種插補法的評估指標可能存在偏差，造成</a:t>
            </a:r>
            <a:r>
              <a:rPr lang="zh-TW" altLang="en-US" sz="2200" b="1" dirty="0">
                <a:solidFill>
                  <a:srgbClr val="FF0000"/>
                </a:solidFill>
                <a:latin typeface="BiauKaiTC" panose="03000500000000000000" pitchFamily="66" charset="-120"/>
                <a:ea typeface="BiauKaiTC" panose="03000500000000000000" pitchFamily="66" charset="-120"/>
              </a:rPr>
              <a:t>過度樂觀</a:t>
            </a:r>
            <a:r>
              <a:rPr lang="zh-TW" altLang="en-US" sz="2200" dirty="0">
                <a:latin typeface="BiauKaiTC" panose="03000500000000000000" pitchFamily="66" charset="-120"/>
                <a:ea typeface="BiauKaiTC" panose="03000500000000000000" pitchFamily="66" charset="-120"/>
              </a:rPr>
              <a:t>的評估結果，未能真實模擬模型在處理未見數據時的效能。</a:t>
            </a:r>
            <a:endParaRPr lang="en-US" altLang="zh-TW" sz="2200" dirty="0">
              <a:latin typeface="BiauKaiTC" panose="03000500000000000000" pitchFamily="66" charset="-120"/>
              <a:ea typeface="BiauKaiTC" panose="03000500000000000000" pitchFamily="66" charset="-120"/>
            </a:endParaRPr>
          </a:p>
          <a:p>
            <a:endParaRPr kumimoji="1" lang="zh-TW" altLang="en-US" dirty="0"/>
          </a:p>
        </p:txBody>
      </p:sp>
    </p:spTree>
    <p:extLst>
      <p:ext uri="{BB962C8B-B14F-4D97-AF65-F5344CB8AC3E}">
        <p14:creationId xmlns:p14="http://schemas.microsoft.com/office/powerpoint/2010/main" val="2068197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5.1 </a:t>
            </a:r>
            <a:r>
              <a:rPr lang="zh-TW" altLang="en-US" sz="3600" b="1" dirty="0">
                <a:solidFill>
                  <a:srgbClr val="002060"/>
                </a:solidFill>
                <a:latin typeface="BiauKaiTC" panose="03000500000000000000" pitchFamily="66" charset="-120"/>
                <a:ea typeface="BiauKaiTC" panose="03000500000000000000" pitchFamily="66" charset="-120"/>
              </a:rPr>
              <a:t>乳癌資料集</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3021468"/>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取自</a:t>
            </a:r>
            <a:r>
              <a:rPr lang="en" altLang="zh-TW" sz="2200" dirty="0">
                <a:latin typeface="BiauKaiTC" panose="03000500000000000000" pitchFamily="66" charset="-120"/>
                <a:ea typeface="BiauKaiTC" panose="03000500000000000000" pitchFamily="66" charset="-120"/>
              </a:rPr>
              <a:t>UCI</a:t>
            </a:r>
            <a:r>
              <a:rPr lang="zh-TW" altLang="en-US" sz="2200" dirty="0">
                <a:latin typeface="BiauKaiTC" panose="03000500000000000000" pitchFamily="66" charset="-120"/>
                <a:ea typeface="BiauKaiTC" panose="03000500000000000000" pitchFamily="66" charset="-120"/>
              </a:rPr>
              <a:t>機器學習資料庫，由美國威斯康辛大學醫院的</a:t>
            </a:r>
            <a:r>
              <a:rPr lang="en-US" altLang="zh-TW" sz="2200" dirty="0">
                <a:latin typeface="BiauKaiTC" panose="03000500000000000000" pitchFamily="66" charset="-120"/>
                <a:ea typeface="BiauKaiTC" panose="03000500000000000000" pitchFamily="66" charset="-120"/>
              </a:rPr>
              <a:t> </a:t>
            </a:r>
            <a:r>
              <a:rPr lang="en" altLang="zh-TW" sz="2200" dirty="0">
                <a:latin typeface="BiauKaiTC" panose="03000500000000000000" pitchFamily="66" charset="-120"/>
                <a:ea typeface="BiauKaiTC" panose="03000500000000000000" pitchFamily="66" charset="-120"/>
              </a:rPr>
              <a:t>Dr. </a:t>
            </a:r>
            <a:r>
              <a:rPr lang="en" altLang="zh-TW" sz="2200" dirty="0" err="1">
                <a:latin typeface="BiauKaiTC" panose="03000500000000000000" pitchFamily="66" charset="-120"/>
                <a:ea typeface="BiauKaiTC" panose="03000500000000000000" pitchFamily="66" charset="-120"/>
              </a:rPr>
              <a:t>WilliamH</a:t>
            </a:r>
            <a:r>
              <a:rPr lang="en" altLang="zh-TW" sz="2200" dirty="0">
                <a:latin typeface="BiauKaiTC" panose="03000500000000000000" pitchFamily="66" charset="-120"/>
                <a:ea typeface="BiauKaiTC" panose="03000500000000000000" pitchFamily="66" charset="-120"/>
              </a:rPr>
              <a:t>. </a:t>
            </a:r>
            <a:r>
              <a:rPr lang="en" altLang="zh-TW" sz="2200" dirty="0" err="1">
                <a:latin typeface="BiauKaiTC" panose="03000500000000000000" pitchFamily="66" charset="-120"/>
                <a:ea typeface="BiauKaiTC" panose="03000500000000000000" pitchFamily="66" charset="-120"/>
              </a:rPr>
              <a:t>Wolberg</a:t>
            </a:r>
            <a:r>
              <a:rPr lang="en"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所提供。</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資料蒐集期間自 </a:t>
            </a:r>
            <a:r>
              <a:rPr lang="en-US" altLang="zh-TW" sz="2200" dirty="0">
                <a:latin typeface="BiauKaiTC" panose="03000500000000000000" pitchFamily="66" charset="-120"/>
                <a:ea typeface="BiauKaiTC" panose="03000500000000000000" pitchFamily="66" charset="-120"/>
              </a:rPr>
              <a:t>1989</a:t>
            </a:r>
            <a:r>
              <a:rPr lang="zh-TW" altLang="en-US" sz="2200" dirty="0">
                <a:latin typeface="BiauKaiTC" panose="03000500000000000000" pitchFamily="66" charset="-120"/>
                <a:ea typeface="BiauKaiTC" panose="03000500000000000000" pitchFamily="66" charset="-120"/>
              </a:rPr>
              <a:t> 年 </a:t>
            </a:r>
            <a:r>
              <a:rPr lang="en-US" altLang="zh-TW" sz="2200" dirty="0">
                <a:latin typeface="BiauKaiTC" panose="03000500000000000000" pitchFamily="66" charset="-120"/>
                <a:ea typeface="BiauKaiTC" panose="03000500000000000000" pitchFamily="66" charset="-120"/>
              </a:rPr>
              <a:t>1</a:t>
            </a:r>
            <a:r>
              <a:rPr lang="zh-TW" altLang="en-US" sz="2200" dirty="0">
                <a:latin typeface="BiauKaiTC" panose="03000500000000000000" pitchFamily="66" charset="-120"/>
                <a:ea typeface="BiauKaiTC" panose="03000500000000000000" pitchFamily="66" charset="-120"/>
              </a:rPr>
              <a:t> 月至 </a:t>
            </a:r>
            <a:r>
              <a:rPr lang="en-US" altLang="zh-TW" sz="2200" dirty="0">
                <a:latin typeface="BiauKaiTC" panose="03000500000000000000" pitchFamily="66" charset="-120"/>
                <a:ea typeface="BiauKaiTC" panose="03000500000000000000" pitchFamily="66" charset="-120"/>
              </a:rPr>
              <a:t>1991</a:t>
            </a:r>
            <a:r>
              <a:rPr lang="zh-TW" altLang="en-US" sz="2200" dirty="0">
                <a:latin typeface="BiauKaiTC" panose="03000500000000000000" pitchFamily="66" charset="-120"/>
                <a:ea typeface="BiauKaiTC" panose="03000500000000000000" pitchFamily="66" charset="-120"/>
              </a:rPr>
              <a:t> 年 </a:t>
            </a:r>
            <a:r>
              <a:rPr lang="en-US" altLang="zh-TW" sz="2200" dirty="0">
                <a:latin typeface="BiauKaiTC" panose="03000500000000000000" pitchFamily="66" charset="-120"/>
                <a:ea typeface="BiauKaiTC" panose="03000500000000000000" pitchFamily="66" charset="-120"/>
              </a:rPr>
              <a:t>11</a:t>
            </a:r>
            <a:r>
              <a:rPr lang="zh-TW" altLang="en-US" sz="2200" dirty="0">
                <a:latin typeface="BiauKaiTC" panose="03000500000000000000" pitchFamily="66" charset="-120"/>
                <a:ea typeface="BiauKaiTC" panose="03000500000000000000" pitchFamily="66" charset="-120"/>
              </a:rPr>
              <a:t> 月。</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資料集中具有 </a:t>
            </a:r>
            <a:r>
              <a:rPr lang="en-US" altLang="zh-TW" sz="2200" dirty="0">
                <a:latin typeface="BiauKaiTC" panose="03000500000000000000" pitchFamily="66" charset="-120"/>
                <a:ea typeface="BiauKaiTC" panose="03000500000000000000" pitchFamily="66" charset="-120"/>
              </a:rPr>
              <a:t>11</a:t>
            </a:r>
            <a:r>
              <a:rPr lang="zh-TW" altLang="en-US" sz="2200" dirty="0">
                <a:latin typeface="BiauKaiTC" panose="03000500000000000000" pitchFamily="66" charset="-120"/>
                <a:ea typeface="BiauKaiTC" panose="03000500000000000000" pitchFamily="66" charset="-120"/>
              </a:rPr>
              <a:t> 個變數，其中包含 </a:t>
            </a:r>
            <a:r>
              <a:rPr lang="en-US" altLang="zh-TW" sz="2200" dirty="0">
                <a:latin typeface="BiauKaiTC" panose="03000500000000000000" pitchFamily="66" charset="-120"/>
                <a:ea typeface="BiauKaiTC" panose="03000500000000000000" pitchFamily="66" charset="-120"/>
              </a:rPr>
              <a:t>2</a:t>
            </a:r>
            <a:r>
              <a:rPr lang="zh-TW" altLang="en-US" sz="2200" dirty="0">
                <a:latin typeface="BiauKaiTC" panose="03000500000000000000" pitchFamily="66" charset="-120"/>
                <a:ea typeface="BiauKaiTC" panose="03000500000000000000" pitchFamily="66" charset="-120"/>
              </a:rPr>
              <a:t> 個類別型變數與 </a:t>
            </a:r>
            <a:r>
              <a:rPr lang="en-US" altLang="zh-TW" sz="2200" dirty="0">
                <a:latin typeface="BiauKaiTC" panose="03000500000000000000" pitchFamily="66" charset="-120"/>
                <a:ea typeface="BiauKaiTC" panose="03000500000000000000" pitchFamily="66" charset="-120"/>
              </a:rPr>
              <a:t>9</a:t>
            </a:r>
            <a:r>
              <a:rPr lang="zh-TW" altLang="en-US" sz="2200" dirty="0">
                <a:latin typeface="BiauKaiTC" panose="03000500000000000000" pitchFamily="66" charset="-120"/>
                <a:ea typeface="BiauKaiTC" panose="03000500000000000000" pitchFamily="66" charset="-120"/>
              </a:rPr>
              <a:t> 個數值型變數，總計 </a:t>
            </a:r>
            <a:r>
              <a:rPr lang="en-US" altLang="zh-TW" sz="2200" dirty="0">
                <a:latin typeface="BiauKaiTC" panose="03000500000000000000" pitchFamily="66" charset="-120"/>
                <a:ea typeface="BiauKaiTC" panose="03000500000000000000" pitchFamily="66" charset="-120"/>
              </a:rPr>
              <a:t>699</a:t>
            </a:r>
            <a:r>
              <a:rPr lang="zh-TW" altLang="en-US" sz="2200" dirty="0">
                <a:latin typeface="BiauKaiTC" panose="03000500000000000000" pitchFamily="66" charset="-120"/>
                <a:ea typeface="BiauKaiTC" panose="03000500000000000000" pitchFamily="66" charset="-120"/>
              </a:rPr>
              <a:t> 筆觀察值。</a:t>
            </a:r>
            <a:endParaRPr lang="en-US" altLang="zh-TW" sz="2200"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147555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1.1 </a:t>
            </a:r>
            <a:r>
              <a:rPr lang="zh-TW" altLang="zh-TW" sz="3600" b="1" dirty="0">
                <a:solidFill>
                  <a:srgbClr val="002060"/>
                </a:solidFill>
                <a:latin typeface="BiauKaiTC" panose="03000500000000000000" pitchFamily="66" charset="-120"/>
                <a:ea typeface="BiauKaiTC" panose="03000500000000000000" pitchFamily="66" charset="-120"/>
              </a:rPr>
              <a:t>研究動機與背景 </a:t>
            </a:r>
            <a:r>
              <a:rPr lang="en" sz="3600" b="1" dirty="0">
                <a:solidFill>
                  <a:srgbClr val="002060"/>
                </a:solidFill>
                <a:latin typeface="BiauKaiTC" panose="03000500000000000000" pitchFamily="66" charset="-120"/>
                <a:ea typeface="BiauKaiTC" panose="03000500000000000000" pitchFamily="66" charset="-120"/>
              </a:rPr>
              <a:t> </a:t>
            </a: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3754874"/>
          </a:xfrm>
          <a:prstGeom prst="rect">
            <a:avLst/>
          </a:prstGeom>
          <a:noFill/>
        </p:spPr>
        <p:txBody>
          <a:bodyPr wrap="square" rtlCol="0">
            <a:spAutoFit/>
          </a:bodyPr>
          <a:lstStyle/>
          <a:p>
            <a:pPr algn="just">
              <a:lnSpc>
                <a:spcPct val="200000"/>
              </a:lnSpc>
            </a:pPr>
            <a:r>
              <a:rPr lang="en-US" altLang="zh-TW" sz="2200" dirty="0">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針對這類問題，傳統的統計方法提出了零膨脹模型來解釋這類資料。然而，在機器學習的研究中，零膨脹資料通常被視為一種類別不平衡問題，並透過像</a:t>
            </a:r>
            <a:r>
              <a:rPr lang="zh-TW" altLang="en-US" sz="2200" b="1" dirty="0">
                <a:solidFill>
                  <a:srgbClr val="FF0000"/>
                </a:solidFill>
                <a:latin typeface="BiauKaiTC" panose="03000500000000000000" pitchFamily="66" charset="-120"/>
                <a:ea typeface="BiauKaiTC" panose="03000500000000000000" pitchFamily="66" charset="-120"/>
              </a:rPr>
              <a:t> </a:t>
            </a:r>
            <a:r>
              <a:rPr lang="en-US" altLang="zh-TW" sz="2200" b="1" dirty="0">
                <a:solidFill>
                  <a:srgbClr val="FF0000"/>
                </a:solidFill>
                <a:latin typeface="BiauKaiTC" panose="03000500000000000000" pitchFamily="66" charset="-120"/>
                <a:ea typeface="BiauKaiTC" panose="03000500000000000000" pitchFamily="66" charset="-120"/>
              </a:rPr>
              <a:t>SMOTE</a:t>
            </a:r>
            <a:r>
              <a:rPr lang="zh-TW" altLang="en-US" sz="2200" b="1" dirty="0">
                <a:solidFill>
                  <a:srgbClr val="FF0000"/>
                </a:solidFill>
                <a:latin typeface="BiauKaiTC" panose="03000500000000000000" pitchFamily="66" charset="-120"/>
                <a:ea typeface="BiauKaiTC" panose="03000500000000000000" pitchFamily="66" charset="-120"/>
              </a:rPr>
              <a:t> </a:t>
            </a:r>
            <a:r>
              <a:rPr lang="zh-TW" altLang="zh-TW" sz="2200" dirty="0">
                <a:latin typeface="BiauKaiTC" panose="03000500000000000000" pitchFamily="66" charset="-120"/>
                <a:ea typeface="BiauKaiTC" panose="03000500000000000000" pitchFamily="66" charset="-120"/>
              </a:rPr>
              <a:t>這樣的過採樣技術來進行處理。雖然這些方法在一定程度上能改善模型的學習效果，但文獻上很少比較零膨脹模型與機器學習方法在這類資料上的預測效果，並對於兩種</a:t>
            </a:r>
            <a:r>
              <a:rPr lang="zh-TW" altLang="en-US" sz="2200" dirty="0">
                <a:latin typeface="BiauKaiTC" panose="03000500000000000000" pitchFamily="66" charset="-120"/>
                <a:ea typeface="BiauKaiTC" panose="03000500000000000000" pitchFamily="66" charset="-120"/>
              </a:rPr>
              <a:t>插補</a:t>
            </a:r>
            <a:r>
              <a:rPr lang="zh-TW" altLang="zh-TW" sz="2200" dirty="0">
                <a:latin typeface="BiauKaiTC" panose="03000500000000000000" pitchFamily="66" charset="-120"/>
                <a:ea typeface="BiauKaiTC" panose="03000500000000000000" pitchFamily="66" charset="-120"/>
              </a:rPr>
              <a:t>方法的處理邏輯與適用情境的深入探討。</a:t>
            </a:r>
          </a:p>
          <a:p>
            <a:endParaRPr kumimoji="1" lang="zh-TW" altLang="en-US" dirty="0"/>
          </a:p>
        </p:txBody>
      </p:sp>
    </p:spTree>
    <p:extLst>
      <p:ext uri="{BB962C8B-B14F-4D97-AF65-F5344CB8AC3E}">
        <p14:creationId xmlns:p14="http://schemas.microsoft.com/office/powerpoint/2010/main" val="3379309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5.1 </a:t>
            </a:r>
            <a:r>
              <a:rPr lang="zh-TW" altLang="en-US" sz="3600" b="1" dirty="0">
                <a:solidFill>
                  <a:srgbClr val="002060"/>
                </a:solidFill>
                <a:latin typeface="BiauKaiTC" panose="03000500000000000000" pitchFamily="66" charset="-120"/>
                <a:ea typeface="BiauKaiTC" panose="03000500000000000000" pitchFamily="66" charset="-120"/>
              </a:rPr>
              <a:t>乳癌資料集</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4" name="文字方塊 3">
            <a:extLst>
              <a:ext uri="{FF2B5EF4-FFF2-40B4-BE49-F238E27FC236}">
                <a16:creationId xmlns:a16="http://schemas.microsoft.com/office/drawing/2014/main" id="{CB7A0DFE-01D3-7443-95A7-52CBD8791BAC}"/>
              </a:ext>
            </a:extLst>
          </p:cNvPr>
          <p:cNvSpPr txBox="1"/>
          <p:nvPr/>
        </p:nvSpPr>
        <p:spPr>
          <a:xfrm>
            <a:off x="4052010" y="1200149"/>
            <a:ext cx="4087979" cy="430887"/>
          </a:xfrm>
          <a:prstGeom prst="rect">
            <a:avLst/>
          </a:prstGeom>
          <a:noFill/>
        </p:spPr>
        <p:txBody>
          <a:bodyPr wrap="none" rtlCol="0">
            <a:spAutoFit/>
          </a:bodyPr>
          <a:lstStyle/>
          <a:p>
            <a:r>
              <a:rPr lang="zh-TW" altLang="zh-TW" sz="2200" dirty="0">
                <a:latin typeface="BiauKaiTC" panose="03000500000000000000" pitchFamily="66" charset="-120"/>
                <a:ea typeface="BiauKaiTC" panose="03000500000000000000" pitchFamily="66" charset="-120"/>
              </a:rPr>
              <a:t>表</a:t>
            </a:r>
            <a:r>
              <a:rPr lang="en-US" altLang="zh-TW" sz="2200" dirty="0">
                <a:latin typeface="BiauKaiTC" panose="03000500000000000000" pitchFamily="66" charset="-120"/>
                <a:ea typeface="BiauKaiTC" panose="03000500000000000000" pitchFamily="66" charset="-120"/>
              </a:rPr>
              <a:t>5.1.1</a:t>
            </a:r>
            <a:r>
              <a:rPr lang="zh-TW" altLang="zh-TW" sz="2200" dirty="0">
                <a:latin typeface="BiauKaiTC" panose="03000500000000000000" pitchFamily="66" charset="-120"/>
                <a:ea typeface="BiauKaiTC" panose="03000500000000000000" pitchFamily="66" charset="-120"/>
              </a:rPr>
              <a:t>、乳癌資料集變數說明。</a:t>
            </a:r>
          </a:p>
        </p:txBody>
      </p:sp>
      <p:graphicFrame>
        <p:nvGraphicFramePr>
          <p:cNvPr id="6" name="表格 5">
            <a:extLst>
              <a:ext uri="{FF2B5EF4-FFF2-40B4-BE49-F238E27FC236}">
                <a16:creationId xmlns:a16="http://schemas.microsoft.com/office/drawing/2014/main" id="{7F099BBF-D39A-0740-9BBF-EF570AA8A914}"/>
              </a:ext>
            </a:extLst>
          </p:cNvPr>
          <p:cNvGraphicFramePr>
            <a:graphicFrameLocks noGrp="1"/>
          </p:cNvGraphicFramePr>
          <p:nvPr>
            <p:extLst>
              <p:ext uri="{D42A27DB-BD31-4B8C-83A1-F6EECF244321}">
                <p14:modId xmlns:p14="http://schemas.microsoft.com/office/powerpoint/2010/main" val="757962993"/>
              </p:ext>
            </p:extLst>
          </p:nvPr>
        </p:nvGraphicFramePr>
        <p:xfrm>
          <a:off x="749807" y="1781538"/>
          <a:ext cx="10692385" cy="4460766"/>
        </p:xfrm>
        <a:graphic>
          <a:graphicData uri="http://schemas.openxmlformats.org/drawingml/2006/table">
            <a:tbl>
              <a:tblPr firstRow="1" firstCol="1" bandRow="1">
                <a:tableStyleId>{5C22544A-7EE6-4342-B048-85BDC9FD1C3A}</a:tableStyleId>
              </a:tblPr>
              <a:tblGrid>
                <a:gridCol w="1091165">
                  <a:extLst>
                    <a:ext uri="{9D8B030D-6E8A-4147-A177-3AD203B41FA5}">
                      <a16:colId xmlns:a16="http://schemas.microsoft.com/office/drawing/2014/main" val="3659475841"/>
                    </a:ext>
                  </a:extLst>
                </a:gridCol>
                <a:gridCol w="2565398">
                  <a:extLst>
                    <a:ext uri="{9D8B030D-6E8A-4147-A177-3AD203B41FA5}">
                      <a16:colId xmlns:a16="http://schemas.microsoft.com/office/drawing/2014/main" val="2076180547"/>
                    </a:ext>
                  </a:extLst>
                </a:gridCol>
                <a:gridCol w="2758868">
                  <a:extLst>
                    <a:ext uri="{9D8B030D-6E8A-4147-A177-3AD203B41FA5}">
                      <a16:colId xmlns:a16="http://schemas.microsoft.com/office/drawing/2014/main" val="3934777796"/>
                    </a:ext>
                  </a:extLst>
                </a:gridCol>
                <a:gridCol w="1995310">
                  <a:extLst>
                    <a:ext uri="{9D8B030D-6E8A-4147-A177-3AD203B41FA5}">
                      <a16:colId xmlns:a16="http://schemas.microsoft.com/office/drawing/2014/main" val="553716312"/>
                    </a:ext>
                  </a:extLst>
                </a:gridCol>
                <a:gridCol w="2281644">
                  <a:extLst>
                    <a:ext uri="{9D8B030D-6E8A-4147-A177-3AD203B41FA5}">
                      <a16:colId xmlns:a16="http://schemas.microsoft.com/office/drawing/2014/main" val="280425048"/>
                    </a:ext>
                  </a:extLst>
                </a:gridCol>
              </a:tblGrid>
              <a:tr h="437406">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編號</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變數名稱</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意義</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變數型態</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備註</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112223"/>
                  </a:ext>
                </a:extLst>
              </a:tr>
              <a:tr h="670560">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V1</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樣本代碼編號</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類別型</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 </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80615514"/>
                  </a:ext>
                </a:extLst>
              </a:tr>
              <a:tr h="670560">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2</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V2</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團塊厚度</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數值型</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 </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397982057"/>
                  </a:ext>
                </a:extLst>
              </a:tr>
              <a:tr h="670560">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3</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V3</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細胞大小一致性</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數值型</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 </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991892725"/>
                  </a:ext>
                </a:extLst>
              </a:tr>
              <a:tr h="670560">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4</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V4</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細胞形狀一致性</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數值型</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 </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963726085"/>
                  </a:ext>
                </a:extLst>
              </a:tr>
              <a:tr h="670560">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5</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V5</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邊緣黏附性</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數值型</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 </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676945641"/>
                  </a:ext>
                </a:extLst>
              </a:tr>
              <a:tr h="670560">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6</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V6</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單一上皮細胞大小</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數值型</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 </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6132830"/>
                  </a:ext>
                </a:extLst>
              </a:tr>
            </a:tbl>
          </a:graphicData>
        </a:graphic>
      </p:graphicFrame>
    </p:spTree>
    <p:extLst>
      <p:ext uri="{BB962C8B-B14F-4D97-AF65-F5344CB8AC3E}">
        <p14:creationId xmlns:p14="http://schemas.microsoft.com/office/powerpoint/2010/main" val="1150480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5.1 </a:t>
            </a:r>
            <a:r>
              <a:rPr lang="zh-TW" altLang="en-US" sz="3600" b="1" dirty="0">
                <a:solidFill>
                  <a:srgbClr val="002060"/>
                </a:solidFill>
                <a:latin typeface="BiauKaiTC" panose="03000500000000000000" pitchFamily="66" charset="-120"/>
                <a:ea typeface="BiauKaiTC" panose="03000500000000000000" pitchFamily="66" charset="-120"/>
              </a:rPr>
              <a:t>乳癌資料集</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4" name="文字方塊 3">
            <a:extLst>
              <a:ext uri="{FF2B5EF4-FFF2-40B4-BE49-F238E27FC236}">
                <a16:creationId xmlns:a16="http://schemas.microsoft.com/office/drawing/2014/main" id="{CB7A0DFE-01D3-7443-95A7-52CBD8791BAC}"/>
              </a:ext>
            </a:extLst>
          </p:cNvPr>
          <p:cNvSpPr txBox="1"/>
          <p:nvPr/>
        </p:nvSpPr>
        <p:spPr>
          <a:xfrm>
            <a:off x="4052010" y="1200149"/>
            <a:ext cx="4087979" cy="430887"/>
          </a:xfrm>
          <a:prstGeom prst="rect">
            <a:avLst/>
          </a:prstGeom>
          <a:noFill/>
        </p:spPr>
        <p:txBody>
          <a:bodyPr wrap="none" rtlCol="0">
            <a:spAutoFit/>
          </a:bodyPr>
          <a:lstStyle/>
          <a:p>
            <a:r>
              <a:rPr lang="zh-TW" altLang="zh-TW" sz="2200" dirty="0">
                <a:latin typeface="BiauKaiTC" panose="03000500000000000000" pitchFamily="66" charset="-120"/>
                <a:ea typeface="BiauKaiTC" panose="03000500000000000000" pitchFamily="66" charset="-120"/>
              </a:rPr>
              <a:t>表</a:t>
            </a:r>
            <a:r>
              <a:rPr lang="en-US" altLang="zh-TW" sz="2200" dirty="0">
                <a:latin typeface="BiauKaiTC" panose="03000500000000000000" pitchFamily="66" charset="-120"/>
                <a:ea typeface="BiauKaiTC" panose="03000500000000000000" pitchFamily="66" charset="-120"/>
              </a:rPr>
              <a:t>5.1.1</a:t>
            </a:r>
            <a:r>
              <a:rPr lang="zh-TW" altLang="zh-TW" sz="2200" dirty="0">
                <a:latin typeface="BiauKaiTC" panose="03000500000000000000" pitchFamily="66" charset="-120"/>
                <a:ea typeface="BiauKaiTC" panose="03000500000000000000" pitchFamily="66" charset="-120"/>
              </a:rPr>
              <a:t>、乳癌資料集變數說明。</a:t>
            </a:r>
          </a:p>
        </p:txBody>
      </p:sp>
      <p:graphicFrame>
        <p:nvGraphicFramePr>
          <p:cNvPr id="6" name="表格 5">
            <a:extLst>
              <a:ext uri="{FF2B5EF4-FFF2-40B4-BE49-F238E27FC236}">
                <a16:creationId xmlns:a16="http://schemas.microsoft.com/office/drawing/2014/main" id="{7F099BBF-D39A-0740-9BBF-EF570AA8A914}"/>
              </a:ext>
            </a:extLst>
          </p:cNvPr>
          <p:cNvGraphicFramePr>
            <a:graphicFrameLocks noGrp="1"/>
          </p:cNvGraphicFramePr>
          <p:nvPr>
            <p:extLst>
              <p:ext uri="{D42A27DB-BD31-4B8C-83A1-F6EECF244321}">
                <p14:modId xmlns:p14="http://schemas.microsoft.com/office/powerpoint/2010/main" val="689752682"/>
              </p:ext>
            </p:extLst>
          </p:nvPr>
        </p:nvGraphicFramePr>
        <p:xfrm>
          <a:off x="749807" y="1781538"/>
          <a:ext cx="10692385" cy="3790206"/>
        </p:xfrm>
        <a:graphic>
          <a:graphicData uri="http://schemas.openxmlformats.org/drawingml/2006/table">
            <a:tbl>
              <a:tblPr firstRow="1" firstCol="1" bandRow="1">
                <a:tableStyleId>{5C22544A-7EE6-4342-B048-85BDC9FD1C3A}</a:tableStyleId>
              </a:tblPr>
              <a:tblGrid>
                <a:gridCol w="1091165">
                  <a:extLst>
                    <a:ext uri="{9D8B030D-6E8A-4147-A177-3AD203B41FA5}">
                      <a16:colId xmlns:a16="http://schemas.microsoft.com/office/drawing/2014/main" val="3659475841"/>
                    </a:ext>
                  </a:extLst>
                </a:gridCol>
                <a:gridCol w="2565398">
                  <a:extLst>
                    <a:ext uri="{9D8B030D-6E8A-4147-A177-3AD203B41FA5}">
                      <a16:colId xmlns:a16="http://schemas.microsoft.com/office/drawing/2014/main" val="2076180547"/>
                    </a:ext>
                  </a:extLst>
                </a:gridCol>
                <a:gridCol w="2758868">
                  <a:extLst>
                    <a:ext uri="{9D8B030D-6E8A-4147-A177-3AD203B41FA5}">
                      <a16:colId xmlns:a16="http://schemas.microsoft.com/office/drawing/2014/main" val="3934777796"/>
                    </a:ext>
                  </a:extLst>
                </a:gridCol>
                <a:gridCol w="1995310">
                  <a:extLst>
                    <a:ext uri="{9D8B030D-6E8A-4147-A177-3AD203B41FA5}">
                      <a16:colId xmlns:a16="http://schemas.microsoft.com/office/drawing/2014/main" val="553716312"/>
                    </a:ext>
                  </a:extLst>
                </a:gridCol>
                <a:gridCol w="2281644">
                  <a:extLst>
                    <a:ext uri="{9D8B030D-6E8A-4147-A177-3AD203B41FA5}">
                      <a16:colId xmlns:a16="http://schemas.microsoft.com/office/drawing/2014/main" val="280425048"/>
                    </a:ext>
                  </a:extLst>
                </a:gridCol>
              </a:tblGrid>
              <a:tr h="437406">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編號</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變數名稱</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意義</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變數型態</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備註</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7112223"/>
                  </a:ext>
                </a:extLst>
              </a:tr>
              <a:tr h="670560">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7</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V7</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裸核</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數值型</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 </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080675155"/>
                  </a:ext>
                </a:extLst>
              </a:tr>
              <a:tr h="670560">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8</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V8</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染色質均勻度</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數值型</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 </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3165680255"/>
                  </a:ext>
                </a:extLst>
              </a:tr>
              <a:tr h="670560">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9</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V9</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核仁</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數值型</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 </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282626509"/>
                  </a:ext>
                </a:extLst>
              </a:tr>
              <a:tr h="670560">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10</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V10</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a:solidFill>
                            <a:schemeClr val="tx1"/>
                          </a:solidFill>
                          <a:effectLst/>
                          <a:latin typeface="BiauKaiTC" panose="03000500000000000000" pitchFamily="66" charset="-120"/>
                          <a:ea typeface="BiauKaiTC" panose="03000500000000000000" pitchFamily="66" charset="-120"/>
                        </a:rPr>
                        <a:t>有絲分裂數</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數值型</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 </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2114354136"/>
                  </a:ext>
                </a:extLst>
              </a:tr>
              <a:tr h="670560">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11</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V11</a:t>
                      </a:r>
                      <a:r>
                        <a:rPr lang="zh-TW" sz="2200" b="0" kern="100" dirty="0">
                          <a:solidFill>
                            <a:schemeClr val="tx1"/>
                          </a:solidFill>
                          <a:effectLst/>
                          <a:latin typeface="BiauKaiTC" panose="03000500000000000000" pitchFamily="66" charset="-120"/>
                          <a:ea typeface="BiauKaiTC" panose="03000500000000000000" pitchFamily="66" charset="-120"/>
                        </a:rPr>
                        <a:t>（</a:t>
                      </a:r>
                      <a:r>
                        <a:rPr lang="en-US" sz="2200" b="0" kern="100" dirty="0">
                          <a:solidFill>
                            <a:schemeClr val="tx1"/>
                          </a:solidFill>
                          <a:effectLst/>
                          <a:latin typeface="BiauKaiTC" panose="03000500000000000000" pitchFamily="66" charset="-120"/>
                          <a:ea typeface="BiauKaiTC" panose="03000500000000000000" pitchFamily="66" charset="-120"/>
                        </a:rPr>
                        <a:t>y</a:t>
                      </a:r>
                      <a:r>
                        <a:rPr lang="zh-TW" sz="2200" b="0" kern="100" dirty="0">
                          <a:solidFill>
                            <a:schemeClr val="tx1"/>
                          </a:solidFill>
                          <a:effectLst/>
                          <a:latin typeface="BiauKaiTC" panose="03000500000000000000" pitchFamily="66" charset="-120"/>
                          <a:ea typeface="BiauKaiTC" panose="03000500000000000000" pitchFamily="66" charset="-120"/>
                        </a:rPr>
                        <a:t>）</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診斷結果</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二元型</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2</a:t>
                      </a:r>
                      <a:r>
                        <a:rPr lang="zh-TW" sz="2200" b="0" kern="100" dirty="0">
                          <a:solidFill>
                            <a:schemeClr val="tx1"/>
                          </a:solidFill>
                          <a:effectLst/>
                          <a:latin typeface="BiauKaiTC" panose="03000500000000000000" pitchFamily="66" charset="-120"/>
                          <a:ea typeface="BiauKaiTC" panose="03000500000000000000" pitchFamily="66" charset="-120"/>
                        </a:rPr>
                        <a:t>＝良性</a:t>
                      </a:r>
                    </a:p>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4</a:t>
                      </a:r>
                      <a:r>
                        <a:rPr lang="zh-TW" sz="2200" b="0" kern="100" dirty="0">
                          <a:solidFill>
                            <a:schemeClr val="tx1"/>
                          </a:solidFill>
                          <a:effectLst/>
                          <a:latin typeface="BiauKaiTC" panose="03000500000000000000" pitchFamily="66" charset="-120"/>
                          <a:ea typeface="BiauKaiTC" panose="03000500000000000000" pitchFamily="66" charset="-120"/>
                        </a:rPr>
                        <a:t>＝惡性</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0144494"/>
                  </a:ext>
                </a:extLst>
              </a:tr>
            </a:tbl>
          </a:graphicData>
        </a:graphic>
      </p:graphicFrame>
    </p:spTree>
    <p:extLst>
      <p:ext uri="{BB962C8B-B14F-4D97-AF65-F5344CB8AC3E}">
        <p14:creationId xmlns:p14="http://schemas.microsoft.com/office/powerpoint/2010/main" val="1020133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5.1 </a:t>
            </a:r>
            <a:r>
              <a:rPr lang="zh-TW" altLang="en-US" sz="3600" b="1" dirty="0">
                <a:solidFill>
                  <a:srgbClr val="002060"/>
                </a:solidFill>
                <a:latin typeface="BiauKaiTC" panose="03000500000000000000" pitchFamily="66" charset="-120"/>
                <a:ea typeface="BiauKaiTC" panose="03000500000000000000" pitchFamily="66" charset="-120"/>
              </a:rPr>
              <a:t>乳癌資料集</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375685"/>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「診斷結果（</a:t>
            </a:r>
            <a:r>
              <a:rPr lang="en-US" altLang="zh-TW" sz="2200" dirty="0">
                <a:latin typeface="BiauKaiTC" panose="03000500000000000000" pitchFamily="66" charset="-120"/>
                <a:ea typeface="BiauKaiTC" panose="03000500000000000000" pitchFamily="66" charset="-120"/>
              </a:rPr>
              <a:t>V11</a:t>
            </a:r>
            <a:r>
              <a:rPr lang="zh-TW" altLang="en-US" sz="2200" dirty="0">
                <a:latin typeface="BiauKaiTC" panose="03000500000000000000" pitchFamily="66" charset="-120"/>
                <a:ea typeface="BiauKaiTC" panose="03000500000000000000" pitchFamily="66" charset="-120"/>
              </a:rPr>
              <a:t>）」中，標記為「良性」（以</a:t>
            </a:r>
            <a:r>
              <a:rPr lang="en-US" altLang="zh-TW" sz="2200" dirty="0">
                <a:latin typeface="BiauKaiTC" panose="03000500000000000000" pitchFamily="66" charset="-120"/>
                <a:ea typeface="BiauKaiTC" panose="03000500000000000000" pitchFamily="66" charset="-120"/>
              </a:rPr>
              <a:t>2</a:t>
            </a:r>
            <a:r>
              <a:rPr lang="zh-TW" altLang="en-US" sz="2200" dirty="0">
                <a:latin typeface="BiauKaiTC" panose="03000500000000000000" pitchFamily="66" charset="-120"/>
                <a:ea typeface="BiauKaiTC" panose="03000500000000000000" pitchFamily="66" charset="-120"/>
              </a:rPr>
              <a:t>表示）者共有 </a:t>
            </a:r>
            <a:r>
              <a:rPr lang="en-US" altLang="zh-TW" sz="2200" dirty="0">
                <a:latin typeface="BiauKaiTC" panose="03000500000000000000" pitchFamily="66" charset="-120"/>
                <a:ea typeface="BiauKaiTC" panose="03000500000000000000" pitchFamily="66" charset="-120"/>
              </a:rPr>
              <a:t>458</a:t>
            </a:r>
            <a:r>
              <a:rPr lang="zh-TW" altLang="en-US" sz="2200" dirty="0">
                <a:latin typeface="BiauKaiTC" panose="03000500000000000000" pitchFamily="66" charset="-120"/>
                <a:ea typeface="BiauKaiTC" panose="03000500000000000000" pitchFamily="66" charset="-120"/>
              </a:rPr>
              <a:t> 筆，占整體樣本的 </a:t>
            </a:r>
            <a:r>
              <a:rPr lang="en-US" altLang="zh-TW" sz="2200" dirty="0">
                <a:latin typeface="BiauKaiTC" panose="03000500000000000000" pitchFamily="66" charset="-120"/>
                <a:ea typeface="BiauKaiTC" panose="03000500000000000000" pitchFamily="66" charset="-120"/>
              </a:rPr>
              <a:t>65.5%</a:t>
            </a:r>
            <a:r>
              <a:rPr lang="zh-TW" altLang="en-US" sz="2200" dirty="0">
                <a:latin typeface="BiauKaiTC" panose="03000500000000000000" pitchFamily="66" charset="-120"/>
                <a:ea typeface="BiauKaiTC" panose="03000500000000000000" pitchFamily="66" charset="-120"/>
              </a:rPr>
              <a:t>；標記為「惡性」（以</a:t>
            </a:r>
            <a:r>
              <a:rPr lang="en-US" altLang="zh-TW" sz="2200" dirty="0">
                <a:latin typeface="BiauKaiTC" panose="03000500000000000000" pitchFamily="66" charset="-120"/>
                <a:ea typeface="BiauKaiTC" panose="03000500000000000000" pitchFamily="66" charset="-120"/>
              </a:rPr>
              <a:t>4</a:t>
            </a:r>
            <a:r>
              <a:rPr lang="zh-TW" altLang="en-US" sz="2200" dirty="0">
                <a:latin typeface="BiauKaiTC" panose="03000500000000000000" pitchFamily="66" charset="-120"/>
                <a:ea typeface="BiauKaiTC" panose="03000500000000000000" pitchFamily="66" charset="-120"/>
              </a:rPr>
              <a:t>表示）者則有 </a:t>
            </a:r>
            <a:r>
              <a:rPr lang="en-US" altLang="zh-TW" sz="2200" dirty="0">
                <a:latin typeface="BiauKaiTC" panose="03000500000000000000" pitchFamily="66" charset="-120"/>
                <a:ea typeface="BiauKaiTC" panose="03000500000000000000" pitchFamily="66" charset="-120"/>
              </a:rPr>
              <a:t>241</a:t>
            </a:r>
            <a:r>
              <a:rPr lang="zh-TW" altLang="en-US" sz="2200" dirty="0">
                <a:latin typeface="BiauKaiTC" panose="03000500000000000000" pitchFamily="66" charset="-120"/>
                <a:ea typeface="BiauKaiTC" panose="03000500000000000000" pitchFamily="66" charset="-120"/>
              </a:rPr>
              <a:t> 筆，占 </a:t>
            </a:r>
            <a:r>
              <a:rPr lang="en-US" altLang="zh-TW" sz="2200" dirty="0">
                <a:latin typeface="BiauKaiTC" panose="03000500000000000000" pitchFamily="66" charset="-120"/>
                <a:ea typeface="BiauKaiTC" panose="03000500000000000000" pitchFamily="66" charset="-120"/>
              </a:rPr>
              <a:t>34.5%</a:t>
            </a:r>
            <a:r>
              <a:rPr lang="zh-TW" altLang="en-US" sz="2200" dirty="0">
                <a:latin typeface="BiauKaiTC" panose="03000500000000000000" pitchFamily="66" charset="-120"/>
                <a:ea typeface="BiauKaiTC" panose="03000500000000000000" pitchFamily="66" charset="-120"/>
              </a:rPr>
              <a:t>。</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考量變數「裸核（</a:t>
            </a:r>
            <a:r>
              <a:rPr lang="en-US" altLang="zh-TW" sz="2200" dirty="0">
                <a:latin typeface="BiauKaiTC" panose="03000500000000000000" pitchFamily="66" charset="-120"/>
                <a:ea typeface="BiauKaiTC" panose="03000500000000000000" pitchFamily="66" charset="-120"/>
              </a:rPr>
              <a:t>V7</a:t>
            </a:r>
            <a:r>
              <a:rPr lang="zh-TW" altLang="en-US" sz="2200" dirty="0">
                <a:latin typeface="BiauKaiTC" panose="03000500000000000000" pitchFamily="66" charset="-120"/>
                <a:ea typeface="BiauKaiTC" panose="03000500000000000000" pitchFamily="66" charset="-120"/>
              </a:rPr>
              <a:t>）」中存在遺失值，且整體樣本數充足，故採取刪除含有遺失值的觀察值作為處理方式，總計刪除 </a:t>
            </a:r>
            <a:r>
              <a:rPr lang="en-US" altLang="zh-TW" sz="2200" dirty="0">
                <a:latin typeface="BiauKaiTC" panose="03000500000000000000" pitchFamily="66" charset="-120"/>
                <a:ea typeface="BiauKaiTC" panose="03000500000000000000" pitchFamily="66" charset="-120"/>
              </a:rPr>
              <a:t>16</a:t>
            </a:r>
            <a:r>
              <a:rPr lang="zh-TW" altLang="en-US" sz="2200" dirty="0">
                <a:latin typeface="BiauKaiTC" panose="03000500000000000000" pitchFamily="66" charset="-120"/>
                <a:ea typeface="BiauKaiTC" panose="03000500000000000000" pitchFamily="66" charset="-120"/>
              </a:rPr>
              <a:t> 筆含有遺失值的觀察值。</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完整資料集共計 </a:t>
            </a:r>
            <a:r>
              <a:rPr lang="en-US" altLang="zh-TW" sz="2200" dirty="0">
                <a:latin typeface="BiauKaiTC" panose="03000500000000000000" pitchFamily="66" charset="-120"/>
                <a:ea typeface="BiauKaiTC" panose="03000500000000000000" pitchFamily="66" charset="-120"/>
              </a:rPr>
              <a:t>683</a:t>
            </a:r>
            <a:r>
              <a:rPr lang="zh-TW" altLang="en-US" sz="2200" dirty="0">
                <a:latin typeface="BiauKaiTC" panose="03000500000000000000" pitchFamily="66" charset="-120"/>
                <a:ea typeface="BiauKaiTC" panose="03000500000000000000" pitchFamily="66" charset="-120"/>
              </a:rPr>
              <a:t> 筆，其中良性個案共 </a:t>
            </a:r>
            <a:r>
              <a:rPr lang="en-US" altLang="zh-TW" sz="2200" dirty="0">
                <a:latin typeface="BiauKaiTC" panose="03000500000000000000" pitchFamily="66" charset="-120"/>
                <a:ea typeface="BiauKaiTC" panose="03000500000000000000" pitchFamily="66" charset="-120"/>
              </a:rPr>
              <a:t>444</a:t>
            </a:r>
            <a:r>
              <a:rPr lang="zh-TW" altLang="en-US" sz="2200" dirty="0">
                <a:latin typeface="BiauKaiTC" panose="03000500000000000000" pitchFamily="66" charset="-120"/>
                <a:ea typeface="BiauKaiTC" panose="03000500000000000000" pitchFamily="66" charset="-120"/>
              </a:rPr>
              <a:t> 筆（約占</a:t>
            </a:r>
            <a:r>
              <a:rPr lang="en-US" altLang="zh-TW" sz="2200" dirty="0">
                <a:latin typeface="BiauKaiTC" panose="03000500000000000000" pitchFamily="66" charset="-120"/>
                <a:ea typeface="BiauKaiTC" panose="03000500000000000000" pitchFamily="66" charset="-120"/>
              </a:rPr>
              <a:t>65.0%</a:t>
            </a:r>
            <a:r>
              <a:rPr lang="zh-TW" altLang="en-US" sz="2200" dirty="0">
                <a:latin typeface="BiauKaiTC" panose="03000500000000000000" pitchFamily="66" charset="-120"/>
                <a:ea typeface="BiauKaiTC" panose="03000500000000000000" pitchFamily="66" charset="-120"/>
              </a:rPr>
              <a:t>），惡性個案共 </a:t>
            </a:r>
            <a:r>
              <a:rPr lang="en-US" altLang="zh-TW" sz="2200" dirty="0">
                <a:latin typeface="BiauKaiTC" panose="03000500000000000000" pitchFamily="66" charset="-120"/>
                <a:ea typeface="BiauKaiTC" panose="03000500000000000000" pitchFamily="66" charset="-120"/>
              </a:rPr>
              <a:t>239</a:t>
            </a:r>
            <a:r>
              <a:rPr lang="zh-TW" altLang="en-US" sz="2200" dirty="0">
                <a:latin typeface="BiauKaiTC" panose="03000500000000000000" pitchFamily="66" charset="-120"/>
                <a:ea typeface="BiauKaiTC" panose="03000500000000000000" pitchFamily="66" charset="-120"/>
              </a:rPr>
              <a:t> 筆（約占</a:t>
            </a:r>
            <a:r>
              <a:rPr lang="en-US" altLang="zh-TW" sz="2200" dirty="0">
                <a:latin typeface="BiauKaiTC" panose="03000500000000000000" pitchFamily="66" charset="-120"/>
                <a:ea typeface="BiauKaiTC" panose="03000500000000000000" pitchFamily="66" charset="-120"/>
              </a:rPr>
              <a:t>35.0%</a:t>
            </a:r>
            <a:r>
              <a:rPr lang="zh-TW" altLang="en-US" sz="2200" dirty="0">
                <a:latin typeface="BiauKaiTC" panose="03000500000000000000" pitchFamily="66" charset="-120"/>
                <a:ea typeface="BiauKaiTC" panose="03000500000000000000" pitchFamily="66" charset="-120"/>
              </a:rPr>
              <a:t>）。</a:t>
            </a:r>
            <a:endParaRPr lang="en-US" altLang="zh-TW" sz="2200"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21590567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5.1 </a:t>
            </a:r>
            <a:r>
              <a:rPr lang="zh-TW" altLang="en-US" sz="3600" b="1" dirty="0">
                <a:solidFill>
                  <a:srgbClr val="002060"/>
                </a:solidFill>
                <a:latin typeface="BiauKaiTC" panose="03000500000000000000" pitchFamily="66" charset="-120"/>
                <a:ea typeface="BiauKaiTC" panose="03000500000000000000" pitchFamily="66" charset="-120"/>
              </a:rPr>
              <a:t>乳癌資料集</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3698577"/>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將「樣本代碼編號（</a:t>
            </a:r>
            <a:r>
              <a:rPr lang="en-US" altLang="zh-TW" sz="2200" dirty="0">
                <a:latin typeface="BiauKaiTC" panose="03000500000000000000" pitchFamily="66" charset="-120"/>
                <a:ea typeface="BiauKaiTC" panose="03000500000000000000" pitchFamily="66" charset="-120"/>
              </a:rPr>
              <a:t>V1</a:t>
            </a:r>
            <a:r>
              <a:rPr lang="zh-TW" altLang="en-US" sz="2200" dirty="0">
                <a:latin typeface="BiauKaiTC" panose="03000500000000000000" pitchFamily="66" charset="-120"/>
                <a:ea typeface="BiauKaiTC" panose="03000500000000000000" pitchFamily="66" charset="-120"/>
              </a:rPr>
              <a:t>）」變數刪除，並將「診斷結果（</a:t>
            </a:r>
            <a:r>
              <a:rPr lang="en-US" altLang="zh-TW" sz="2200" dirty="0">
                <a:latin typeface="BiauKaiTC" panose="03000500000000000000" pitchFamily="66" charset="-120"/>
                <a:ea typeface="BiauKaiTC" panose="03000500000000000000" pitchFamily="66" charset="-120"/>
              </a:rPr>
              <a:t>V11</a:t>
            </a:r>
            <a:r>
              <a:rPr lang="zh-TW" altLang="en-US" sz="2200" dirty="0">
                <a:latin typeface="BiauKaiTC" panose="03000500000000000000" pitchFamily="66" charset="-120"/>
                <a:ea typeface="BiauKaiTC" panose="03000500000000000000" pitchFamily="66" charset="-120"/>
              </a:rPr>
              <a:t>）」重新編碼：將良性（原為</a:t>
            </a:r>
            <a:r>
              <a:rPr lang="en-US" altLang="zh-TW" sz="2200" dirty="0">
                <a:latin typeface="BiauKaiTC" panose="03000500000000000000" pitchFamily="66" charset="-120"/>
                <a:ea typeface="BiauKaiTC" panose="03000500000000000000" pitchFamily="66" charset="-120"/>
              </a:rPr>
              <a:t>2</a:t>
            </a:r>
            <a:r>
              <a:rPr lang="zh-TW" altLang="en-US" sz="2200" dirty="0">
                <a:latin typeface="BiauKaiTC" panose="03000500000000000000" pitchFamily="66" charset="-120"/>
                <a:ea typeface="BiauKaiTC" panose="03000500000000000000" pitchFamily="66" charset="-120"/>
              </a:rPr>
              <a:t>）轉為換 </a:t>
            </a:r>
            <a:r>
              <a:rPr lang="en-US" altLang="zh-TW" sz="2200" dirty="0">
                <a:latin typeface="BiauKaiTC" panose="03000500000000000000" pitchFamily="66" charset="-120"/>
                <a:ea typeface="BiauKaiTC" panose="03000500000000000000" pitchFamily="66" charset="-120"/>
              </a:rPr>
              <a:t>0</a:t>
            </a:r>
            <a:r>
              <a:rPr lang="zh-TW" altLang="en-US" sz="2200" dirty="0">
                <a:latin typeface="BiauKaiTC" panose="03000500000000000000" pitchFamily="66" charset="-120"/>
                <a:ea typeface="BiauKaiTC" panose="03000500000000000000" pitchFamily="66" charset="-120"/>
              </a:rPr>
              <a:t>，惡性（原為</a:t>
            </a:r>
            <a:r>
              <a:rPr lang="en-US" altLang="zh-TW" sz="2200" dirty="0">
                <a:latin typeface="BiauKaiTC" panose="03000500000000000000" pitchFamily="66" charset="-120"/>
                <a:ea typeface="BiauKaiTC" panose="03000500000000000000" pitchFamily="66" charset="-120"/>
              </a:rPr>
              <a:t>4</a:t>
            </a:r>
            <a:r>
              <a:rPr lang="zh-TW" altLang="en-US" sz="2200" dirty="0">
                <a:latin typeface="BiauKaiTC" panose="03000500000000000000" pitchFamily="66" charset="-120"/>
                <a:ea typeface="BiauKaiTC" panose="03000500000000000000" pitchFamily="66" charset="-120"/>
              </a:rPr>
              <a:t>）轉換為 </a:t>
            </a:r>
            <a:r>
              <a:rPr lang="en-US" altLang="zh-TW" sz="2200" dirty="0">
                <a:latin typeface="BiauKaiTC" panose="03000500000000000000" pitchFamily="66" charset="-120"/>
                <a:ea typeface="BiauKaiTC" panose="03000500000000000000" pitchFamily="66" charset="-120"/>
              </a:rPr>
              <a:t>1</a:t>
            </a:r>
            <a:r>
              <a:rPr lang="zh-TW" altLang="en-US" sz="2200" dirty="0">
                <a:latin typeface="BiauKaiTC" panose="03000500000000000000" pitchFamily="66" charset="-120"/>
                <a:ea typeface="BiauKaiTC" panose="03000500000000000000" pitchFamily="66" charset="-120"/>
              </a:rPr>
              <a:t>。</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為確認模型是否存在變數共線性問題，採用邏輯斯迴歸模型，計算各解釋變數之</a:t>
            </a:r>
            <a:r>
              <a:rPr lang="zh-TW" altLang="en-US" sz="2200" b="1" dirty="0">
                <a:solidFill>
                  <a:srgbClr val="FF0000"/>
                </a:solidFill>
                <a:latin typeface="BiauKaiTC" panose="03000500000000000000" pitchFamily="66" charset="-120"/>
                <a:ea typeface="BiauKaiTC" panose="03000500000000000000" pitchFamily="66" charset="-120"/>
              </a:rPr>
              <a:t>變異數膨脹因子</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VIF</a:t>
            </a:r>
            <a:r>
              <a:rPr lang="zh-TW" altLang="en-US" sz="2200" dirty="0">
                <a:latin typeface="BiauKaiTC" panose="03000500000000000000" pitchFamily="66" charset="-120"/>
                <a:ea typeface="BiauKaiTC" panose="03000500000000000000" pitchFamily="66" charset="-120"/>
              </a:rPr>
              <a:t>）。</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透過重複執行 </a:t>
            </a:r>
            <a:r>
              <a:rPr lang="en-US" altLang="zh-TW" sz="2200" dirty="0">
                <a:latin typeface="BiauKaiTC" panose="03000500000000000000" pitchFamily="66" charset="-120"/>
                <a:ea typeface="BiauKaiTC" panose="03000500000000000000" pitchFamily="66" charset="-120"/>
              </a:rPr>
              <a:t>100 </a:t>
            </a:r>
            <a:r>
              <a:rPr lang="zh-TW" altLang="en-US" sz="2200" dirty="0">
                <a:latin typeface="BiauKaiTC" panose="03000500000000000000" pitchFamily="66" charset="-120"/>
                <a:ea typeface="BiauKaiTC" panose="03000500000000000000" pitchFamily="66" charset="-120"/>
              </a:rPr>
              <a:t>次，計算指標平均值，並將各次結果視覺化，以評估模型穩定性。</a:t>
            </a:r>
            <a:endParaRPr lang="en-US" altLang="zh-TW" sz="2200"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3148800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5.1 </a:t>
            </a:r>
            <a:r>
              <a:rPr lang="zh-TW" altLang="en-US" sz="3600" b="1" dirty="0">
                <a:solidFill>
                  <a:srgbClr val="002060"/>
                </a:solidFill>
                <a:latin typeface="BiauKaiTC" panose="03000500000000000000" pitchFamily="66" charset="-120"/>
                <a:ea typeface="BiauKaiTC" panose="03000500000000000000" pitchFamily="66" charset="-120"/>
              </a:rPr>
              <a:t>乳癌資料集</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4" name="文字方塊 3">
            <a:extLst>
              <a:ext uri="{FF2B5EF4-FFF2-40B4-BE49-F238E27FC236}">
                <a16:creationId xmlns:a16="http://schemas.microsoft.com/office/drawing/2014/main" id="{5F340E43-3CC7-CE4C-8A07-46AC5D6E4BEA}"/>
              </a:ext>
            </a:extLst>
          </p:cNvPr>
          <p:cNvSpPr txBox="1"/>
          <p:nvPr/>
        </p:nvSpPr>
        <p:spPr>
          <a:xfrm>
            <a:off x="3205625" y="1301828"/>
            <a:ext cx="5780750" cy="430887"/>
          </a:xfrm>
          <a:prstGeom prst="rect">
            <a:avLst/>
          </a:prstGeom>
          <a:noFill/>
        </p:spPr>
        <p:txBody>
          <a:bodyPr wrap="none" rtlCol="0">
            <a:spAutoFit/>
          </a:bodyPr>
          <a:lstStyle/>
          <a:p>
            <a:r>
              <a:rPr lang="zh-TW" altLang="en-US" sz="2200" dirty="0">
                <a:latin typeface="BiauKaiTC" panose="03000500000000000000" pitchFamily="66" charset="-120"/>
                <a:ea typeface="BiauKaiTC" panose="03000500000000000000" pitchFamily="66" charset="-120"/>
              </a:rPr>
              <a:t>表</a:t>
            </a:r>
            <a:r>
              <a:rPr lang="en-US" altLang="zh-TW" sz="2200" dirty="0">
                <a:latin typeface="BiauKaiTC" panose="03000500000000000000" pitchFamily="66" charset="-120"/>
                <a:ea typeface="BiauKaiTC" panose="03000500000000000000" pitchFamily="66" charset="-120"/>
              </a:rPr>
              <a:t>5.1.2</a:t>
            </a:r>
            <a:r>
              <a:rPr lang="zh-TW" altLang="en-US" sz="2200" dirty="0">
                <a:latin typeface="BiauKaiTC" panose="03000500000000000000" pitchFamily="66" charset="-120"/>
                <a:ea typeface="BiauKaiTC" panose="03000500000000000000" pitchFamily="66" charset="-120"/>
              </a:rPr>
              <a:t>、乳癌資料集各變數變異數膨脹因子。</a:t>
            </a:r>
            <a:endParaRPr lang="zh-TW" altLang="zh-TW" sz="2200" dirty="0">
              <a:latin typeface="BiauKaiTC" panose="03000500000000000000" pitchFamily="66" charset="-120"/>
              <a:ea typeface="BiauKaiTC" panose="03000500000000000000" pitchFamily="66" charset="-120"/>
            </a:endParaRPr>
          </a:p>
        </p:txBody>
      </p:sp>
      <p:graphicFrame>
        <p:nvGraphicFramePr>
          <p:cNvPr id="6" name="表格 5">
            <a:extLst>
              <a:ext uri="{FF2B5EF4-FFF2-40B4-BE49-F238E27FC236}">
                <a16:creationId xmlns:a16="http://schemas.microsoft.com/office/drawing/2014/main" id="{FDFB0178-9C80-FB42-A8DD-B5AB552E06B4}"/>
              </a:ext>
            </a:extLst>
          </p:cNvPr>
          <p:cNvGraphicFramePr>
            <a:graphicFrameLocks noGrp="1"/>
          </p:cNvGraphicFramePr>
          <p:nvPr>
            <p:extLst>
              <p:ext uri="{D42A27DB-BD31-4B8C-83A1-F6EECF244321}">
                <p14:modId xmlns:p14="http://schemas.microsoft.com/office/powerpoint/2010/main" val="4083815630"/>
              </p:ext>
            </p:extLst>
          </p:nvPr>
        </p:nvGraphicFramePr>
        <p:xfrm>
          <a:off x="2695067" y="1916912"/>
          <a:ext cx="6801865" cy="4452891"/>
        </p:xfrm>
        <a:graphic>
          <a:graphicData uri="http://schemas.openxmlformats.org/drawingml/2006/table">
            <a:tbl>
              <a:tblPr firstRow="1" firstCol="1" bandRow="1">
                <a:tableStyleId>{5C22544A-7EE6-4342-B048-85BDC9FD1C3A}</a:tableStyleId>
              </a:tblPr>
              <a:tblGrid>
                <a:gridCol w="1060941">
                  <a:extLst>
                    <a:ext uri="{9D8B030D-6E8A-4147-A177-3AD203B41FA5}">
                      <a16:colId xmlns:a16="http://schemas.microsoft.com/office/drawing/2014/main" val="837955270"/>
                    </a:ext>
                  </a:extLst>
                </a:gridCol>
                <a:gridCol w="3003011">
                  <a:extLst>
                    <a:ext uri="{9D8B030D-6E8A-4147-A177-3AD203B41FA5}">
                      <a16:colId xmlns:a16="http://schemas.microsoft.com/office/drawing/2014/main" val="2618094225"/>
                    </a:ext>
                  </a:extLst>
                </a:gridCol>
                <a:gridCol w="2737913">
                  <a:extLst>
                    <a:ext uri="{9D8B030D-6E8A-4147-A177-3AD203B41FA5}">
                      <a16:colId xmlns:a16="http://schemas.microsoft.com/office/drawing/2014/main" val="1510851470"/>
                    </a:ext>
                  </a:extLst>
                </a:gridCol>
              </a:tblGrid>
              <a:tr h="563973">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編號</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變數名稱</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spcAft>
                          <a:spcPts val="0"/>
                        </a:spcAft>
                      </a:pPr>
                      <a:r>
                        <a:rPr lang="zh-TW" sz="2200" b="0" kern="100" dirty="0">
                          <a:solidFill>
                            <a:schemeClr val="tx1"/>
                          </a:solidFill>
                          <a:effectLst/>
                          <a:latin typeface="BiauKaiTC" panose="03000500000000000000" pitchFamily="66" charset="-120"/>
                          <a:ea typeface="BiauKaiTC" panose="03000500000000000000" pitchFamily="66" charset="-120"/>
                        </a:rPr>
                        <a:t>變異數膨脹因子</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88326560"/>
                  </a:ext>
                </a:extLst>
              </a:tr>
              <a:tr h="432102">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V2</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1.1876</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T w="28575"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44428529"/>
                  </a:ext>
                </a:extLst>
              </a:tr>
              <a:tr h="432102">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2</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V3</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2.8193</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000160311"/>
                  </a:ext>
                </a:extLst>
              </a:tr>
              <a:tr h="432102">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3</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V4</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2.7629</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80346938"/>
                  </a:ext>
                </a:extLst>
              </a:tr>
              <a:tr h="432102">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4</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V5</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1.1863</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154746946"/>
                  </a:ext>
                </a:extLst>
              </a:tr>
              <a:tr h="432102">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5</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V6</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1.3473</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1473807739"/>
                  </a:ext>
                </a:extLst>
              </a:tr>
              <a:tr h="432102">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6</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V7</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1.1417</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227636159"/>
                  </a:ext>
                </a:extLst>
              </a:tr>
              <a:tr h="432102">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7</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V8</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1.2150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210877328"/>
                  </a:ext>
                </a:extLst>
              </a:tr>
              <a:tr h="432102">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8</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a:solidFill>
                            <a:schemeClr val="tx1"/>
                          </a:solidFill>
                          <a:effectLst/>
                          <a:latin typeface="BiauKaiTC" panose="03000500000000000000" pitchFamily="66" charset="-120"/>
                          <a:ea typeface="BiauKaiTC" panose="03000500000000000000" pitchFamily="66" charset="-120"/>
                        </a:rPr>
                        <a:t>V9</a:t>
                      </a:r>
                      <a:endParaRPr lang="zh-TW" sz="2200" b="0" kern="10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1.2199</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noFill/>
                  </a:tcPr>
                </a:tc>
                <a:extLst>
                  <a:ext uri="{0D108BD9-81ED-4DB2-BD59-A6C34878D82A}">
                    <a16:rowId xmlns:a16="http://schemas.microsoft.com/office/drawing/2014/main" val="4251322"/>
                  </a:ext>
                </a:extLst>
              </a:tr>
              <a:tr h="432102">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9</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V10</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tc>
                  <a:txBody>
                    <a:bodyPr/>
                    <a:lstStyle/>
                    <a:p>
                      <a:pPr algn="ctr">
                        <a:spcAft>
                          <a:spcPts val="0"/>
                        </a:spcAft>
                      </a:pPr>
                      <a:r>
                        <a:rPr lang="en-US" sz="2200" b="0" kern="100" dirty="0">
                          <a:solidFill>
                            <a:schemeClr val="tx1"/>
                          </a:solidFill>
                          <a:effectLst/>
                          <a:latin typeface="BiauKaiTC" panose="03000500000000000000" pitchFamily="66" charset="-120"/>
                          <a:ea typeface="BiauKaiTC" panose="03000500000000000000" pitchFamily="66" charset="-120"/>
                        </a:rPr>
                        <a:t>1.0417</a:t>
                      </a:r>
                      <a:endParaRPr lang="zh-TW" sz="2200" b="0" kern="100" dirty="0">
                        <a:solidFill>
                          <a:schemeClr val="tx1"/>
                        </a:solidFill>
                        <a:effectLst/>
                        <a:latin typeface="BiauKaiTC" panose="03000500000000000000" pitchFamily="66" charset="-120"/>
                        <a:ea typeface="BiauKaiTC" panose="03000500000000000000" pitchFamily="66" charset="-120"/>
                        <a:cs typeface="Times New Roman" panose="02020603050405020304" pitchFamily="18" charset="0"/>
                      </a:endParaRPr>
                    </a:p>
                  </a:txBody>
                  <a:tcPr marL="68580" marR="68580" marT="0" marB="0" anchor="ctr">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5921957"/>
                  </a:ext>
                </a:extLst>
              </a:tr>
            </a:tbl>
          </a:graphicData>
        </a:graphic>
      </p:graphicFrame>
    </p:spTree>
    <p:extLst>
      <p:ext uri="{BB962C8B-B14F-4D97-AF65-F5344CB8AC3E}">
        <p14:creationId xmlns:p14="http://schemas.microsoft.com/office/powerpoint/2010/main" val="828232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737F5123-4D9F-2A4C-9C06-D51E798576AC}"/>
              </a:ext>
            </a:extLst>
          </p:cNvPr>
          <p:cNvSpPr txBox="1"/>
          <p:nvPr/>
        </p:nvSpPr>
        <p:spPr>
          <a:xfrm>
            <a:off x="1216637" y="5716251"/>
            <a:ext cx="4807603" cy="813428"/>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5.2.1</a:t>
            </a:r>
            <a:r>
              <a:rPr lang="zh-TW" altLang="en-US" sz="2000" dirty="0">
                <a:latin typeface="BiauKaiTC" panose="03000500000000000000" pitchFamily="66" charset="-120"/>
                <a:ea typeface="BiauKaiTC" panose="03000500000000000000" pitchFamily="66" charset="-120"/>
              </a:rPr>
              <a:t>、模型在訓練集上之指標表現與指標分布的區間比較。</a:t>
            </a:r>
            <a:endParaRPr lang="zh-TW" altLang="zh-TW" sz="2000" dirty="0">
              <a:latin typeface="BiauKaiTC" panose="03000500000000000000" pitchFamily="66" charset="-120"/>
              <a:ea typeface="BiauKaiTC" panose="03000500000000000000" pitchFamily="66" charset="-120"/>
            </a:endParaRPr>
          </a:p>
        </p:txBody>
      </p:sp>
      <p:pic>
        <p:nvPicPr>
          <p:cNvPr id="13" name="圖片 12" descr="一張含有 螢幕擷取畫面, 文字 的圖片&#10;&#10;AI 產生的內容可能不正確。">
            <a:extLst>
              <a:ext uri="{FF2B5EF4-FFF2-40B4-BE49-F238E27FC236}">
                <a16:creationId xmlns:a16="http://schemas.microsoft.com/office/drawing/2014/main" id="{A5A6CC12-63B4-2C4A-8074-AA484862174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34000" y="0"/>
            <a:ext cx="4975200" cy="5814000"/>
          </a:xfrm>
          <a:prstGeom prst="rect">
            <a:avLst/>
          </a:prstGeom>
        </p:spPr>
      </p:pic>
      <p:sp>
        <p:nvSpPr>
          <p:cNvPr id="14" name="文字方塊 13">
            <a:extLst>
              <a:ext uri="{FF2B5EF4-FFF2-40B4-BE49-F238E27FC236}">
                <a16:creationId xmlns:a16="http://schemas.microsoft.com/office/drawing/2014/main" id="{1F567741-A220-544C-94AB-9E274368CED4}"/>
              </a:ext>
            </a:extLst>
          </p:cNvPr>
          <p:cNvSpPr txBox="1"/>
          <p:nvPr/>
        </p:nvSpPr>
        <p:spPr>
          <a:xfrm>
            <a:off x="6476589" y="5716251"/>
            <a:ext cx="4807603" cy="813428"/>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5.2.2</a:t>
            </a:r>
            <a:r>
              <a:rPr lang="zh-TW" altLang="en-US" sz="2000" dirty="0">
                <a:latin typeface="BiauKaiTC" panose="03000500000000000000" pitchFamily="66" charset="-120"/>
                <a:ea typeface="BiauKaiTC" panose="03000500000000000000" pitchFamily="66" charset="-120"/>
              </a:rPr>
              <a:t>、模型在</a:t>
            </a:r>
            <a:r>
              <a:rPr lang="zh-CN" altLang="en-US" sz="2000" dirty="0">
                <a:latin typeface="BiauKaiTC" panose="03000500000000000000" pitchFamily="66" charset="-120"/>
                <a:ea typeface="BiauKaiTC" panose="03000500000000000000" pitchFamily="66" charset="-120"/>
              </a:rPr>
              <a:t>測試</a:t>
            </a:r>
            <a:r>
              <a:rPr lang="zh-TW" altLang="en-US" sz="2000" dirty="0">
                <a:latin typeface="BiauKaiTC" panose="03000500000000000000" pitchFamily="66" charset="-120"/>
                <a:ea typeface="BiauKaiTC" panose="03000500000000000000" pitchFamily="66" charset="-120"/>
              </a:rPr>
              <a:t>集上之指標表現與指標分布的區間比較。</a:t>
            </a:r>
            <a:endParaRPr lang="zh-TW" altLang="zh-TW" sz="2000" dirty="0">
              <a:latin typeface="BiauKaiTC" panose="03000500000000000000" pitchFamily="66" charset="-120"/>
              <a:ea typeface="BiauKaiTC" panose="03000500000000000000" pitchFamily="66" charset="-120"/>
            </a:endParaRPr>
          </a:p>
        </p:txBody>
      </p:sp>
      <p:pic>
        <p:nvPicPr>
          <p:cNvPr id="15" name="圖片 14" descr="一張含有 螢幕擷取畫面, 圖表, 鮮豔, 設計 的圖片&#10;&#10;AI 產生的內容可能不正確。">
            <a:extLst>
              <a:ext uri="{FF2B5EF4-FFF2-40B4-BE49-F238E27FC236}">
                <a16:creationId xmlns:a16="http://schemas.microsoft.com/office/drawing/2014/main" id="{7EC8FDF5-2D1E-A347-90E9-C0DFB7B3D5C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93600" y="0"/>
            <a:ext cx="4975200" cy="5814000"/>
          </a:xfrm>
          <a:prstGeom prst="rect">
            <a:avLst/>
          </a:prstGeom>
        </p:spPr>
      </p:pic>
    </p:spTree>
    <p:extLst>
      <p:ext uri="{BB962C8B-B14F-4D97-AF65-F5344CB8AC3E}">
        <p14:creationId xmlns:p14="http://schemas.microsoft.com/office/powerpoint/2010/main" val="3848241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737F5123-4D9F-2A4C-9C06-D51E798576AC}"/>
              </a:ext>
            </a:extLst>
          </p:cNvPr>
          <p:cNvSpPr txBox="1"/>
          <p:nvPr/>
        </p:nvSpPr>
        <p:spPr>
          <a:xfrm>
            <a:off x="1216637" y="5716251"/>
            <a:ext cx="4807603" cy="813428"/>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5.2.3</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ANN</a:t>
            </a:r>
            <a:r>
              <a:rPr lang="zh-TW" altLang="en-US" sz="2000" dirty="0">
                <a:latin typeface="BiauKaiTC" panose="03000500000000000000" pitchFamily="66" charset="-120"/>
                <a:ea typeface="BiauKaiTC" panose="03000500000000000000" pitchFamily="66" charset="-120"/>
              </a:rPr>
              <a:t> 模型於插補前後在訓練集上之指標表現與指標分布區間之比較。</a:t>
            </a:r>
            <a:endParaRPr lang="zh-TW" altLang="zh-TW" sz="2000" dirty="0">
              <a:latin typeface="BiauKaiTC" panose="03000500000000000000" pitchFamily="66" charset="-120"/>
              <a:ea typeface="BiauKaiTC" panose="03000500000000000000" pitchFamily="66" charset="-120"/>
            </a:endParaRPr>
          </a:p>
        </p:txBody>
      </p:sp>
      <p:sp>
        <p:nvSpPr>
          <p:cNvPr id="14" name="文字方塊 13">
            <a:extLst>
              <a:ext uri="{FF2B5EF4-FFF2-40B4-BE49-F238E27FC236}">
                <a16:creationId xmlns:a16="http://schemas.microsoft.com/office/drawing/2014/main" id="{1F567741-A220-544C-94AB-9E274368CED4}"/>
              </a:ext>
            </a:extLst>
          </p:cNvPr>
          <p:cNvSpPr txBox="1"/>
          <p:nvPr/>
        </p:nvSpPr>
        <p:spPr>
          <a:xfrm>
            <a:off x="6476589" y="5716251"/>
            <a:ext cx="4807603" cy="813428"/>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5.2.4</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ANN</a:t>
            </a:r>
            <a:r>
              <a:rPr lang="zh-TW" altLang="en-US" sz="2000" dirty="0">
                <a:latin typeface="BiauKaiTC" panose="03000500000000000000" pitchFamily="66" charset="-120"/>
                <a:ea typeface="BiauKaiTC" panose="03000500000000000000" pitchFamily="66" charset="-120"/>
              </a:rPr>
              <a:t> 模型於插補前後在測試集上之指標表現與指標分布區間之比較。</a:t>
            </a:r>
            <a:endParaRPr lang="zh-TW" altLang="zh-TW" sz="2000" dirty="0">
              <a:latin typeface="BiauKaiTC" panose="03000500000000000000" pitchFamily="66" charset="-120"/>
              <a:ea typeface="BiauKaiTC" panose="03000500000000000000" pitchFamily="66" charset="-120"/>
            </a:endParaRPr>
          </a:p>
        </p:txBody>
      </p:sp>
      <p:pic>
        <p:nvPicPr>
          <p:cNvPr id="6" name="圖片 5" descr="一張含有 螢幕擷取畫面, 文字 的圖片&#10;&#10;AI 產生的內容可能不正確。">
            <a:extLst>
              <a:ext uri="{FF2B5EF4-FFF2-40B4-BE49-F238E27FC236}">
                <a16:creationId xmlns:a16="http://schemas.microsoft.com/office/drawing/2014/main" id="{CCA6B501-345A-C241-B8A6-6565DB87164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34000" y="0"/>
            <a:ext cx="4975200" cy="5814000"/>
          </a:xfrm>
          <a:prstGeom prst="rect">
            <a:avLst/>
          </a:prstGeom>
        </p:spPr>
      </p:pic>
      <p:pic>
        <p:nvPicPr>
          <p:cNvPr id="7" name="圖片 6" descr="一張含有 螢幕擷取畫面, 鮮豔, 圖表, 設計 的圖片&#10;&#10;AI 產生的內容可能不正確。">
            <a:extLst>
              <a:ext uri="{FF2B5EF4-FFF2-40B4-BE49-F238E27FC236}">
                <a16:creationId xmlns:a16="http://schemas.microsoft.com/office/drawing/2014/main" id="{FC2D507C-A3B5-EA4B-A3CF-A761C3BF922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93600" y="0"/>
            <a:ext cx="4975200" cy="5814000"/>
          </a:xfrm>
          <a:prstGeom prst="rect">
            <a:avLst/>
          </a:prstGeom>
        </p:spPr>
      </p:pic>
    </p:spTree>
    <p:extLst>
      <p:ext uri="{BB962C8B-B14F-4D97-AF65-F5344CB8AC3E}">
        <p14:creationId xmlns:p14="http://schemas.microsoft.com/office/powerpoint/2010/main" val="2633300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737F5123-4D9F-2A4C-9C06-D51E798576AC}"/>
              </a:ext>
            </a:extLst>
          </p:cNvPr>
          <p:cNvSpPr txBox="1"/>
          <p:nvPr/>
        </p:nvSpPr>
        <p:spPr>
          <a:xfrm>
            <a:off x="1216637" y="5716251"/>
            <a:ext cx="4807603" cy="813428"/>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5.2.5</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CBT</a:t>
            </a:r>
            <a:r>
              <a:rPr lang="zh-TW" altLang="en-US" sz="2000" dirty="0">
                <a:latin typeface="BiauKaiTC" panose="03000500000000000000" pitchFamily="66" charset="-120"/>
                <a:ea typeface="BiauKaiTC" panose="03000500000000000000" pitchFamily="66" charset="-120"/>
              </a:rPr>
              <a:t> 模型於插補前後在訓練集上之指標表現與指標分布區間之比較。</a:t>
            </a:r>
            <a:endParaRPr lang="zh-TW" altLang="zh-TW" sz="2000" dirty="0">
              <a:latin typeface="BiauKaiTC" panose="03000500000000000000" pitchFamily="66" charset="-120"/>
              <a:ea typeface="BiauKaiTC" panose="03000500000000000000" pitchFamily="66" charset="-120"/>
            </a:endParaRPr>
          </a:p>
        </p:txBody>
      </p:sp>
      <p:sp>
        <p:nvSpPr>
          <p:cNvPr id="14" name="文字方塊 13">
            <a:extLst>
              <a:ext uri="{FF2B5EF4-FFF2-40B4-BE49-F238E27FC236}">
                <a16:creationId xmlns:a16="http://schemas.microsoft.com/office/drawing/2014/main" id="{1F567741-A220-544C-94AB-9E274368CED4}"/>
              </a:ext>
            </a:extLst>
          </p:cNvPr>
          <p:cNvSpPr txBox="1"/>
          <p:nvPr/>
        </p:nvSpPr>
        <p:spPr>
          <a:xfrm>
            <a:off x="6476589" y="5716251"/>
            <a:ext cx="4807603" cy="813428"/>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5.2.6</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 CBT</a:t>
            </a:r>
            <a:r>
              <a:rPr lang="zh-TW" altLang="en-US" sz="2000" dirty="0">
                <a:latin typeface="BiauKaiTC" panose="03000500000000000000" pitchFamily="66" charset="-120"/>
                <a:ea typeface="BiauKaiTC" panose="03000500000000000000" pitchFamily="66" charset="-120"/>
              </a:rPr>
              <a:t> 模型於插補前後在測試集上之指標表現與指標分布區間之比較。</a:t>
            </a:r>
            <a:endParaRPr lang="zh-TW" altLang="zh-TW" sz="2000" dirty="0">
              <a:latin typeface="BiauKaiTC" panose="03000500000000000000" pitchFamily="66" charset="-120"/>
              <a:ea typeface="BiauKaiTC" panose="03000500000000000000" pitchFamily="66" charset="-120"/>
            </a:endParaRPr>
          </a:p>
        </p:txBody>
      </p:sp>
      <p:pic>
        <p:nvPicPr>
          <p:cNvPr id="8" name="圖片 7" descr="一張含有 space, 螢幕擷取畫面, 天文學 的圖片&#10;&#10;AI 產生的內容可能不正確。">
            <a:extLst>
              <a:ext uri="{FF2B5EF4-FFF2-40B4-BE49-F238E27FC236}">
                <a16:creationId xmlns:a16="http://schemas.microsoft.com/office/drawing/2014/main" id="{BD4B877E-32DA-E847-9AB4-052DBEEA682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34000" y="0"/>
            <a:ext cx="4975200" cy="5814000"/>
          </a:xfrm>
          <a:prstGeom prst="rect">
            <a:avLst/>
          </a:prstGeom>
        </p:spPr>
      </p:pic>
      <p:pic>
        <p:nvPicPr>
          <p:cNvPr id="9" name="圖片 8" descr="一張含有 螢幕擷取畫面, 鮮豔 的圖片&#10;&#10;AI 產生的內容可能不正確。">
            <a:extLst>
              <a:ext uri="{FF2B5EF4-FFF2-40B4-BE49-F238E27FC236}">
                <a16:creationId xmlns:a16="http://schemas.microsoft.com/office/drawing/2014/main" id="{F0353407-CD6E-414D-929B-69AA0706732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93600" y="0"/>
            <a:ext cx="4975200" cy="5814000"/>
          </a:xfrm>
          <a:prstGeom prst="rect">
            <a:avLst/>
          </a:prstGeom>
        </p:spPr>
      </p:pic>
    </p:spTree>
    <p:extLst>
      <p:ext uri="{BB962C8B-B14F-4D97-AF65-F5344CB8AC3E}">
        <p14:creationId xmlns:p14="http://schemas.microsoft.com/office/powerpoint/2010/main" val="1128705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字方塊 10">
            <a:extLst>
              <a:ext uri="{FF2B5EF4-FFF2-40B4-BE49-F238E27FC236}">
                <a16:creationId xmlns:a16="http://schemas.microsoft.com/office/drawing/2014/main" id="{737F5123-4D9F-2A4C-9C06-D51E798576AC}"/>
              </a:ext>
            </a:extLst>
          </p:cNvPr>
          <p:cNvSpPr txBox="1"/>
          <p:nvPr/>
        </p:nvSpPr>
        <p:spPr>
          <a:xfrm>
            <a:off x="1216637" y="5716251"/>
            <a:ext cx="4807603" cy="813428"/>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5.2.7</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 ZIB</a:t>
            </a:r>
            <a:r>
              <a:rPr lang="zh-TW" altLang="en-US" sz="2000" dirty="0">
                <a:latin typeface="BiauKaiTC" panose="03000500000000000000" pitchFamily="66" charset="-120"/>
                <a:ea typeface="BiauKaiTC" panose="03000500000000000000" pitchFamily="66" charset="-120"/>
              </a:rPr>
              <a:t> 模型於插補前後在訓練集上之指標表現與指標分布區間之比較。</a:t>
            </a:r>
            <a:endParaRPr lang="zh-TW" altLang="zh-TW" sz="2000" dirty="0">
              <a:latin typeface="BiauKaiTC" panose="03000500000000000000" pitchFamily="66" charset="-120"/>
              <a:ea typeface="BiauKaiTC" panose="03000500000000000000" pitchFamily="66" charset="-120"/>
            </a:endParaRPr>
          </a:p>
        </p:txBody>
      </p:sp>
      <p:sp>
        <p:nvSpPr>
          <p:cNvPr id="14" name="文字方塊 13">
            <a:extLst>
              <a:ext uri="{FF2B5EF4-FFF2-40B4-BE49-F238E27FC236}">
                <a16:creationId xmlns:a16="http://schemas.microsoft.com/office/drawing/2014/main" id="{1F567741-A220-544C-94AB-9E274368CED4}"/>
              </a:ext>
            </a:extLst>
          </p:cNvPr>
          <p:cNvSpPr txBox="1"/>
          <p:nvPr/>
        </p:nvSpPr>
        <p:spPr>
          <a:xfrm>
            <a:off x="6476589" y="5716251"/>
            <a:ext cx="4807603" cy="813428"/>
          </a:xfrm>
          <a:prstGeom prst="rect">
            <a:avLst/>
          </a:prstGeom>
          <a:noFill/>
        </p:spPr>
        <p:txBody>
          <a:bodyPr wrap="square" rtlCol="0">
            <a:spAutoFit/>
          </a:bodyPr>
          <a:lstStyle/>
          <a:p>
            <a:pPr algn="ctr">
              <a:lnSpc>
                <a:spcPct val="120000"/>
              </a:lnSpc>
            </a:pPr>
            <a:r>
              <a:rPr lang="zh-TW" altLang="en-US" sz="2000" dirty="0">
                <a:latin typeface="BiauKaiTC" panose="03000500000000000000" pitchFamily="66" charset="-120"/>
                <a:ea typeface="BiauKaiTC" panose="03000500000000000000" pitchFamily="66" charset="-120"/>
              </a:rPr>
              <a:t>圖</a:t>
            </a:r>
            <a:r>
              <a:rPr lang="en-US" altLang="zh-TW" sz="2000" dirty="0">
                <a:latin typeface="BiauKaiTC" panose="03000500000000000000" pitchFamily="66" charset="-120"/>
                <a:ea typeface="BiauKaiTC" panose="03000500000000000000" pitchFamily="66" charset="-120"/>
              </a:rPr>
              <a:t>5.2.8</a:t>
            </a:r>
            <a:r>
              <a:rPr lang="zh-TW" altLang="en-US" sz="2000" dirty="0">
                <a:latin typeface="BiauKaiTC" panose="03000500000000000000" pitchFamily="66" charset="-120"/>
                <a:ea typeface="BiauKaiTC" panose="03000500000000000000" pitchFamily="66" charset="-120"/>
              </a:rPr>
              <a:t>、</a:t>
            </a:r>
            <a:r>
              <a:rPr lang="en-US" altLang="zh-TW" sz="2000" dirty="0">
                <a:latin typeface="BiauKaiTC" panose="03000500000000000000" pitchFamily="66" charset="-120"/>
                <a:ea typeface="BiauKaiTC" panose="03000500000000000000" pitchFamily="66" charset="-120"/>
              </a:rPr>
              <a:t> ZIB</a:t>
            </a:r>
            <a:r>
              <a:rPr lang="zh-TW" altLang="en-US" sz="2000" dirty="0">
                <a:latin typeface="BiauKaiTC" panose="03000500000000000000" pitchFamily="66" charset="-120"/>
                <a:ea typeface="BiauKaiTC" panose="03000500000000000000" pitchFamily="66" charset="-120"/>
              </a:rPr>
              <a:t> 模型於插補前後在測試集上之指標表現與指標分布區間之比較。</a:t>
            </a:r>
            <a:endParaRPr lang="zh-TW" altLang="zh-TW" sz="2000" dirty="0">
              <a:latin typeface="BiauKaiTC" panose="03000500000000000000" pitchFamily="66" charset="-120"/>
              <a:ea typeface="BiauKaiTC" panose="03000500000000000000" pitchFamily="66" charset="-120"/>
            </a:endParaRPr>
          </a:p>
        </p:txBody>
      </p:sp>
      <p:pic>
        <p:nvPicPr>
          <p:cNvPr id="6" name="圖片 5" descr="一張含有 螢幕擷取畫面, 鮮豔, 圖表 的圖片&#10;&#10;AI 產生的內容可能不正確。">
            <a:extLst>
              <a:ext uri="{FF2B5EF4-FFF2-40B4-BE49-F238E27FC236}">
                <a16:creationId xmlns:a16="http://schemas.microsoft.com/office/drawing/2014/main" id="{D4912207-A1C3-3249-AD1C-401D81273AB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134000" y="0"/>
            <a:ext cx="4975200" cy="5814000"/>
          </a:xfrm>
          <a:prstGeom prst="rect">
            <a:avLst/>
          </a:prstGeom>
        </p:spPr>
      </p:pic>
      <p:pic>
        <p:nvPicPr>
          <p:cNvPr id="7" name="圖片 6" descr="一張含有 螢幕擷取畫面, 文字, 鮮豔 的圖片&#10;&#10;AI 產生的內容可能不正確。">
            <a:extLst>
              <a:ext uri="{FF2B5EF4-FFF2-40B4-BE49-F238E27FC236}">
                <a16:creationId xmlns:a16="http://schemas.microsoft.com/office/drawing/2014/main" id="{4A9CDE28-CEA7-EC40-89FA-8B67AAAE22C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393600" y="0"/>
            <a:ext cx="4975200" cy="5814000"/>
          </a:xfrm>
          <a:prstGeom prst="rect">
            <a:avLst/>
          </a:prstGeom>
        </p:spPr>
      </p:pic>
    </p:spTree>
    <p:extLst>
      <p:ext uri="{BB962C8B-B14F-4D97-AF65-F5344CB8AC3E}">
        <p14:creationId xmlns:p14="http://schemas.microsoft.com/office/powerpoint/2010/main" val="809594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6</a:t>
            </a:r>
            <a:r>
              <a:rPr lang="en" sz="3600" b="1" dirty="0">
                <a:solidFill>
                  <a:srgbClr val="002060"/>
                </a:solidFill>
                <a:latin typeface="+mn-lt"/>
                <a:ea typeface="BiauKaiTC" panose="03000500000000000000" pitchFamily="66" charset="-120"/>
              </a:rPr>
              <a:t>.1 </a:t>
            </a:r>
            <a:r>
              <a:rPr lang="zh-TW" altLang="en-US" sz="3600" b="1" dirty="0">
                <a:solidFill>
                  <a:srgbClr val="002060"/>
                </a:solidFill>
                <a:latin typeface="BiauKaiTC" panose="03000500000000000000" pitchFamily="66" charset="-120"/>
                <a:ea typeface="BiauKaiTC" panose="03000500000000000000" pitchFamily="66" charset="-120"/>
              </a:rPr>
              <a:t>結論</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5052793"/>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在未進行</a:t>
            </a:r>
            <a:r>
              <a:rPr lang="en-US" altLang="zh-TW" sz="2200" dirty="0">
                <a:latin typeface="BiauKaiTC" panose="03000500000000000000" pitchFamily="66" charset="-120"/>
                <a:ea typeface="BiauKaiTC" panose="03000500000000000000" pitchFamily="66" charset="-120"/>
              </a:rPr>
              <a:t> SMOTE </a:t>
            </a:r>
            <a:r>
              <a:rPr lang="zh-TW" altLang="en-US" sz="2200" dirty="0">
                <a:latin typeface="BiauKaiTC" panose="03000500000000000000" pitchFamily="66" charset="-120"/>
                <a:ea typeface="BiauKaiTC" panose="03000500000000000000" pitchFamily="66" charset="-120"/>
              </a:rPr>
              <a:t>插補的情況下，</a:t>
            </a:r>
            <a:r>
              <a:rPr lang="en-US" altLang="zh-TW" sz="2200" dirty="0">
                <a:latin typeface="BiauKaiTC" panose="03000500000000000000" pitchFamily="66" charset="-120"/>
                <a:ea typeface="BiauKaiTC" panose="03000500000000000000" pitchFamily="66" charset="-120"/>
              </a:rPr>
              <a:t>CBT </a:t>
            </a:r>
            <a:r>
              <a:rPr lang="zh-TW" altLang="en-US" sz="2200" dirty="0">
                <a:latin typeface="BiauKaiTC" panose="03000500000000000000" pitchFamily="66" charset="-120"/>
                <a:ea typeface="BiauKaiTC" panose="03000500000000000000" pitchFamily="66" charset="-120"/>
              </a:rPr>
              <a:t>模型的整體表現最為優異，其在準確度與敏感度方面均超越</a:t>
            </a:r>
            <a:r>
              <a:rPr lang="en-US" altLang="zh-TW" sz="2200" dirty="0">
                <a:latin typeface="BiauKaiTC" panose="03000500000000000000" pitchFamily="66" charset="-120"/>
                <a:ea typeface="BiauKaiTC" panose="03000500000000000000" pitchFamily="66" charset="-120"/>
              </a:rPr>
              <a:t> ANN </a:t>
            </a:r>
            <a:r>
              <a:rPr lang="zh-TW" altLang="en-US" sz="2200" dirty="0">
                <a:latin typeface="BiauKaiTC" panose="03000500000000000000" pitchFamily="66" charset="-120"/>
                <a:ea typeface="BiauKaiTC" panose="03000500000000000000" pitchFamily="66" charset="-120"/>
              </a:rPr>
              <a:t>與</a:t>
            </a:r>
            <a:r>
              <a:rPr lang="en-US" altLang="zh-TW" sz="2200" dirty="0">
                <a:latin typeface="BiauKaiTC" panose="03000500000000000000" pitchFamily="66" charset="-120"/>
                <a:ea typeface="BiauKaiTC" panose="03000500000000000000" pitchFamily="66" charset="-120"/>
              </a:rPr>
              <a:t> ZIB </a:t>
            </a:r>
            <a:r>
              <a:rPr lang="zh-TW" altLang="en-US" sz="2200" dirty="0">
                <a:latin typeface="BiauKaiTC" panose="03000500000000000000" pitchFamily="66" charset="-120"/>
                <a:ea typeface="BiauKaiTC" panose="03000500000000000000" pitchFamily="66" charset="-120"/>
              </a:rPr>
              <a:t>模型，且其穩定性也最佳。</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2200" dirty="0">
                <a:latin typeface="BiauKaiTC" panose="03000500000000000000" pitchFamily="66" charset="-120"/>
                <a:ea typeface="BiauKaiTC" panose="03000500000000000000" pitchFamily="66" charset="-120"/>
              </a:rPr>
              <a:t>ZIB </a:t>
            </a:r>
            <a:r>
              <a:rPr lang="zh-TW" altLang="en-US" sz="2200" dirty="0">
                <a:latin typeface="BiauKaiTC" panose="03000500000000000000" pitchFamily="66" charset="-120"/>
                <a:ea typeface="BiauKaiTC" panose="03000500000000000000" pitchFamily="66" charset="-120"/>
              </a:rPr>
              <a:t>模型在敏感度與準確度方面表現優於</a:t>
            </a:r>
            <a:r>
              <a:rPr lang="en-US" altLang="zh-TW" sz="2200" dirty="0">
                <a:latin typeface="BiauKaiTC" panose="03000500000000000000" pitchFamily="66" charset="-120"/>
                <a:ea typeface="BiauKaiTC" panose="03000500000000000000" pitchFamily="66" charset="-120"/>
              </a:rPr>
              <a:t>ANN</a:t>
            </a:r>
            <a:r>
              <a:rPr lang="zh-TW" altLang="en-US" sz="2200" dirty="0">
                <a:latin typeface="BiauKaiTC" panose="03000500000000000000" pitchFamily="66" charset="-120"/>
                <a:ea typeface="BiauKaiTC" panose="03000500000000000000" pitchFamily="66" charset="-120"/>
              </a:rPr>
              <a:t>，顯示其在處理不平衡資料方面具備一定的優勢。</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zh-TW" sz="2200" dirty="0">
                <a:latin typeface="BiauKaiTC" panose="03000500000000000000" pitchFamily="66" charset="-120"/>
                <a:ea typeface="BiauKaiTC" panose="03000500000000000000" pitchFamily="66" charset="-120"/>
              </a:rPr>
              <a:t>雖然</a:t>
            </a:r>
            <a:r>
              <a:rPr lang="en-US" altLang="zh-TW" sz="2200" dirty="0">
                <a:latin typeface="BiauKaiTC" panose="03000500000000000000" pitchFamily="66" charset="-120"/>
                <a:ea typeface="BiauKaiTC" panose="03000500000000000000" pitchFamily="66" charset="-120"/>
              </a:rPr>
              <a:t> ZIB </a:t>
            </a:r>
            <a:r>
              <a:rPr lang="zh-TW" altLang="zh-TW" sz="2200" dirty="0">
                <a:latin typeface="BiauKaiTC" panose="03000500000000000000" pitchFamily="66" charset="-120"/>
                <a:ea typeface="BiauKaiTC" panose="03000500000000000000" pitchFamily="66" charset="-120"/>
              </a:rPr>
              <a:t>模型在整體效能上不及</a:t>
            </a:r>
            <a:r>
              <a:rPr lang="en-US" altLang="zh-TW" sz="2200" dirty="0">
                <a:latin typeface="BiauKaiTC" panose="03000500000000000000" pitchFamily="66" charset="-120"/>
                <a:ea typeface="BiauKaiTC" panose="03000500000000000000" pitchFamily="66" charset="-120"/>
              </a:rPr>
              <a:t> CBT</a:t>
            </a:r>
            <a:r>
              <a:rPr lang="zh-TW" altLang="zh-TW" sz="2200" dirty="0">
                <a:latin typeface="BiauKaiTC" panose="03000500000000000000" pitchFamily="66" charset="-120"/>
                <a:ea typeface="BiauKaiTC" panose="03000500000000000000" pitchFamily="66" charset="-120"/>
              </a:rPr>
              <a:t>，但作為統計模型，其具備高可解釋性的特性，能提供各變數對預測結果的影響解釋</a:t>
            </a:r>
            <a:r>
              <a:rPr lang="zh-TW" altLang="en-US" sz="2200" dirty="0">
                <a:latin typeface="BiauKaiTC" panose="03000500000000000000" pitchFamily="66" charset="-120"/>
                <a:ea typeface="BiauKaiTC" panose="03000500000000000000" pitchFamily="66" charset="-120"/>
              </a:rPr>
              <a:t>，這是</a:t>
            </a:r>
            <a:r>
              <a:rPr lang="en-US" altLang="zh-TW" sz="2200" dirty="0">
                <a:latin typeface="BiauKaiTC" panose="03000500000000000000" pitchFamily="66" charset="-120"/>
                <a:ea typeface="BiauKaiTC" panose="03000500000000000000" pitchFamily="66" charset="-120"/>
              </a:rPr>
              <a:t> ANN </a:t>
            </a:r>
            <a:r>
              <a:rPr lang="zh-TW" altLang="en-US" sz="2200" dirty="0">
                <a:latin typeface="BiauKaiTC" panose="03000500000000000000" pitchFamily="66" charset="-120"/>
                <a:ea typeface="BiauKaiTC" panose="03000500000000000000" pitchFamily="66" charset="-120"/>
              </a:rPr>
              <a:t>與</a:t>
            </a:r>
            <a:r>
              <a:rPr lang="en-US" altLang="zh-TW" sz="2200" dirty="0">
                <a:latin typeface="BiauKaiTC" panose="03000500000000000000" pitchFamily="66" charset="-120"/>
                <a:ea typeface="BiauKaiTC" panose="03000500000000000000" pitchFamily="66" charset="-120"/>
              </a:rPr>
              <a:t> CBT </a:t>
            </a:r>
            <a:r>
              <a:rPr lang="zh-TW" altLang="en-US" sz="2200" dirty="0">
                <a:latin typeface="BiauKaiTC" panose="03000500000000000000" pitchFamily="66" charset="-120"/>
                <a:ea typeface="BiauKaiTC" panose="03000500000000000000" pitchFamily="66" charset="-120"/>
              </a:rPr>
              <a:t>這兩類機器學習模型所無法提供的。</a:t>
            </a:r>
            <a:endParaRPr lang="en-US" altLang="zh-TW" sz="2200"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293407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1.2 </a:t>
            </a:r>
            <a:r>
              <a:rPr lang="zh-TW" altLang="en-US" sz="3600" b="1" dirty="0">
                <a:solidFill>
                  <a:srgbClr val="002060"/>
                </a:solidFill>
                <a:latin typeface="BiauKaiTC" panose="03000500000000000000" pitchFamily="66" charset="-120"/>
                <a:ea typeface="BiauKaiTC" panose="03000500000000000000" pitchFamily="66" charset="-120"/>
              </a:rPr>
              <a:t>研究目的</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066049"/>
          </a:xfrm>
          <a:prstGeom prst="rect">
            <a:avLst/>
          </a:prstGeom>
          <a:noFill/>
        </p:spPr>
        <p:txBody>
          <a:bodyPr wrap="square" rtlCol="0">
            <a:spAutoFit/>
          </a:bodyPr>
          <a:lstStyle/>
          <a:p>
            <a:pPr algn="just">
              <a:lnSpc>
                <a:spcPct val="200000"/>
              </a:lnSpc>
            </a:pPr>
            <a:r>
              <a:rPr lang="zh-TW" altLang="en-US" sz="2200" dirty="0">
                <a:latin typeface="BiauKaiTC" panose="03000500000000000000" pitchFamily="66" charset="-120"/>
                <a:ea typeface="BiauKaiTC" panose="03000500000000000000" pitchFamily="66" charset="-120"/>
              </a:rPr>
              <a:t>      本研究旨在探討 </a:t>
            </a:r>
            <a:r>
              <a:rPr lang="en-US" altLang="zh-TW" sz="2200" b="1" dirty="0">
                <a:solidFill>
                  <a:srgbClr val="FF0000"/>
                </a:solidFill>
                <a:latin typeface="BiauKaiTC" panose="03000500000000000000" pitchFamily="66" charset="-120"/>
                <a:ea typeface="BiauKaiTC" panose="03000500000000000000" pitchFamily="66" charset="-120"/>
              </a:rPr>
              <a:t>SMOTE</a:t>
            </a:r>
            <a:r>
              <a:rPr lang="zh-TW" altLang="en-US" sz="2200" b="1" dirty="0">
                <a:solidFill>
                  <a:srgbClr val="FF0000"/>
                </a:solidFill>
                <a:latin typeface="BiauKaiTC" panose="03000500000000000000" pitchFamily="66" charset="-120"/>
                <a:ea typeface="BiauKaiTC" panose="03000500000000000000" pitchFamily="66" charset="-120"/>
              </a:rPr>
              <a:t> 插補法</a:t>
            </a:r>
            <a:r>
              <a:rPr lang="zh-TW" altLang="en-US" sz="2200" dirty="0">
                <a:latin typeface="BiauKaiTC" panose="03000500000000000000" pitchFamily="66" charset="-120"/>
                <a:ea typeface="BiauKaiTC" panose="03000500000000000000" pitchFamily="66" charset="-120"/>
              </a:rPr>
              <a:t>對於具有零膨脹特性的二分類資料之預測效能影響，並比較傳統機器學習、提升法與零膨脹模型在此情境下的分類表現。為了進行具代表性的比較，研究從三大類建模方法中各選取一種代表性模型進行分析，包括：</a:t>
            </a:r>
            <a:r>
              <a:rPr lang="zh-TW" altLang="en-US" sz="2200" b="1" dirty="0">
                <a:solidFill>
                  <a:srgbClr val="FF0000"/>
                </a:solidFill>
                <a:latin typeface="BiauKaiTC" panose="03000500000000000000" pitchFamily="66" charset="-120"/>
                <a:ea typeface="BiauKaiTC" panose="03000500000000000000" pitchFamily="66" charset="-120"/>
              </a:rPr>
              <a:t>傳統機器學習中的類神經網路（</a:t>
            </a:r>
            <a:r>
              <a:rPr lang="en-US" altLang="zh-TW" sz="2200" b="1" dirty="0">
                <a:solidFill>
                  <a:srgbClr val="FF0000"/>
                </a:solidFill>
                <a:latin typeface="BiauKaiTC" panose="03000500000000000000" pitchFamily="66" charset="-120"/>
                <a:ea typeface="BiauKaiTC" panose="03000500000000000000" pitchFamily="66" charset="-120"/>
              </a:rPr>
              <a:t>ANN</a:t>
            </a:r>
            <a:r>
              <a:rPr lang="zh-TW" altLang="en-US" sz="2200" b="1" dirty="0">
                <a:solidFill>
                  <a:srgbClr val="FF0000"/>
                </a:solidFill>
                <a:latin typeface="BiauKaiTC" panose="03000500000000000000" pitchFamily="66" charset="-120"/>
                <a:ea typeface="BiauKaiTC" panose="03000500000000000000" pitchFamily="66" charset="-120"/>
              </a:rPr>
              <a:t>）</a:t>
            </a:r>
            <a:r>
              <a:rPr lang="zh-TW" altLang="en-US" sz="2200" dirty="0">
                <a:latin typeface="BiauKaiTC" panose="03000500000000000000" pitchFamily="66" charset="-120"/>
                <a:ea typeface="BiauKaiTC" panose="03000500000000000000" pitchFamily="66" charset="-120"/>
              </a:rPr>
              <a:t>、</a:t>
            </a:r>
            <a:r>
              <a:rPr lang="zh-TW" altLang="en-US" sz="2200" b="1" dirty="0">
                <a:solidFill>
                  <a:srgbClr val="FF0000"/>
                </a:solidFill>
                <a:latin typeface="BiauKaiTC" panose="03000500000000000000" pitchFamily="66" charset="-120"/>
                <a:ea typeface="BiauKaiTC" panose="03000500000000000000" pitchFamily="66" charset="-120"/>
              </a:rPr>
              <a:t>提升法中的 </a:t>
            </a:r>
            <a:r>
              <a:rPr lang="en-US" altLang="zh-TW" sz="2200" b="1" dirty="0" err="1">
                <a:solidFill>
                  <a:srgbClr val="FF0000"/>
                </a:solidFill>
                <a:latin typeface="BiauKaiTC" panose="03000500000000000000" pitchFamily="66" charset="-120"/>
                <a:ea typeface="BiauKaiTC" panose="03000500000000000000" pitchFamily="66" charset="-120"/>
              </a:rPr>
              <a:t>CatBoost</a:t>
            </a:r>
            <a:r>
              <a:rPr lang="zh-TW" altLang="en-US" sz="2200" b="1" dirty="0">
                <a:solidFill>
                  <a:srgbClr val="FF0000"/>
                </a:solidFill>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，以及具統計基礎的</a:t>
            </a:r>
            <a:r>
              <a:rPr lang="zh-TW" altLang="en-US" sz="2200" b="1" dirty="0">
                <a:solidFill>
                  <a:srgbClr val="FF0000"/>
                </a:solidFill>
                <a:latin typeface="BiauKaiTC" panose="03000500000000000000" pitchFamily="66" charset="-120"/>
                <a:ea typeface="BiauKaiTC" panose="03000500000000000000" pitchFamily="66" charset="-120"/>
              </a:rPr>
              <a:t>零膨脹伯努利迴歸模型（</a:t>
            </a:r>
            <a:r>
              <a:rPr lang="en-US" altLang="zh-TW" sz="2200" b="1" dirty="0">
                <a:solidFill>
                  <a:srgbClr val="FF0000"/>
                </a:solidFill>
                <a:latin typeface="BiauKaiTC" panose="03000500000000000000" pitchFamily="66" charset="-120"/>
                <a:ea typeface="BiauKaiTC" panose="03000500000000000000" pitchFamily="66" charset="-120"/>
              </a:rPr>
              <a:t>ZIB</a:t>
            </a:r>
            <a:r>
              <a:rPr lang="zh-TW" altLang="en-US" sz="2200" b="1" dirty="0">
                <a:solidFill>
                  <a:srgbClr val="FF0000"/>
                </a:solidFill>
                <a:latin typeface="BiauKaiTC" panose="03000500000000000000" pitchFamily="66" charset="-120"/>
                <a:ea typeface="BiauKaiTC" panose="03000500000000000000" pitchFamily="66" charset="-120"/>
              </a:rPr>
              <a:t>）</a:t>
            </a:r>
            <a:r>
              <a:rPr lang="zh-TW" altLang="en-US" sz="2200" dirty="0">
                <a:latin typeface="BiauKaiTC" panose="03000500000000000000" pitchFamily="66" charset="-120"/>
                <a:ea typeface="BiauKaiTC" panose="03000500000000000000" pitchFamily="66" charset="-120"/>
              </a:rPr>
              <a:t>。這三種模型皆採用一致的資料處理流程與效能評估指標，以確保比較結果的公平性。</a:t>
            </a:r>
            <a:endParaRPr kumimoji="1" lang="zh-TW" altLang="en-US" dirty="0"/>
          </a:p>
        </p:txBody>
      </p:sp>
    </p:spTree>
    <p:extLst>
      <p:ext uri="{BB962C8B-B14F-4D97-AF65-F5344CB8AC3E}">
        <p14:creationId xmlns:p14="http://schemas.microsoft.com/office/powerpoint/2010/main" val="4292771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6</a:t>
            </a:r>
            <a:r>
              <a:rPr lang="en" sz="3600" b="1" dirty="0">
                <a:solidFill>
                  <a:srgbClr val="002060"/>
                </a:solidFill>
                <a:latin typeface="+mn-lt"/>
                <a:ea typeface="BiauKaiTC" panose="03000500000000000000" pitchFamily="66" charset="-120"/>
              </a:rPr>
              <a:t>.1 </a:t>
            </a:r>
            <a:r>
              <a:rPr lang="zh-TW" altLang="en-US" sz="3600" b="1" dirty="0">
                <a:solidFill>
                  <a:srgbClr val="002060"/>
                </a:solidFill>
                <a:latin typeface="BiauKaiTC" panose="03000500000000000000" pitchFamily="66" charset="-120"/>
                <a:ea typeface="BiauKaiTC" panose="03000500000000000000" pitchFamily="66" charset="-120"/>
              </a:rPr>
              <a:t>結論</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3544688"/>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傳統 </a:t>
            </a:r>
            <a:r>
              <a:rPr lang="en-US" altLang="zh-TW" sz="2200" dirty="0">
                <a:latin typeface="BiauKaiTC" panose="03000500000000000000" pitchFamily="66" charset="-120"/>
                <a:ea typeface="BiauKaiTC" panose="03000500000000000000" pitchFamily="66" charset="-120"/>
              </a:rPr>
              <a:t>ZIB</a:t>
            </a:r>
            <a:r>
              <a:rPr lang="zh-TW" altLang="en-US" sz="2200" dirty="0">
                <a:latin typeface="BiauKaiTC" panose="03000500000000000000" pitchFamily="66" charset="-120"/>
                <a:ea typeface="BiauKaiTC" panose="03000500000000000000" pitchFamily="66" charset="-120"/>
              </a:rPr>
              <a:t> 模型中，結構零出現的機率需透過邏輯斯迴歸建模，而本研究進行了改良，將其設定為超參數，透過最佳化程序進行調整，以提升模型的靈活性與整體適配效果。</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本研究也評估了 </a:t>
            </a:r>
            <a:r>
              <a:rPr lang="en-US" altLang="zh-TW" sz="2200" dirty="0">
                <a:latin typeface="BiauKaiTC" panose="03000500000000000000" pitchFamily="66" charset="-120"/>
                <a:ea typeface="BiauKaiTC" panose="03000500000000000000" pitchFamily="66" charset="-120"/>
              </a:rPr>
              <a:t>SMOTE</a:t>
            </a:r>
            <a:r>
              <a:rPr lang="zh-TW" altLang="en-US" sz="2200" dirty="0">
                <a:latin typeface="BiauKaiTC" panose="03000500000000000000" pitchFamily="66" charset="-120"/>
                <a:ea typeface="BiauKaiTC" panose="03000500000000000000" pitchFamily="66" charset="-120"/>
              </a:rPr>
              <a:t> 技術對模型效能的影響。結果顯示，在模型原本效能已相當良好的情況下，進行插補未能帶來顯著的效益，部分情況下甚至會導致穩定性下降，顯示在資料品質與模型表現已達一定水準時，插補法對效能提升的幫助有限。</a:t>
            </a:r>
            <a:endParaRPr lang="en-US" altLang="zh-TW" sz="2200"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31373025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6</a:t>
            </a:r>
            <a:r>
              <a:rPr lang="en" sz="3600" b="1" dirty="0">
                <a:solidFill>
                  <a:srgbClr val="002060"/>
                </a:solidFill>
                <a:latin typeface="+mn-lt"/>
                <a:ea typeface="BiauKaiTC" panose="03000500000000000000" pitchFamily="66" charset="-120"/>
              </a:rPr>
              <a:t>.2 </a:t>
            </a:r>
            <a:r>
              <a:rPr lang="zh-TW" altLang="en-US" sz="3600" b="1" dirty="0">
                <a:solidFill>
                  <a:srgbClr val="002060"/>
                </a:solidFill>
                <a:latin typeface="BiauKaiTC" panose="03000500000000000000" pitchFamily="66" charset="-120"/>
                <a:ea typeface="BiauKaiTC" panose="03000500000000000000" pitchFamily="66" charset="-120"/>
              </a:rPr>
              <a:t>未來研究方向</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4" name="文字方塊 3">
            <a:extLst>
              <a:ext uri="{FF2B5EF4-FFF2-40B4-BE49-F238E27FC236}">
                <a16:creationId xmlns:a16="http://schemas.microsoft.com/office/drawing/2014/main" id="{1D1C7F46-AB47-8F4F-888D-F654EB9E8563}"/>
              </a:ext>
            </a:extLst>
          </p:cNvPr>
          <p:cNvSpPr txBox="1"/>
          <p:nvPr/>
        </p:nvSpPr>
        <p:spPr>
          <a:xfrm>
            <a:off x="742950" y="1263600"/>
            <a:ext cx="10896600" cy="5308505"/>
          </a:xfrm>
          <a:prstGeom prst="rect">
            <a:avLst/>
          </a:prstGeom>
          <a:noFill/>
        </p:spPr>
        <p:txBody>
          <a:bodyPr wrap="square" rtlCol="0">
            <a:spAutoFit/>
          </a:bodyPr>
          <a:lstStyle/>
          <a:p>
            <a:pPr algn="just">
              <a:lnSpc>
                <a:spcPct val="200000"/>
              </a:lnSpc>
            </a:pPr>
            <a:r>
              <a:rPr lang="en-US" altLang="zh-TW" sz="2200" dirty="0">
                <a:latin typeface="BiauKaiTC" panose="03000500000000000000" pitchFamily="66" charset="-120"/>
                <a:ea typeface="BiauKaiTC" panose="03000500000000000000" pitchFamily="66" charset="-120"/>
              </a:rPr>
              <a:t>      ZIB </a:t>
            </a:r>
            <a:r>
              <a:rPr lang="zh-TW" altLang="en-US" sz="2200" dirty="0">
                <a:latin typeface="BiauKaiTC" panose="03000500000000000000" pitchFamily="66" charset="-120"/>
                <a:ea typeface="BiauKaiTC" panose="03000500000000000000" pitchFamily="66" charset="-120"/>
              </a:rPr>
              <a:t>模型雖然是一種統計建模方法，但在處理不平衡資料或資料中大量出現零值的情況下，已顯示出良好的潛力。未來的研究可以進一步擴展</a:t>
            </a:r>
            <a:r>
              <a:rPr lang="en-US" altLang="zh-TW" sz="2200" dirty="0">
                <a:latin typeface="BiauKaiTC" panose="03000500000000000000" pitchFamily="66" charset="-120"/>
                <a:ea typeface="BiauKaiTC" panose="03000500000000000000" pitchFamily="66" charset="-120"/>
              </a:rPr>
              <a:t> ZIB </a:t>
            </a:r>
            <a:r>
              <a:rPr lang="zh-TW" altLang="en-US" sz="2200" dirty="0">
                <a:latin typeface="BiauKaiTC" panose="03000500000000000000" pitchFamily="66" charset="-120"/>
                <a:ea typeface="BiauKaiTC" panose="03000500000000000000" pitchFamily="66" charset="-120"/>
              </a:rPr>
              <a:t>模型的應用範圍，將其應用於更多可能出現大量零值的實務資料集。此外，也可以嘗試將</a:t>
            </a:r>
            <a:r>
              <a:rPr lang="en-US" altLang="zh-TW" sz="2200" dirty="0">
                <a:latin typeface="BiauKaiTC" panose="03000500000000000000" pitchFamily="66" charset="-120"/>
                <a:ea typeface="BiauKaiTC" panose="03000500000000000000" pitchFamily="66" charset="-120"/>
              </a:rPr>
              <a:t> ZIB </a:t>
            </a:r>
            <a:r>
              <a:rPr lang="zh-TW" altLang="en-US" sz="2200" dirty="0">
                <a:latin typeface="BiauKaiTC" panose="03000500000000000000" pitchFamily="66" charset="-120"/>
                <a:ea typeface="BiauKaiTC" panose="03000500000000000000" pitchFamily="66" charset="-120"/>
              </a:rPr>
              <a:t>模型延伸應用於多分類問題，或應用於包含多個類別型解釋變數的資料集，以驗證其在不同資料結構下的效能。</a:t>
            </a:r>
            <a:endParaRPr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en-US" altLang="zh-TW" sz="2200" dirty="0">
              <a:latin typeface="BiauKaiTC" panose="03000500000000000000" pitchFamily="66" charset="-120"/>
              <a:ea typeface="BiauKaiTC" panose="03000500000000000000" pitchFamily="66" charset="-120"/>
            </a:endParaRPr>
          </a:p>
          <a:p>
            <a:pPr algn="just">
              <a:lnSpc>
                <a:spcPct val="200000"/>
              </a:lnSpc>
            </a:pPr>
            <a:endParaRPr kumimoji="1" lang="zh-TW" altLang="en-US" dirty="0"/>
          </a:p>
        </p:txBody>
      </p:sp>
    </p:spTree>
    <p:extLst>
      <p:ext uri="{BB962C8B-B14F-4D97-AF65-F5344CB8AC3E}">
        <p14:creationId xmlns:p14="http://schemas.microsoft.com/office/powerpoint/2010/main" val="4207052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6</a:t>
            </a:r>
            <a:r>
              <a:rPr lang="en" sz="3600" b="1" dirty="0">
                <a:solidFill>
                  <a:srgbClr val="002060"/>
                </a:solidFill>
                <a:latin typeface="+mn-lt"/>
                <a:ea typeface="BiauKaiTC" panose="03000500000000000000" pitchFamily="66" charset="-120"/>
              </a:rPr>
              <a:t>.2 </a:t>
            </a:r>
            <a:r>
              <a:rPr lang="zh-TW" altLang="en-US" sz="3600" b="1" dirty="0">
                <a:solidFill>
                  <a:srgbClr val="002060"/>
                </a:solidFill>
                <a:latin typeface="BiauKaiTC" panose="03000500000000000000" pitchFamily="66" charset="-120"/>
                <a:ea typeface="BiauKaiTC" panose="03000500000000000000" pitchFamily="66" charset="-120"/>
              </a:rPr>
              <a:t>未來研究方向</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4" name="文字方塊 3">
            <a:extLst>
              <a:ext uri="{FF2B5EF4-FFF2-40B4-BE49-F238E27FC236}">
                <a16:creationId xmlns:a16="http://schemas.microsoft.com/office/drawing/2014/main" id="{1D1C7F46-AB47-8F4F-888D-F654EB9E8563}"/>
              </a:ext>
            </a:extLst>
          </p:cNvPr>
          <p:cNvSpPr txBox="1"/>
          <p:nvPr/>
        </p:nvSpPr>
        <p:spPr>
          <a:xfrm>
            <a:off x="742950" y="1263600"/>
            <a:ext cx="10896600" cy="2036583"/>
          </a:xfrm>
          <a:prstGeom prst="rect">
            <a:avLst/>
          </a:prstGeom>
          <a:noFill/>
        </p:spPr>
        <p:txBody>
          <a:bodyPr wrap="square" rtlCol="0">
            <a:spAutoFit/>
          </a:bodyPr>
          <a:lstStyle/>
          <a:p>
            <a:pPr algn="just">
              <a:lnSpc>
                <a:spcPct val="200000"/>
              </a:lnSpc>
            </a:pPr>
            <a:r>
              <a:rPr lang="en-US"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為了提升</a:t>
            </a:r>
            <a:r>
              <a:rPr lang="en-US" altLang="zh-TW" sz="2200" dirty="0">
                <a:latin typeface="BiauKaiTC" panose="03000500000000000000" pitchFamily="66" charset="-120"/>
                <a:ea typeface="BiauKaiTC" panose="03000500000000000000" pitchFamily="66" charset="-120"/>
              </a:rPr>
              <a:t> ZIB </a:t>
            </a:r>
            <a:r>
              <a:rPr lang="zh-TW" altLang="en-US" sz="2200" dirty="0">
                <a:latin typeface="BiauKaiTC" panose="03000500000000000000" pitchFamily="66" charset="-120"/>
                <a:ea typeface="BiauKaiTC" panose="03000500000000000000" pitchFamily="66" charset="-120"/>
              </a:rPr>
              <a:t>模型在預測能力上的表現，未來可以考慮結合集成式學習，透過裝袋法、提升法等技術，整合多個</a:t>
            </a:r>
            <a:r>
              <a:rPr lang="en-US" altLang="zh-TW" sz="2200" dirty="0">
                <a:latin typeface="BiauKaiTC" panose="03000500000000000000" pitchFamily="66" charset="-120"/>
                <a:ea typeface="BiauKaiTC" panose="03000500000000000000" pitchFamily="66" charset="-120"/>
              </a:rPr>
              <a:t> ZIB </a:t>
            </a:r>
            <a:r>
              <a:rPr lang="zh-TW" altLang="en-US" sz="2200" dirty="0">
                <a:latin typeface="BiauKaiTC" panose="03000500000000000000" pitchFamily="66" charset="-120"/>
                <a:ea typeface="BiauKaiTC" panose="03000500000000000000" pitchFamily="66" charset="-120"/>
              </a:rPr>
              <a:t>模型或與其他模型混合，期望在保留解釋能力的同時進一步提升各項指標的表現，克服單一模型可能存在的侷限。</a:t>
            </a:r>
            <a:endParaRPr lang="en-US" altLang="zh-TW" sz="2200" dirty="0">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3797055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600" b="1" dirty="0">
                <a:solidFill>
                  <a:srgbClr val="002060"/>
                </a:solidFill>
                <a:latin typeface="+mn-lt"/>
                <a:ea typeface="BiauKaiTC" panose="03000500000000000000" pitchFamily="66" charset="-120"/>
              </a:rPr>
              <a:t>6</a:t>
            </a:r>
            <a:r>
              <a:rPr lang="en" sz="3600" b="1" dirty="0">
                <a:solidFill>
                  <a:srgbClr val="002060"/>
                </a:solidFill>
                <a:latin typeface="+mn-lt"/>
                <a:ea typeface="BiauKaiTC" panose="03000500000000000000" pitchFamily="66" charset="-120"/>
              </a:rPr>
              <a:t>.2 </a:t>
            </a:r>
            <a:r>
              <a:rPr lang="zh-TW" altLang="en-US" sz="3600" b="1" dirty="0">
                <a:solidFill>
                  <a:srgbClr val="002060"/>
                </a:solidFill>
                <a:latin typeface="BiauKaiTC" panose="03000500000000000000" pitchFamily="66" charset="-120"/>
                <a:ea typeface="BiauKaiTC" panose="03000500000000000000" pitchFamily="66" charset="-120"/>
              </a:rPr>
              <a:t>未來研究方向</a:t>
            </a:r>
            <a:endParaRPr lang="zh-TW" altLang="zh-TW" sz="3600" b="1" dirty="0">
              <a:solidFill>
                <a:srgbClr val="002060"/>
              </a:solidFill>
              <a:latin typeface="BiauKaiTC" panose="03000500000000000000" pitchFamily="66" charset="-120"/>
              <a:ea typeface="BiauKaiTC" panose="03000500000000000000" pitchFamily="66" charset="-120"/>
            </a:endParaRPr>
          </a:p>
          <a:p>
            <a:pPr>
              <a:spcBef>
                <a:spcPts val="0"/>
              </a:spcBef>
            </a:pPr>
            <a:endParaRPr lang="en" sz="3600" b="1" dirty="0">
              <a:solidFill>
                <a:srgbClr val="002060"/>
              </a:solidFill>
              <a:latin typeface="BiauKaiTC" panose="03000500000000000000" pitchFamily="66" charset="-120"/>
              <a:ea typeface="BiauKaiTC" panose="03000500000000000000" pitchFamily="66" charset="-120"/>
            </a:endParaRPr>
          </a:p>
        </p:txBody>
      </p:sp>
      <p:sp>
        <p:nvSpPr>
          <p:cNvPr id="4" name="文字方塊 3">
            <a:extLst>
              <a:ext uri="{FF2B5EF4-FFF2-40B4-BE49-F238E27FC236}">
                <a16:creationId xmlns:a16="http://schemas.microsoft.com/office/drawing/2014/main" id="{1D1C7F46-AB47-8F4F-888D-F654EB9E8563}"/>
              </a:ext>
            </a:extLst>
          </p:cNvPr>
          <p:cNvSpPr txBox="1"/>
          <p:nvPr/>
        </p:nvSpPr>
        <p:spPr>
          <a:xfrm>
            <a:off x="742950" y="1263600"/>
            <a:ext cx="10896600" cy="3390800"/>
          </a:xfrm>
          <a:prstGeom prst="rect">
            <a:avLst/>
          </a:prstGeom>
          <a:noFill/>
        </p:spPr>
        <p:txBody>
          <a:bodyPr wrap="square" rtlCol="0">
            <a:spAutoFit/>
          </a:bodyPr>
          <a:lstStyle/>
          <a:p>
            <a:pPr algn="just">
              <a:lnSpc>
                <a:spcPct val="200000"/>
              </a:lnSpc>
            </a:pPr>
            <a:r>
              <a:rPr lang="en-US" altLang="zh-TW" sz="2200" dirty="0">
                <a:latin typeface="BiauKaiTC" panose="03000500000000000000" pitchFamily="66" charset="-120"/>
                <a:ea typeface="BiauKaiTC" panose="03000500000000000000" pitchFamily="66" charset="-120"/>
              </a:rPr>
              <a:t>      </a:t>
            </a:r>
            <a:r>
              <a:rPr lang="zh-TW" altLang="en-US" sz="2200" dirty="0">
                <a:latin typeface="BiauKaiTC" panose="03000500000000000000" pitchFamily="66" charset="-120"/>
                <a:ea typeface="BiauKaiTC" panose="03000500000000000000" pitchFamily="66" charset="-120"/>
              </a:rPr>
              <a:t>最後，隨著大數據時代的來臨，資料的規模與結構日益龐大且複雜，未來可以進一步探索</a:t>
            </a:r>
            <a:r>
              <a:rPr lang="en-US" altLang="zh-TW" sz="2200" dirty="0">
                <a:latin typeface="BiauKaiTC" panose="03000500000000000000" pitchFamily="66" charset="-120"/>
                <a:ea typeface="BiauKaiTC" panose="03000500000000000000" pitchFamily="66" charset="-120"/>
              </a:rPr>
              <a:t> ZIB </a:t>
            </a:r>
            <a:r>
              <a:rPr lang="zh-TW" altLang="en-US" sz="2200" dirty="0">
                <a:latin typeface="BiauKaiTC" panose="03000500000000000000" pitchFamily="66" charset="-120"/>
                <a:ea typeface="BiauKaiTC" panose="03000500000000000000" pitchFamily="66" charset="-120"/>
              </a:rPr>
              <a:t>模型在大數據環境下的應用潛力與效能表現，評估其在高維特徵或更廣泛場景中的可行性。透過相關研究，</a:t>
            </a:r>
            <a:r>
              <a:rPr lang="en-US" altLang="zh-TW" sz="2200" dirty="0">
                <a:latin typeface="BiauKaiTC" panose="03000500000000000000" pitchFamily="66" charset="-120"/>
                <a:ea typeface="BiauKaiTC" panose="03000500000000000000" pitchFamily="66" charset="-120"/>
              </a:rPr>
              <a:t>ZIB </a:t>
            </a:r>
            <a:r>
              <a:rPr lang="zh-TW" altLang="en-US" sz="2200" dirty="0">
                <a:latin typeface="BiauKaiTC" panose="03000500000000000000" pitchFamily="66" charset="-120"/>
                <a:ea typeface="BiauKaiTC" panose="03000500000000000000" pitchFamily="66" charset="-120"/>
              </a:rPr>
              <a:t>模型有望在更具挑戰性的資料條件下，持續展現其解釋能力與穩定性，進一步提升其在實務分析與決策支持系統中的應用價值。面對未來資料科學的發展趨勢，此一方向充滿挑戰與機會。</a:t>
            </a:r>
          </a:p>
        </p:txBody>
      </p:sp>
    </p:spTree>
    <p:extLst>
      <p:ext uri="{BB962C8B-B14F-4D97-AF65-F5344CB8AC3E}">
        <p14:creationId xmlns:p14="http://schemas.microsoft.com/office/powerpoint/2010/main" val="3059655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6;p25">
            <a:extLst>
              <a:ext uri="{FF2B5EF4-FFF2-40B4-BE49-F238E27FC236}">
                <a16:creationId xmlns:a16="http://schemas.microsoft.com/office/drawing/2014/main" id="{A9A52608-CF22-2E4C-BA02-F8E9B30E8A4C}"/>
              </a:ext>
            </a:extLst>
          </p:cNvPr>
          <p:cNvSpPr txBox="1">
            <a:spLocks noGrp="1"/>
          </p:cNvSpPr>
          <p:nvPr>
            <p:ph type="ctrTitle" idx="4294967295"/>
          </p:nvPr>
        </p:nvSpPr>
        <p:spPr>
          <a:xfrm>
            <a:off x="430695" y="2130778"/>
            <a:ext cx="11330609" cy="2268296"/>
          </a:xfrm>
          <a:prstGeom prst="rect">
            <a:avLst/>
          </a:prstGeom>
        </p:spPr>
        <p:txBody>
          <a:bodyPr spcFirstLastPara="1" wrap="square" lIns="91425" tIns="91425" rIns="91425" bIns="91425" anchor="ctr" anchorCtr="0">
            <a:noAutofit/>
          </a:bodyPr>
          <a:lstStyle/>
          <a:p>
            <a:pPr algn="ctr">
              <a:lnSpc>
                <a:spcPct val="150000"/>
              </a:lnSpc>
            </a:pPr>
            <a:r>
              <a:rPr lang="zh-TW" altLang="en-US" sz="5000" b="1" dirty="0">
                <a:solidFill>
                  <a:srgbClr val="002060"/>
                </a:solidFill>
                <a:latin typeface="BiauKaiTC" panose="03000500000000000000" pitchFamily="66" charset="-120"/>
                <a:ea typeface="BiauKaiTC" panose="03000500000000000000" pitchFamily="66" charset="-120"/>
              </a:rPr>
              <a:t>感謝各位</a:t>
            </a:r>
            <a:r>
              <a:rPr lang="zh-CN" altLang="en-US" sz="5000" b="1" dirty="0">
                <a:solidFill>
                  <a:srgbClr val="002060"/>
                </a:solidFill>
                <a:latin typeface="BiauKaiTC" panose="03000500000000000000" pitchFamily="66" charset="-120"/>
                <a:ea typeface="BiauKaiTC" panose="03000500000000000000" pitchFamily="66" charset="-120"/>
              </a:rPr>
              <a:t>老師</a:t>
            </a:r>
            <a:r>
              <a:rPr lang="zh-TW" altLang="en-US" sz="5000" b="1" dirty="0">
                <a:solidFill>
                  <a:srgbClr val="002060"/>
                </a:solidFill>
                <a:latin typeface="BiauKaiTC" panose="03000500000000000000" pitchFamily="66" charset="-120"/>
                <a:ea typeface="BiauKaiTC" panose="03000500000000000000" pitchFamily="66" charset="-120"/>
              </a:rPr>
              <a:t>的聆聽！</a:t>
            </a:r>
            <a:endParaRPr lang="zh-TW" altLang="zh-TW" sz="5000" b="1" dirty="0">
              <a:solidFill>
                <a:srgbClr val="002060"/>
              </a:solidFill>
              <a:latin typeface="BiauKaiTC" panose="03000500000000000000" pitchFamily="66" charset="-120"/>
              <a:ea typeface="BiauKaiTC" panose="03000500000000000000" pitchFamily="66" charset="-120"/>
            </a:endParaRPr>
          </a:p>
        </p:txBody>
      </p:sp>
    </p:spTree>
    <p:extLst>
      <p:ext uri="{BB962C8B-B14F-4D97-AF65-F5344CB8AC3E}">
        <p14:creationId xmlns:p14="http://schemas.microsoft.com/office/powerpoint/2010/main" val="399839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1.2 </a:t>
            </a:r>
            <a:r>
              <a:rPr lang="zh-TW" altLang="en-US" sz="3600" b="1" dirty="0">
                <a:solidFill>
                  <a:srgbClr val="002060"/>
                </a:solidFill>
                <a:latin typeface="BiauKaiTC" panose="03000500000000000000" pitchFamily="66" charset="-120"/>
                <a:ea typeface="BiauKaiTC" panose="03000500000000000000" pitchFamily="66" charset="-120"/>
              </a:rPr>
              <a:t>研究目的</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3754874"/>
          </a:xfrm>
          <a:prstGeom prst="rect">
            <a:avLst/>
          </a:prstGeom>
          <a:noFill/>
        </p:spPr>
        <p:txBody>
          <a:bodyPr wrap="square" rtlCol="0">
            <a:spAutoFit/>
          </a:bodyPr>
          <a:lstStyle/>
          <a:p>
            <a:pPr algn="just">
              <a:lnSpc>
                <a:spcPct val="200000"/>
              </a:lnSpc>
            </a:pPr>
            <a:r>
              <a:rPr lang="zh-TW" altLang="en-US" sz="2200" dirty="0">
                <a:latin typeface="BiauKaiTC" panose="03000500000000000000" pitchFamily="66" charset="-120"/>
                <a:ea typeface="BiauKaiTC" panose="03000500000000000000" pitchFamily="66" charset="-120"/>
              </a:rPr>
              <a:t>      透過此一比較，我們希望深入了解各模型在面對零膨脹資料的結構下，對於少數類別的識別能力與整體分類效能。研究結果預期能釐清零膨脹模型在此類問題中的潛在優勢，並為後續研究者在模型選擇與應用上提供實證依據與建議。</a:t>
            </a:r>
          </a:p>
          <a:p>
            <a:pPr algn="just">
              <a:lnSpc>
                <a:spcPct val="200000"/>
              </a:lnSpc>
            </a:pPr>
            <a:endParaRPr lang="zh-TW" altLang="en-US" sz="2200" dirty="0">
              <a:latin typeface="BiauKaiTC" panose="03000500000000000000" pitchFamily="66" charset="-120"/>
              <a:ea typeface="BiauKaiTC" panose="03000500000000000000" pitchFamily="66" charset="-120"/>
            </a:endParaRPr>
          </a:p>
          <a:p>
            <a:pPr algn="just">
              <a:lnSpc>
                <a:spcPct val="200000"/>
              </a:lnSpc>
            </a:pPr>
            <a:endParaRPr lang="zh-TW" altLang="zh-TW" sz="2200" dirty="0">
              <a:latin typeface="BiauKaiTC" panose="03000500000000000000" pitchFamily="66" charset="-120"/>
              <a:ea typeface="BiauKaiTC" panose="03000500000000000000" pitchFamily="66" charset="-120"/>
            </a:endParaRPr>
          </a:p>
          <a:p>
            <a:endParaRPr kumimoji="1" lang="zh-TW" altLang="en-US" dirty="0"/>
          </a:p>
        </p:txBody>
      </p:sp>
    </p:spTree>
    <p:extLst>
      <p:ext uri="{BB962C8B-B14F-4D97-AF65-F5344CB8AC3E}">
        <p14:creationId xmlns:p14="http://schemas.microsoft.com/office/powerpoint/2010/main" val="168299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2.1 </a:t>
            </a:r>
            <a:r>
              <a:rPr lang="zh-TW" altLang="en-US" sz="3600" b="1" dirty="0">
                <a:solidFill>
                  <a:srgbClr val="002060"/>
                </a:solidFill>
                <a:latin typeface="BiauKaiTC" panose="03000500000000000000" pitchFamily="66" charset="-120"/>
                <a:ea typeface="BiauKaiTC" panose="03000500000000000000" pitchFamily="66" charset="-120"/>
              </a:rPr>
              <a:t>文獻綜述</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585871"/>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zh-TW" altLang="en-US" sz="2200" dirty="0">
                <a:latin typeface="BiauKaiTC" panose="03000500000000000000" pitchFamily="66" charset="-120"/>
                <a:ea typeface="BiauKaiTC" panose="03000500000000000000" pitchFamily="66" charset="-120"/>
              </a:rPr>
              <a:t>零膨脹模型的發展始於 </a:t>
            </a:r>
            <a:r>
              <a:rPr lang="en-US" altLang="zh-TW" sz="2200" dirty="0">
                <a:latin typeface="BiauKaiTC" panose="03000500000000000000" pitchFamily="66" charset="-120"/>
                <a:ea typeface="BiauKaiTC" panose="03000500000000000000" pitchFamily="66" charset="-120"/>
              </a:rPr>
              <a:t>Lambert</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1992</a:t>
            </a:r>
            <a:r>
              <a:rPr lang="zh-TW" altLang="en-US" sz="2200" dirty="0">
                <a:latin typeface="BiauKaiTC" panose="03000500000000000000" pitchFamily="66" charset="-120"/>
                <a:ea typeface="BiauKaiTC" panose="03000500000000000000" pitchFamily="66" charset="-120"/>
              </a:rPr>
              <a:t>）所提出的零膨脹卜瓦松模型（</a:t>
            </a:r>
            <a:r>
              <a:rPr lang="en-US" altLang="zh-TW" sz="2200" dirty="0">
                <a:latin typeface="BiauKaiTC" panose="03000500000000000000" pitchFamily="66" charset="-120"/>
                <a:ea typeface="BiauKaiTC" panose="03000500000000000000" pitchFamily="66" charset="-120"/>
              </a:rPr>
              <a:t>ZIP</a:t>
            </a:r>
            <a:r>
              <a:rPr lang="zh-TW" altLang="en-US" sz="2200" dirty="0">
                <a:latin typeface="BiauKaiTC" panose="03000500000000000000" pitchFamily="66" charset="-120"/>
                <a:ea typeface="BiauKaiTC" panose="03000500000000000000" pitchFamily="66" charset="-120"/>
              </a:rPr>
              <a:t>），將資料中的零值分為兩種：一為結構零值，表示事件不可能發生；另一為機率零值，來自於卜瓦松機率分配。</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buSzPct val="75000"/>
              <a:buFont typeface="Wingdings" pitchFamily="2" charset="2"/>
              <a:buChar char="l"/>
            </a:pPr>
            <a:r>
              <a:rPr lang="en-US" altLang="zh-TW" sz="2200" dirty="0" err="1">
                <a:latin typeface="BiauKaiTC" panose="03000500000000000000" pitchFamily="66" charset="-120"/>
                <a:ea typeface="BiauKaiTC" panose="03000500000000000000" pitchFamily="66" charset="-120"/>
              </a:rPr>
              <a:t>Saffari</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&amp;</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Adman</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2012</a:t>
            </a:r>
            <a:r>
              <a:rPr lang="zh-TW" altLang="en-US" sz="2200" dirty="0">
                <a:latin typeface="BiauKaiTC" panose="03000500000000000000" pitchFamily="66" charset="-120"/>
                <a:ea typeface="BiauKaiTC" panose="03000500000000000000" pitchFamily="66" charset="-120"/>
              </a:rPr>
              <a:t>）進一步提出零膨脹負二項迴歸模型（</a:t>
            </a:r>
            <a:r>
              <a:rPr lang="en-US" altLang="zh-TW" sz="2200" dirty="0">
                <a:latin typeface="BiauKaiTC" panose="03000500000000000000" pitchFamily="66" charset="-120"/>
                <a:ea typeface="BiauKaiTC" panose="03000500000000000000" pitchFamily="66" charset="-120"/>
              </a:rPr>
              <a:t>ZINB</a:t>
            </a:r>
            <a:r>
              <a:rPr lang="zh-TW" altLang="en-US" sz="2200" dirty="0">
                <a:latin typeface="BiauKaiTC" panose="03000500000000000000" pitchFamily="66" charset="-120"/>
                <a:ea typeface="BiauKaiTC" panose="03000500000000000000" pitchFamily="66" charset="-120"/>
              </a:rPr>
              <a:t>），針對同時擁有大量零值和變異過大的計數資料，並納入右截斷，以提升模型在實務中的彈性和配適效果。</a:t>
            </a:r>
            <a:endParaRPr lang="en-US" altLang="zh-TW" sz="2200" dirty="0">
              <a:latin typeface="BiauKaiTC" panose="03000500000000000000" pitchFamily="66" charset="-120"/>
              <a:ea typeface="BiauKaiTC" panose="03000500000000000000" pitchFamily="66" charset="-120"/>
            </a:endParaRPr>
          </a:p>
          <a:p>
            <a:endParaRPr kumimoji="1" lang="zh-TW" altLang="en-US" dirty="0"/>
          </a:p>
        </p:txBody>
      </p:sp>
    </p:spTree>
    <p:extLst>
      <p:ext uri="{BB962C8B-B14F-4D97-AF65-F5344CB8AC3E}">
        <p14:creationId xmlns:p14="http://schemas.microsoft.com/office/powerpoint/2010/main" val="3667747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2.1 </a:t>
            </a:r>
            <a:r>
              <a:rPr lang="zh-TW" altLang="en-US" sz="3600" b="1" dirty="0">
                <a:solidFill>
                  <a:srgbClr val="002060"/>
                </a:solidFill>
                <a:latin typeface="BiauKaiTC" panose="03000500000000000000" pitchFamily="66" charset="-120"/>
                <a:ea typeface="BiauKaiTC" panose="03000500000000000000" pitchFamily="66" charset="-120"/>
              </a:rPr>
              <a:t>文獻綜述</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062651"/>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en-US" altLang="zh-TW" sz="2200" dirty="0">
                <a:latin typeface="BiauKaiTC" panose="03000500000000000000" pitchFamily="66" charset="-120"/>
                <a:ea typeface="BiauKaiTC" panose="03000500000000000000" pitchFamily="66" charset="-120"/>
              </a:rPr>
              <a:t>Hall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2000</a:t>
            </a:r>
            <a:r>
              <a:rPr lang="zh-TW" altLang="en-US" sz="2200" dirty="0">
                <a:latin typeface="BiauKaiTC" panose="03000500000000000000" pitchFamily="66" charset="-120"/>
                <a:ea typeface="BiauKaiTC" panose="03000500000000000000" pitchFamily="66" charset="-120"/>
              </a:rPr>
              <a:t>）則擴展 </a:t>
            </a:r>
            <a:r>
              <a:rPr lang="en-US" altLang="zh-TW" sz="2200" dirty="0">
                <a:latin typeface="BiauKaiTC" panose="03000500000000000000" pitchFamily="66" charset="-120"/>
                <a:ea typeface="BiauKaiTC" panose="03000500000000000000" pitchFamily="66" charset="-120"/>
              </a:rPr>
              <a:t>ZIP</a:t>
            </a:r>
            <a:r>
              <a:rPr lang="zh-TW" altLang="en-US" sz="2200" dirty="0">
                <a:latin typeface="BiauKaiTC" panose="03000500000000000000" pitchFamily="66" charset="-120"/>
                <a:ea typeface="BiauKaiTC" panose="03000500000000000000" pitchFamily="66" charset="-120"/>
              </a:rPr>
              <a:t> 架構至二元計數資料，建立零膨脹二項迴歸模型（</a:t>
            </a:r>
            <a:r>
              <a:rPr lang="en-US" altLang="zh-TW" sz="2200" dirty="0">
                <a:latin typeface="BiauKaiTC" panose="03000500000000000000" pitchFamily="66" charset="-120"/>
                <a:ea typeface="BiauKaiTC" panose="03000500000000000000" pitchFamily="66" charset="-120"/>
              </a:rPr>
              <a:t>ZIB</a:t>
            </a:r>
            <a:r>
              <a:rPr lang="zh-TW" altLang="en-US" sz="2200" dirty="0">
                <a:latin typeface="BiauKaiTC" panose="03000500000000000000" pitchFamily="66" charset="-120"/>
                <a:ea typeface="BiauKaiTC" panose="03000500000000000000" pitchFamily="66" charset="-120"/>
              </a:rPr>
              <a:t>），針對事件機率與勝率進行估計，並探討其漸近性質與樣本量需求，為後續二元分類模型奠定理論基礎。</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2200" dirty="0">
                <a:latin typeface="BiauKaiTC" panose="03000500000000000000" pitchFamily="66" charset="-120"/>
                <a:ea typeface="BiauKaiTC" panose="03000500000000000000" pitchFamily="66" charset="-120"/>
              </a:rPr>
              <a:t>Ghosh</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2004</a:t>
            </a:r>
            <a:r>
              <a:rPr lang="zh-TW" altLang="en-US" sz="2200" dirty="0">
                <a:latin typeface="BiauKaiTC" panose="03000500000000000000" pitchFamily="66" charset="-120"/>
                <a:ea typeface="BiauKaiTC" panose="03000500000000000000" pitchFamily="66" charset="-120"/>
              </a:rPr>
              <a:t>）將貝氏方法導入 </a:t>
            </a:r>
            <a:r>
              <a:rPr lang="en-US" altLang="zh-TW" sz="2200" dirty="0">
                <a:latin typeface="BiauKaiTC" panose="03000500000000000000" pitchFamily="66" charset="-120"/>
                <a:ea typeface="BiauKaiTC" panose="03000500000000000000" pitchFamily="66" charset="-120"/>
              </a:rPr>
              <a:t>ZIP</a:t>
            </a:r>
            <a:r>
              <a:rPr lang="zh-TW" altLang="en-US" sz="2200" dirty="0">
                <a:latin typeface="BiauKaiTC" panose="03000500000000000000" pitchFamily="66" charset="-120"/>
                <a:ea typeface="BiauKaiTC" panose="03000500000000000000" pitchFamily="66" charset="-120"/>
              </a:rPr>
              <a:t> 模型，透過馬可夫鏈蒙地卡羅（</a:t>
            </a:r>
            <a:r>
              <a:rPr lang="en" altLang="zh-TW" sz="2200" dirty="0">
                <a:latin typeface="BiauKaiTC" panose="03000500000000000000" pitchFamily="66" charset="-120"/>
                <a:ea typeface="BiauKaiTC" panose="03000500000000000000" pitchFamily="66" charset="-120"/>
              </a:rPr>
              <a:t>MCMC</a:t>
            </a:r>
            <a:r>
              <a:rPr lang="zh-TW" altLang="en" sz="2200" dirty="0">
                <a:latin typeface="BiauKaiTC" panose="03000500000000000000" pitchFamily="66" charset="-120"/>
                <a:ea typeface="BiauKaiTC" panose="03000500000000000000" pitchFamily="66" charset="-120"/>
              </a:rPr>
              <a:t>）</a:t>
            </a:r>
            <a:r>
              <a:rPr lang="zh-TW" altLang="en-US" sz="2200" dirty="0">
                <a:latin typeface="BiauKaiTC" panose="03000500000000000000" pitchFamily="66" charset="-120"/>
                <a:ea typeface="BiauKaiTC" panose="03000500000000000000" pitchFamily="66" charset="-120"/>
              </a:rPr>
              <a:t>方法改善對零值機率的估計，並應用於製造缺陷資料。</a:t>
            </a:r>
            <a:endParaRPr lang="en-US" altLang="zh-TW" sz="2200" dirty="0">
              <a:latin typeface="BiauKaiTC" panose="03000500000000000000" pitchFamily="66" charset="-120"/>
              <a:ea typeface="BiauKaiTC" panose="03000500000000000000" pitchFamily="66" charset="-120"/>
            </a:endParaRPr>
          </a:p>
          <a:p>
            <a:endParaRPr kumimoji="1" lang="zh-TW" altLang="en-US" dirty="0"/>
          </a:p>
        </p:txBody>
      </p:sp>
    </p:spTree>
    <p:extLst>
      <p:ext uri="{BB962C8B-B14F-4D97-AF65-F5344CB8AC3E}">
        <p14:creationId xmlns:p14="http://schemas.microsoft.com/office/powerpoint/2010/main" val="1811267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87;p28">
            <a:extLst>
              <a:ext uri="{FF2B5EF4-FFF2-40B4-BE49-F238E27FC236}">
                <a16:creationId xmlns:a16="http://schemas.microsoft.com/office/drawing/2014/main" id="{FB1A0A9A-3E87-6B43-8238-4BB43416CC41}"/>
              </a:ext>
            </a:extLst>
          </p:cNvPr>
          <p:cNvSpPr txBox="1">
            <a:spLocks/>
          </p:cNvSpPr>
          <p:nvPr/>
        </p:nvSpPr>
        <p:spPr>
          <a:xfrm>
            <a:off x="617174" y="521224"/>
            <a:ext cx="6126525" cy="678925"/>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3600" b="1" dirty="0">
                <a:solidFill>
                  <a:srgbClr val="002060"/>
                </a:solidFill>
                <a:latin typeface="+mn-lt"/>
                <a:ea typeface="BiauKaiTC" panose="03000500000000000000" pitchFamily="66" charset="-120"/>
              </a:rPr>
              <a:t>2.1 </a:t>
            </a:r>
            <a:r>
              <a:rPr lang="zh-TW" altLang="en-US" sz="3600" b="1" dirty="0">
                <a:solidFill>
                  <a:srgbClr val="002060"/>
                </a:solidFill>
                <a:latin typeface="BiauKaiTC" panose="03000500000000000000" pitchFamily="66" charset="-120"/>
                <a:ea typeface="BiauKaiTC" panose="03000500000000000000" pitchFamily="66" charset="-120"/>
              </a:rPr>
              <a:t>文獻綜述</a:t>
            </a:r>
            <a:endParaRPr lang="en" sz="3600" b="1" dirty="0">
              <a:solidFill>
                <a:srgbClr val="002060"/>
              </a:solidFill>
              <a:latin typeface="BiauKaiTC" panose="03000500000000000000" pitchFamily="66" charset="-120"/>
              <a:ea typeface="BiauKaiTC" panose="03000500000000000000" pitchFamily="66" charset="-120"/>
            </a:endParaRPr>
          </a:p>
        </p:txBody>
      </p:sp>
      <p:sp>
        <p:nvSpPr>
          <p:cNvPr id="3" name="文字方塊 2">
            <a:extLst>
              <a:ext uri="{FF2B5EF4-FFF2-40B4-BE49-F238E27FC236}">
                <a16:creationId xmlns:a16="http://schemas.microsoft.com/office/drawing/2014/main" id="{0D00E192-6365-0044-88D4-ACF3583EB4B8}"/>
              </a:ext>
            </a:extLst>
          </p:cNvPr>
          <p:cNvSpPr txBox="1"/>
          <p:nvPr/>
        </p:nvSpPr>
        <p:spPr>
          <a:xfrm>
            <a:off x="742950" y="1263600"/>
            <a:ext cx="10896600" cy="4893647"/>
          </a:xfrm>
          <a:prstGeom prst="rect">
            <a:avLst/>
          </a:prstGeom>
          <a:noFill/>
        </p:spPr>
        <p:txBody>
          <a:bodyPr wrap="square" rtlCol="0">
            <a:spAutoFit/>
          </a:bodyPr>
          <a:lstStyle/>
          <a:p>
            <a:pPr marL="342900" indent="-342900" algn="just">
              <a:lnSpc>
                <a:spcPct val="200000"/>
              </a:lnSpc>
              <a:spcAft>
                <a:spcPts val="1200"/>
              </a:spcAft>
              <a:buSzPct val="75000"/>
              <a:buFont typeface="Wingdings" pitchFamily="2" charset="2"/>
              <a:buChar char="l"/>
            </a:pPr>
            <a:r>
              <a:rPr lang="en-US" altLang="zh-TW" sz="2200" dirty="0">
                <a:latin typeface="BiauKaiTC" panose="03000500000000000000" pitchFamily="66" charset="-120"/>
                <a:ea typeface="BiauKaiTC" panose="03000500000000000000" pitchFamily="66" charset="-120"/>
              </a:rPr>
              <a:t>Chiang</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2023</a:t>
            </a:r>
            <a:r>
              <a:rPr lang="zh-TW" altLang="en-US" sz="2200" dirty="0">
                <a:latin typeface="BiauKaiTC" panose="03000500000000000000" pitchFamily="66" charset="-120"/>
                <a:ea typeface="BiauKaiTC" panose="03000500000000000000" pitchFamily="66" charset="-120"/>
              </a:rPr>
              <a:t>）則將期望</a:t>
            </a:r>
            <a:r>
              <a:rPr lang="en-US" altLang="zh-TW" sz="2200" dirty="0">
                <a:latin typeface="BiauKaiTC" panose="03000500000000000000" pitchFamily="66" charset="-120"/>
                <a:ea typeface="BiauKaiTC" panose="03000500000000000000" pitchFamily="66" charset="-120"/>
              </a:rPr>
              <a:t>-</a:t>
            </a:r>
            <a:r>
              <a:rPr lang="zh-TW" altLang="en-US" sz="2200" dirty="0">
                <a:latin typeface="BiauKaiTC" panose="03000500000000000000" pitchFamily="66" charset="-120"/>
                <a:ea typeface="BiauKaiTC" panose="03000500000000000000" pitchFamily="66" charset="-120"/>
              </a:rPr>
              <a:t>最大化（</a:t>
            </a:r>
            <a:r>
              <a:rPr lang="en-US" altLang="zh-TW" sz="2200" dirty="0">
                <a:latin typeface="BiauKaiTC" panose="03000500000000000000" pitchFamily="66" charset="-120"/>
                <a:ea typeface="BiauKaiTC" panose="03000500000000000000" pitchFamily="66" charset="-120"/>
              </a:rPr>
              <a:t>EM</a:t>
            </a:r>
            <a:r>
              <a:rPr lang="zh-TW" altLang="en-US" sz="2200" dirty="0">
                <a:latin typeface="BiauKaiTC" panose="03000500000000000000" pitchFamily="66" charset="-120"/>
                <a:ea typeface="BiauKaiTC" panose="03000500000000000000" pitchFamily="66" charset="-120"/>
              </a:rPr>
              <a:t>）演算法應用於 </a:t>
            </a:r>
            <a:r>
              <a:rPr lang="en-US" altLang="zh-TW" sz="2200" dirty="0">
                <a:latin typeface="BiauKaiTC" panose="03000500000000000000" pitchFamily="66" charset="-120"/>
                <a:ea typeface="BiauKaiTC" panose="03000500000000000000" pitchFamily="66" charset="-120"/>
              </a:rPr>
              <a:t>ZIB</a:t>
            </a:r>
            <a:r>
              <a:rPr lang="zh-TW" altLang="en-US" sz="2200" dirty="0">
                <a:latin typeface="BiauKaiTC" panose="03000500000000000000" pitchFamily="66" charset="-120"/>
                <a:ea typeface="BiauKaiTC" panose="03000500000000000000" pitchFamily="66" charset="-120"/>
              </a:rPr>
              <a:t> 模型參數估計，並與 </a:t>
            </a:r>
            <a:r>
              <a:rPr lang="en-US" altLang="zh-TW" sz="2200" dirty="0" err="1">
                <a:latin typeface="BiauKaiTC" panose="03000500000000000000" pitchFamily="66" charset="-120"/>
                <a:ea typeface="BiauKaiTC" panose="03000500000000000000" pitchFamily="66" charset="-120"/>
              </a:rPr>
              <a:t>LightGBM</a:t>
            </a:r>
            <a:r>
              <a:rPr lang="zh-TW" altLang="en-US" sz="2200" dirty="0">
                <a:latin typeface="BiauKaiTC" panose="03000500000000000000" pitchFamily="66" charset="-120"/>
                <a:ea typeface="BiauKaiTC" panose="03000500000000000000" pitchFamily="66" charset="-120"/>
              </a:rPr>
              <a:t> 與 </a:t>
            </a:r>
            <a:r>
              <a:rPr lang="en-US" altLang="zh-TW" sz="2200" dirty="0">
                <a:latin typeface="BiauKaiTC" panose="03000500000000000000" pitchFamily="66" charset="-120"/>
                <a:ea typeface="BiauKaiTC" panose="03000500000000000000" pitchFamily="66" charset="-120"/>
              </a:rPr>
              <a:t>ANN</a:t>
            </a:r>
            <a:r>
              <a:rPr lang="zh-TW" altLang="en-US" sz="2200" dirty="0">
                <a:latin typeface="BiauKaiTC" panose="03000500000000000000" pitchFamily="66" charset="-120"/>
                <a:ea typeface="BiauKaiTC" panose="03000500000000000000" pitchFamily="66" charset="-120"/>
              </a:rPr>
              <a:t> 進行比較，發現 </a:t>
            </a:r>
            <a:r>
              <a:rPr lang="en-US" altLang="zh-TW" sz="2200" dirty="0">
                <a:latin typeface="BiauKaiTC" panose="03000500000000000000" pitchFamily="66" charset="-120"/>
                <a:ea typeface="BiauKaiTC" panose="03000500000000000000" pitchFamily="66" charset="-120"/>
              </a:rPr>
              <a:t>ZIB</a:t>
            </a:r>
            <a:r>
              <a:rPr lang="zh-TW" altLang="en-US" sz="2200" dirty="0">
                <a:latin typeface="BiauKaiTC" panose="03000500000000000000" pitchFamily="66" charset="-120"/>
                <a:ea typeface="BiauKaiTC" panose="03000500000000000000" pitchFamily="66" charset="-120"/>
              </a:rPr>
              <a:t> 與 </a:t>
            </a:r>
            <a:r>
              <a:rPr lang="en-US" altLang="zh-TW" sz="2200" dirty="0" err="1">
                <a:latin typeface="BiauKaiTC" panose="03000500000000000000" pitchFamily="66" charset="-120"/>
                <a:ea typeface="BiauKaiTC" panose="03000500000000000000" pitchFamily="66" charset="-120"/>
              </a:rPr>
              <a:t>LightGBM</a:t>
            </a:r>
            <a:r>
              <a:rPr lang="zh-TW" altLang="en-US" sz="2200" dirty="0">
                <a:latin typeface="BiauKaiTC" panose="03000500000000000000" pitchFamily="66" charset="-120"/>
                <a:ea typeface="BiauKaiTC" panose="03000500000000000000" pitchFamily="66" charset="-120"/>
              </a:rPr>
              <a:t> 在少數類預測表現較佳。</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2200" dirty="0">
                <a:latin typeface="BiauKaiTC" panose="03000500000000000000" pitchFamily="66" charset="-120"/>
                <a:ea typeface="BiauKaiTC" panose="03000500000000000000" pitchFamily="66" charset="-120"/>
              </a:rPr>
              <a:t>Xin</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2024</a:t>
            </a:r>
            <a:r>
              <a:rPr lang="zh-TW" altLang="en-US" sz="2200" dirty="0">
                <a:latin typeface="BiauKaiTC" panose="03000500000000000000" pitchFamily="66" charset="-120"/>
                <a:ea typeface="BiauKaiTC" panose="03000500000000000000" pitchFamily="66" charset="-120"/>
              </a:rPr>
              <a:t>）進一步引入彈性網路（</a:t>
            </a:r>
            <a:r>
              <a:rPr lang="en-US" altLang="zh-TW" sz="2200" dirty="0">
                <a:latin typeface="BiauKaiTC" panose="03000500000000000000" pitchFamily="66" charset="-120"/>
                <a:ea typeface="BiauKaiTC" panose="03000500000000000000" pitchFamily="66" charset="-120"/>
              </a:rPr>
              <a:t>Elastic Net</a:t>
            </a:r>
            <a:r>
              <a:rPr lang="zh-TW" altLang="en-US" sz="2200" dirty="0">
                <a:latin typeface="BiauKaiTC" panose="03000500000000000000" pitchFamily="66" charset="-120"/>
                <a:ea typeface="BiauKaiTC" panose="03000500000000000000" pitchFamily="66" charset="-120"/>
              </a:rPr>
              <a:t>）正則化，改善高維資料中的過度配適問題，並透過 </a:t>
            </a:r>
            <a:r>
              <a:rPr lang="en-US" altLang="zh-TW" sz="2200" dirty="0">
                <a:latin typeface="BiauKaiTC" panose="03000500000000000000" pitchFamily="66" charset="-120"/>
                <a:ea typeface="BiauKaiTC" panose="03000500000000000000" pitchFamily="66" charset="-120"/>
              </a:rPr>
              <a:t>momentum</a:t>
            </a:r>
            <a:r>
              <a:rPr lang="zh-TW" altLang="en-US" sz="2200" dirty="0">
                <a:latin typeface="BiauKaiTC" panose="03000500000000000000" pitchFamily="66" charset="-120"/>
                <a:ea typeface="BiauKaiTC" panose="03000500000000000000" pitchFamily="66" charset="-120"/>
              </a:rPr>
              <a:t> 的梯度下降法（</a:t>
            </a:r>
            <a:r>
              <a:rPr lang="en-US" altLang="zh-TW" sz="2200" dirty="0">
                <a:latin typeface="BiauKaiTC" panose="03000500000000000000" pitchFamily="66" charset="-120"/>
                <a:ea typeface="BiauKaiTC" panose="03000500000000000000" pitchFamily="66" charset="-120"/>
              </a:rPr>
              <a:t>GDM-Mom</a:t>
            </a:r>
            <a:r>
              <a:rPr lang="zh-TW" altLang="en-US" sz="2200" dirty="0">
                <a:latin typeface="BiauKaiTC" panose="03000500000000000000" pitchFamily="66" charset="-120"/>
                <a:ea typeface="BiauKaiTC" panose="03000500000000000000" pitchFamily="66" charset="-120"/>
              </a:rPr>
              <a:t>）加速收斂。</a:t>
            </a:r>
            <a:endParaRPr lang="en-US" altLang="zh-TW" sz="2200" dirty="0">
              <a:latin typeface="BiauKaiTC" panose="03000500000000000000" pitchFamily="66" charset="-120"/>
              <a:ea typeface="BiauKaiTC" panose="03000500000000000000" pitchFamily="66" charset="-120"/>
            </a:endParaRPr>
          </a:p>
          <a:p>
            <a:pPr marL="342900" indent="-342900" algn="just">
              <a:lnSpc>
                <a:spcPct val="200000"/>
              </a:lnSpc>
              <a:spcAft>
                <a:spcPts val="1200"/>
              </a:spcAft>
              <a:buSzPct val="75000"/>
              <a:buFont typeface="Wingdings" pitchFamily="2" charset="2"/>
              <a:buChar char="l"/>
            </a:pPr>
            <a:r>
              <a:rPr lang="en-US" altLang="zh-TW" sz="2200" dirty="0">
                <a:latin typeface="BiauKaiTC" panose="03000500000000000000" pitchFamily="66" charset="-120"/>
                <a:ea typeface="BiauKaiTC" panose="03000500000000000000" pitchFamily="66" charset="-120"/>
              </a:rPr>
              <a:t>Su</a:t>
            </a:r>
            <a:r>
              <a:rPr lang="zh-TW" altLang="en-US" sz="2200" dirty="0">
                <a:latin typeface="BiauKaiTC" panose="03000500000000000000" pitchFamily="66" charset="-120"/>
                <a:ea typeface="BiauKaiTC" panose="03000500000000000000" pitchFamily="66" charset="-120"/>
              </a:rPr>
              <a:t> </a:t>
            </a:r>
            <a:r>
              <a:rPr lang="en-US" altLang="zh-TW" sz="2200" dirty="0">
                <a:latin typeface="BiauKaiTC" panose="03000500000000000000" pitchFamily="66" charset="-120"/>
                <a:ea typeface="BiauKaiTC" panose="03000500000000000000" pitchFamily="66" charset="-120"/>
              </a:rPr>
              <a:t>et al.</a:t>
            </a:r>
            <a:r>
              <a:rPr lang="zh-TW" altLang="en-US" sz="2200" dirty="0">
                <a:latin typeface="BiauKaiTC" panose="03000500000000000000" pitchFamily="66" charset="-120"/>
                <a:ea typeface="BiauKaiTC" panose="03000500000000000000" pitchFamily="66" charset="-120"/>
              </a:rPr>
              <a:t>（</a:t>
            </a:r>
            <a:r>
              <a:rPr lang="en-US" altLang="zh-TW" sz="2200" dirty="0">
                <a:latin typeface="BiauKaiTC" panose="03000500000000000000" pitchFamily="66" charset="-120"/>
                <a:ea typeface="BiauKaiTC" panose="03000500000000000000" pitchFamily="66" charset="-120"/>
              </a:rPr>
              <a:t>2025</a:t>
            </a:r>
            <a:r>
              <a:rPr lang="zh-TW" altLang="en-US" sz="2200" dirty="0">
                <a:latin typeface="BiauKaiTC" panose="03000500000000000000" pitchFamily="66" charset="-120"/>
                <a:ea typeface="BiauKaiTC" panose="03000500000000000000" pitchFamily="66" charset="-120"/>
              </a:rPr>
              <a:t>）則結合粒子群最佳化（</a:t>
            </a:r>
            <a:r>
              <a:rPr lang="en-US" altLang="zh-TW" sz="2200" dirty="0">
                <a:latin typeface="BiauKaiTC" panose="03000500000000000000" pitchFamily="66" charset="-120"/>
                <a:ea typeface="BiauKaiTC" panose="03000500000000000000" pitchFamily="66" charset="-120"/>
              </a:rPr>
              <a:t>PSO</a:t>
            </a:r>
            <a:r>
              <a:rPr lang="zh-TW" altLang="en-US" sz="2200" dirty="0">
                <a:latin typeface="BiauKaiTC" panose="03000500000000000000" pitchFamily="66" charset="-120"/>
                <a:ea typeface="BiauKaiTC" panose="03000500000000000000" pitchFamily="66" charset="-120"/>
              </a:rPr>
              <a:t>）與 </a:t>
            </a:r>
            <a:r>
              <a:rPr lang="en-US" altLang="zh-TW" sz="2200" dirty="0" err="1">
                <a:latin typeface="BiauKaiTC" panose="03000500000000000000" pitchFamily="66" charset="-120"/>
                <a:ea typeface="BiauKaiTC" panose="03000500000000000000" pitchFamily="66" charset="-120"/>
              </a:rPr>
              <a:t>Nesterov</a:t>
            </a:r>
            <a:r>
              <a:rPr lang="zh-TW" altLang="en-US" sz="2200" dirty="0">
                <a:latin typeface="BiauKaiTC" panose="03000500000000000000" pitchFamily="66" charset="-120"/>
                <a:ea typeface="BiauKaiTC" panose="03000500000000000000" pitchFamily="66" charset="-120"/>
              </a:rPr>
              <a:t> 加速技術，並搭配 </a:t>
            </a:r>
            <a:r>
              <a:rPr lang="en-US" altLang="zh-TW" sz="2200" dirty="0">
                <a:latin typeface="BiauKaiTC" panose="03000500000000000000" pitchFamily="66" charset="-120"/>
                <a:ea typeface="BiauKaiTC" panose="03000500000000000000" pitchFamily="66" charset="-120"/>
              </a:rPr>
              <a:t>SMOTE</a:t>
            </a:r>
            <a:r>
              <a:rPr lang="zh-TW" altLang="en-US" sz="2200" dirty="0">
                <a:latin typeface="BiauKaiTC" panose="03000500000000000000" pitchFamily="66" charset="-120"/>
                <a:ea typeface="BiauKaiTC" panose="03000500000000000000" pitchFamily="66" charset="-120"/>
              </a:rPr>
              <a:t> 插補，有效提升模型靈敏度，特別在不平衡資料的少數類預測上展現出高度潛力。</a:t>
            </a:r>
            <a:endParaRPr lang="en-US" altLang="zh-TW" sz="2200" dirty="0">
              <a:latin typeface="BiauKaiTC" panose="03000500000000000000" pitchFamily="66" charset="-120"/>
              <a:ea typeface="BiauKaiTC" panose="03000500000000000000" pitchFamily="66" charset="-120"/>
            </a:endParaRPr>
          </a:p>
          <a:p>
            <a:endParaRPr kumimoji="1" lang="zh-TW" altLang="en-US" dirty="0"/>
          </a:p>
        </p:txBody>
      </p:sp>
    </p:spTree>
    <p:extLst>
      <p:ext uri="{BB962C8B-B14F-4D97-AF65-F5344CB8AC3E}">
        <p14:creationId xmlns:p14="http://schemas.microsoft.com/office/powerpoint/2010/main" val="357150596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TotalTime>
  <Words>9367</Words>
  <Application>Microsoft Macintosh PowerPoint</Application>
  <PresentationFormat>寬螢幕</PresentationFormat>
  <Paragraphs>808</Paragraphs>
  <Slides>54</Slides>
  <Notes>53</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54</vt:i4>
      </vt:variant>
    </vt:vector>
  </HeadingPairs>
  <TitlesOfParts>
    <vt:vector size="61" baseType="lpstr">
      <vt:lpstr>BiauKaiTC</vt:lpstr>
      <vt:lpstr>Arial</vt:lpstr>
      <vt:lpstr>Calibri</vt:lpstr>
      <vt:lpstr>Calibri Light</vt:lpstr>
      <vt:lpstr>Cambria Math</vt:lpstr>
      <vt:lpstr>Wingdings</vt:lpstr>
      <vt:lpstr>Office 佈景主題</vt:lpstr>
      <vt:lpstr>SMOTE插補法結合類神經網路、分類提升器與零膨脹二分類模型之效能比較</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感謝各位老師的聆聽！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SMOTE插補法結合類神經網路、分類提升器與零膨脹二分類模型之效能比較</dc:title>
  <dc:creator>張家瑞</dc:creator>
  <cp:lastModifiedBy>張家瑞</cp:lastModifiedBy>
  <cp:revision>129</cp:revision>
  <cp:lastPrinted>2025-07-07T15:52:51Z</cp:lastPrinted>
  <dcterms:created xsi:type="dcterms:W3CDTF">2025-06-22T10:20:39Z</dcterms:created>
  <dcterms:modified xsi:type="dcterms:W3CDTF">2025-08-25T11:55:52Z</dcterms:modified>
</cp:coreProperties>
</file>